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57" r:id="rId3"/>
    <p:sldId id="258" r:id="rId4"/>
    <p:sldId id="259" r:id="rId5"/>
    <p:sldId id="311" r:id="rId6"/>
    <p:sldId id="316" r:id="rId7"/>
    <p:sldId id="312" r:id="rId8"/>
    <p:sldId id="313" r:id="rId9"/>
    <p:sldId id="314" r:id="rId10"/>
    <p:sldId id="315" r:id="rId11"/>
    <p:sldId id="322" r:id="rId12"/>
    <p:sldId id="317" r:id="rId13"/>
    <p:sldId id="318" r:id="rId14"/>
    <p:sldId id="319" r:id="rId15"/>
    <p:sldId id="325" r:id="rId16"/>
    <p:sldId id="323" r:id="rId17"/>
    <p:sldId id="324" r:id="rId18"/>
    <p:sldId id="321" r:id="rId19"/>
    <p:sldId id="326" r:id="rId20"/>
    <p:sldId id="309" r:id="rId21"/>
    <p:sldId id="300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0D8D-4734-4834-A408-3BCC4DDD09AC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EB2B3-A2AF-401D-9040-29F3F4C5A8E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29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0002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5965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04473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15654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0676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1123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0425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806120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19080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54402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363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9512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60347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62854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47894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4229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3632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18020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2827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4101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2885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35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51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559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99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234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946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681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64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1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520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C98E-49DD-4408-8A8B-CFCEB39FF55E}" type="datetimeFigureOut">
              <a:rPr lang="pl-PL" smtClean="0"/>
              <a:t>2019-10-31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3B8-9EA0-4C91-9018-5B1ED0D787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931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1828800" y="2209801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 dirty="0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775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9900" y="1582341"/>
            <a:ext cx="112903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1" dirty="0">
                <a:solidFill>
                  <a:srgbClr val="C00000"/>
                </a:solidFill>
                <a:latin typeface="Calibri" pitchFamily="34" charset="0"/>
              </a:rPr>
              <a:t>Program Rozwoju Obszarów Wiejskich </a:t>
            </a:r>
            <a:r>
              <a:rPr lang="pl-PL" sz="3200" b="1" i="1" dirty="0" smtClean="0">
                <a:solidFill>
                  <a:srgbClr val="C00000"/>
                </a:solidFill>
                <a:latin typeface="Calibri" pitchFamily="34" charset="0"/>
              </a:rPr>
              <a:t>2014-2020</a:t>
            </a:r>
          </a:p>
          <a:p>
            <a:pPr algn="ctr"/>
            <a:endParaRPr lang="pl-PL" sz="32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Działanie: 7. Podstawowe usługi i odnowa wsi na obszarach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wiejskich</a:t>
            </a:r>
          </a:p>
          <a:p>
            <a:pPr algn="ctr"/>
            <a:endParaRPr lang="pl-PL" sz="2400" b="1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pl-PL" sz="2400" b="1" dirty="0" smtClean="0"/>
              <a:t>Poddziałanie </a:t>
            </a:r>
            <a:r>
              <a:rPr lang="pl-PL" sz="2400" b="1" dirty="0"/>
              <a:t>„Wsparcie inwestycji w tworzenie, ulepszanie i rozwijanie podstawowych usług </a:t>
            </a:r>
            <a:r>
              <a:rPr lang="pl-PL" sz="2400" b="1" dirty="0" smtClean="0"/>
              <a:t>lokalnych dla </a:t>
            </a:r>
            <a:r>
              <a:rPr lang="pl-PL" sz="2400" b="1" dirty="0"/>
              <a:t>ludności wiejskiej, w tym rekreacji, kultury i powiązanej infrastruktury</a:t>
            </a:r>
            <a:r>
              <a:rPr lang="pl-PL" sz="2400" b="1" dirty="0" smtClean="0"/>
              <a:t>”;</a:t>
            </a:r>
          </a:p>
          <a:p>
            <a:pPr algn="ctr"/>
            <a:r>
              <a:rPr lang="pl-PL" sz="2400" b="1" dirty="0"/>
              <a:t>operacje typu „Inwestycje w targowiska lub obiekty budowlane przeznaczone na cele promocji lokalnych produktów”</a:t>
            </a:r>
            <a:endParaRPr lang="pl-PL" sz="2400" b="1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endParaRPr lang="pl-PL" sz="24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92646" y="5343600"/>
            <a:ext cx="115993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Urząd Marszałkowski Województwa Mazowieckiego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 w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Warszawie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Departament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Rolnictwa i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Rozwoju Obszarów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 Wiejskich</a:t>
            </a:r>
          </a:p>
        </p:txBody>
      </p:sp>
      <p:pic>
        <p:nvPicPr>
          <p:cNvPr id="25" name="Picture 2" descr="C:\Users\BOGUSL~1.SEK\AppData\Local\Temp\Rar$DI01.178\PROW-2014-2020-logo-k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6128873"/>
            <a:ext cx="1114208" cy="7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901700" y="1052738"/>
            <a:ext cx="10134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rial" pitchFamily="34" charset="0"/>
                <a:cs typeface="Arial" pitchFamily="34" charset="0"/>
              </a:rPr>
              <a:t>Kryteria dostępu (cd)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8) dla tej operacji została wydana ostateczna decyzja o środowiskowych uwarunkowaniach, o ile jest wymagana, </a:t>
            </a:r>
          </a:p>
          <a:p>
            <a:endParaRPr lang="pl-PL" sz="2000" dirty="0">
              <a:cs typeface="Arial" pitchFamily="34" charset="0"/>
            </a:endParaRPr>
          </a:p>
          <a:p>
            <a:r>
              <a:rPr lang="pl-PL" sz="2000" b="1" dirty="0">
                <a:cs typeface="Arial" pitchFamily="34" charset="0"/>
              </a:rPr>
              <a:t>9) </a:t>
            </a:r>
            <a:r>
              <a:rPr lang="pl-PL" sz="2000" b="1" u="sng" dirty="0">
                <a:cs typeface="Arial" pitchFamily="34" charset="0"/>
              </a:rPr>
              <a:t>suma kosztów </a:t>
            </a:r>
            <a:r>
              <a:rPr lang="pl-PL" sz="2000" b="1" u="sng" dirty="0" smtClean="0">
                <a:cs typeface="Arial" pitchFamily="34" charset="0"/>
              </a:rPr>
              <a:t>całkowitych operacji </a:t>
            </a:r>
            <a:r>
              <a:rPr lang="pl-PL" sz="2000" b="1" u="sng" dirty="0">
                <a:cs typeface="Arial" pitchFamily="34" charset="0"/>
              </a:rPr>
              <a:t>nie przekroczy </a:t>
            </a:r>
            <a:r>
              <a:rPr lang="pl-PL" sz="2000" b="1" u="sng" dirty="0" smtClean="0">
                <a:cs typeface="Arial" pitchFamily="34" charset="0"/>
              </a:rPr>
              <a:t>dwukrotności pomocy na tę operację,</a:t>
            </a:r>
            <a:endParaRPr lang="pl-PL" sz="2000" b="1" u="sng" dirty="0">
              <a:cs typeface="Arial" pitchFamily="34" charset="0"/>
            </a:endParaRPr>
          </a:p>
          <a:p>
            <a:endParaRPr lang="pl-PL" sz="2000" dirty="0"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10) realizacja tej operacji nie jest możliwa bez udziału środków publicznych,</a:t>
            </a:r>
          </a:p>
          <a:p>
            <a:endParaRPr lang="pl-PL" sz="2000" dirty="0"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11) powierzchnia handlowa, przez którą należy rozumieć powierzchnię sprzedaży, która zostanie przeznaczona dla rolników pod sprzedaż produktów  rolno-spożywczych, będzie stanowiła co najmniej 30% powierzchni handlowej targowiska</a:t>
            </a:r>
            <a:r>
              <a:rPr lang="pl-PL" sz="2000" dirty="0" smtClean="0">
                <a:cs typeface="Arial" pitchFamily="34" charset="0"/>
              </a:rPr>
              <a:t>.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609600" y="1144847"/>
            <a:ext cx="992506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Ogłoszenie naboru wniosków</a:t>
            </a:r>
          </a:p>
          <a:p>
            <a:r>
              <a:rPr lang="pl-PL" sz="2000" i="1" dirty="0" smtClean="0"/>
              <a:t>Uchwała </a:t>
            </a:r>
            <a:r>
              <a:rPr lang="pl-PL" sz="2000" i="1" dirty="0"/>
              <a:t>nr </a:t>
            </a:r>
            <a:r>
              <a:rPr lang="pl-PL" sz="2000" i="1" dirty="0" smtClean="0"/>
              <a:t>1439/76/19 </a:t>
            </a:r>
            <a:r>
              <a:rPr lang="pl-PL" sz="2000" i="1" dirty="0" smtClean="0"/>
              <a:t>Zarządu </a:t>
            </a:r>
            <a:r>
              <a:rPr lang="pl-PL" sz="2000" i="1" dirty="0"/>
              <a:t>Województwa </a:t>
            </a:r>
            <a:r>
              <a:rPr lang="pl-PL" sz="2000" i="1" dirty="0" smtClean="0"/>
              <a:t>Mazowieckiego z </a:t>
            </a:r>
            <a:r>
              <a:rPr lang="pl-PL" sz="2000" i="1" dirty="0"/>
              <a:t>dnia </a:t>
            </a:r>
            <a:r>
              <a:rPr lang="pl-PL" sz="2000" i="1" dirty="0" smtClean="0"/>
              <a:t>14</a:t>
            </a:r>
            <a:r>
              <a:rPr lang="pl-PL" sz="2000" i="1" dirty="0" smtClean="0"/>
              <a:t> października 2019 </a:t>
            </a:r>
            <a:r>
              <a:rPr lang="pl-PL" sz="2000" b="1" i="1" dirty="0"/>
              <a:t>r.</a:t>
            </a:r>
            <a:endParaRPr lang="pl-PL" sz="2000" i="1" dirty="0"/>
          </a:p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/>
              <a:t>Termin </a:t>
            </a:r>
            <a:r>
              <a:rPr lang="pl-PL" sz="2000" dirty="0"/>
              <a:t>składania wniosków:</a:t>
            </a:r>
            <a:r>
              <a:rPr lang="pl-PL" sz="2000" b="1" dirty="0"/>
              <a:t> od </a:t>
            </a:r>
            <a:r>
              <a:rPr lang="pl-PL" sz="2000" b="1" dirty="0" smtClean="0"/>
              <a:t>6 listopada </a:t>
            </a:r>
            <a:r>
              <a:rPr lang="pl-PL" sz="2000" b="1" dirty="0"/>
              <a:t>do </a:t>
            </a:r>
            <a:r>
              <a:rPr lang="pl-PL" sz="2000" b="1" dirty="0" smtClean="0"/>
              <a:t>9 grudnia 2019 </a:t>
            </a:r>
            <a:r>
              <a:rPr lang="pl-PL" sz="2000" b="1" dirty="0"/>
              <a:t>r</a:t>
            </a:r>
            <a:r>
              <a:rPr lang="pl-PL" sz="2000" b="1" dirty="0" smtClean="0"/>
              <a:t>.</a:t>
            </a:r>
          </a:p>
          <a:p>
            <a:endParaRPr lang="pl-PL" sz="2000" dirty="0"/>
          </a:p>
          <a:p>
            <a:r>
              <a:rPr lang="pl-PL" sz="2000" dirty="0"/>
              <a:t>Miejsce składania wniosków:</a:t>
            </a:r>
            <a:r>
              <a:rPr lang="pl-PL" sz="2000" b="1" dirty="0"/>
              <a:t> Urząd Marszałkowski Województwa Mazowieckiego w Warszawie przy ul. Skoczylasa 4, 03-469 Warszawa (Kancelaria </a:t>
            </a:r>
            <a:r>
              <a:rPr lang="pl-PL" sz="2000" b="1" dirty="0" smtClean="0"/>
              <a:t>Ogólna)</a:t>
            </a:r>
          </a:p>
          <a:p>
            <a:endParaRPr lang="pl-PL" sz="2000" b="1" dirty="0" smtClean="0"/>
          </a:p>
          <a:p>
            <a:r>
              <a:rPr lang="pl-PL" sz="2000" dirty="0"/>
              <a:t>Wnioski o przyznanie pomocy składa się w formie pisemnej - osobiście lub przez nadanie rejestrowanej przesyłki pocztowej za pomocą operatora wyznaczonego w rozumieniu ustawy z dnia 23 listopada 2012 r. – Prawo pocztowe (Dz. U. z 2018 r. poz. 2188 z </a:t>
            </a:r>
            <a:r>
              <a:rPr lang="pl-PL" sz="2000" dirty="0" err="1"/>
              <a:t>późn</a:t>
            </a:r>
            <a:r>
              <a:rPr lang="pl-PL" sz="2000" dirty="0"/>
              <a:t>. zm.).</a:t>
            </a:r>
            <a:r>
              <a:rPr lang="pl-PL" sz="2000" b="1" dirty="0"/>
              <a:t> </a:t>
            </a:r>
            <a:endParaRPr lang="pl-PL" sz="2000" dirty="0"/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177447" y="1052737"/>
            <a:ext cx="96826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cs typeface="Arial" pitchFamily="34" charset="0"/>
              </a:rPr>
              <a:t>Ocena punktowa</a:t>
            </a:r>
            <a:endParaRPr lang="pl-PL" sz="2000" dirty="0">
              <a:cs typeface="Arial" pitchFamily="34" charset="0"/>
            </a:endParaRPr>
          </a:p>
          <a:p>
            <a:pPr algn="ctr"/>
            <a:endParaRPr lang="pl-PL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W trakcie rozpatrywania wniosków o przyznanie pomocy w zakresie </a:t>
            </a:r>
            <a:r>
              <a:rPr lang="pl-PL" sz="2000" dirty="0" smtClean="0">
                <a:cs typeface="Arial" panose="020B0604020202020204" pitchFamily="34" charset="0"/>
              </a:rPr>
              <a:t>operacji dokonuje </a:t>
            </a:r>
            <a:r>
              <a:rPr lang="pl-PL" sz="2000" dirty="0">
                <a:cs typeface="Arial" panose="020B0604020202020204" pitchFamily="34" charset="0"/>
              </a:rPr>
              <a:t>się ich oceny przyznając planowanej operacji punkty według </a:t>
            </a:r>
            <a:r>
              <a:rPr lang="pl-PL" sz="2000" dirty="0" smtClean="0">
                <a:cs typeface="Arial" panose="020B0604020202020204" pitchFamily="34" charset="0"/>
              </a:rPr>
              <a:t>następujących kryteriów </a:t>
            </a:r>
            <a:r>
              <a:rPr lang="pl-PL" sz="2000" dirty="0">
                <a:cs typeface="Arial" pitchFamily="34" charset="0"/>
              </a:rPr>
              <a:t>wyboru:</a:t>
            </a:r>
          </a:p>
          <a:p>
            <a:pPr algn="just"/>
            <a:endParaRPr lang="pl-PL" sz="2000" dirty="0">
              <a:cs typeface="Arial" pitchFamily="34" charset="0"/>
            </a:endParaRPr>
          </a:p>
          <a:p>
            <a:pPr algn="just"/>
            <a:r>
              <a:rPr lang="pl-PL" sz="2000" dirty="0">
                <a:cs typeface="Arial" pitchFamily="34" charset="0"/>
              </a:rPr>
              <a:t>1) powierzchnia handlowa targowiska przeznaczona dla rolników pod sprzedaż produktów rolno-spożywczych, będzie stanowiła po realizacji operacji:</a:t>
            </a:r>
          </a:p>
          <a:p>
            <a:pPr algn="just"/>
            <a:r>
              <a:rPr lang="pl-PL" sz="2000" dirty="0" smtClean="0">
                <a:cs typeface="Arial" pitchFamily="34" charset="0"/>
              </a:rPr>
              <a:t>     a</a:t>
            </a:r>
            <a:r>
              <a:rPr lang="pl-PL" sz="2000" dirty="0">
                <a:cs typeface="Arial" pitchFamily="34" charset="0"/>
              </a:rPr>
              <a:t>) ponad 30% i nie więcej 40% powierzchni handlowej targowiska-  </a:t>
            </a:r>
            <a:r>
              <a:rPr lang="pl-PL" sz="2000" b="1" dirty="0">
                <a:cs typeface="Arial" pitchFamily="34" charset="0"/>
              </a:rPr>
              <a:t>4 punkty</a:t>
            </a:r>
            <a:r>
              <a:rPr lang="pl-PL" sz="2000" dirty="0">
                <a:cs typeface="Arial" pitchFamily="34" charset="0"/>
              </a:rPr>
              <a:t>,</a:t>
            </a:r>
          </a:p>
          <a:p>
            <a:pPr algn="just"/>
            <a:r>
              <a:rPr lang="pl-PL" sz="2000" dirty="0" smtClean="0">
                <a:cs typeface="Arial" pitchFamily="34" charset="0"/>
              </a:rPr>
              <a:t>     b</a:t>
            </a:r>
            <a:r>
              <a:rPr lang="pl-PL" sz="2000" dirty="0">
                <a:cs typeface="Arial" pitchFamily="34" charset="0"/>
              </a:rPr>
              <a:t>) ponad 40% i nie więcej niż 50% powierzchni handlowej targowiska-  </a:t>
            </a:r>
            <a:r>
              <a:rPr lang="pl-PL" sz="2000" b="1" dirty="0">
                <a:cs typeface="Arial" pitchFamily="34" charset="0"/>
              </a:rPr>
              <a:t>8 punktów</a:t>
            </a:r>
            <a:r>
              <a:rPr lang="pl-PL" sz="2000" dirty="0">
                <a:cs typeface="Arial" pitchFamily="34" charset="0"/>
              </a:rPr>
              <a:t>,</a:t>
            </a:r>
          </a:p>
          <a:p>
            <a:pPr algn="just"/>
            <a:r>
              <a:rPr lang="pl-PL" sz="2000" dirty="0" smtClean="0">
                <a:cs typeface="Arial" pitchFamily="34" charset="0"/>
              </a:rPr>
              <a:t>     c</a:t>
            </a:r>
            <a:r>
              <a:rPr lang="pl-PL" sz="2000" dirty="0">
                <a:cs typeface="Arial" pitchFamily="34" charset="0"/>
              </a:rPr>
              <a:t>) ponad 50% powierzchni handlowej targowiska- </a:t>
            </a:r>
            <a:r>
              <a:rPr lang="pl-PL" sz="2000" b="1" dirty="0">
                <a:cs typeface="Arial" pitchFamily="34" charset="0"/>
              </a:rPr>
              <a:t>12 punktów</a:t>
            </a:r>
            <a:r>
              <a:rPr lang="pl-PL" sz="2000" dirty="0">
                <a:cs typeface="Arial" pitchFamily="34" charset="0"/>
              </a:rPr>
              <a:t>;</a:t>
            </a:r>
          </a:p>
          <a:p>
            <a:pPr algn="just"/>
            <a:endParaRPr lang="pl-PL" sz="2000" dirty="0">
              <a:cs typeface="Arial" pitchFamily="34" charset="0"/>
            </a:endParaRPr>
          </a:p>
          <a:p>
            <a:pPr algn="just"/>
            <a:r>
              <a:rPr lang="pl-PL" sz="2000" dirty="0">
                <a:cs typeface="Arial" pitchFamily="34" charset="0"/>
              </a:rPr>
              <a:t>2) planowana operacja dotyczy przebudowy istniejącego targowiska -  </a:t>
            </a:r>
            <a:r>
              <a:rPr lang="pl-PL" sz="2000" b="1" dirty="0">
                <a:cs typeface="Arial" pitchFamily="34" charset="0"/>
              </a:rPr>
              <a:t>4 punkty</a:t>
            </a:r>
            <a:r>
              <a:rPr lang="pl-PL" sz="2000" dirty="0">
                <a:cs typeface="Arial" pitchFamily="34" charset="0"/>
              </a:rPr>
              <a:t>;</a:t>
            </a:r>
          </a:p>
          <a:p>
            <a:pPr algn="just"/>
            <a:endParaRPr lang="pl-PL" sz="2000" dirty="0">
              <a:cs typeface="Arial" pitchFamily="34" charset="0"/>
            </a:endParaRPr>
          </a:p>
          <a:p>
            <a:pPr algn="just"/>
            <a:r>
              <a:rPr lang="pl-PL" sz="2000" dirty="0">
                <a:cs typeface="Arial" pitchFamily="34" charset="0"/>
              </a:rPr>
              <a:t>3) w gminie nie był realizowany projekt, z zakresu budowy lub przebudowy </a:t>
            </a:r>
            <a:r>
              <a:rPr lang="pl-PL" sz="2000" dirty="0" smtClean="0">
                <a:cs typeface="Arial" panose="020B0604020202020204" pitchFamily="34" charset="0"/>
              </a:rPr>
              <a:t>targowiska      </a:t>
            </a:r>
            <a:r>
              <a:rPr lang="pl-PL" sz="2000" dirty="0">
                <a:cs typeface="Arial" pitchFamily="34" charset="0"/>
              </a:rPr>
              <a:t>dofinansowany ze środków w ramach PROW </a:t>
            </a:r>
            <a:r>
              <a:rPr lang="pl-PL" sz="2000" dirty="0" smtClean="0">
                <a:cs typeface="Arial" pitchFamily="34" charset="0"/>
              </a:rPr>
              <a:t>2007-2013 -  </a:t>
            </a:r>
            <a:r>
              <a:rPr lang="pl-PL" sz="2000" b="1" dirty="0">
                <a:cs typeface="Arial" pitchFamily="34" charset="0"/>
              </a:rPr>
              <a:t>6 punktów</a:t>
            </a:r>
            <a:r>
              <a:rPr lang="pl-PL" sz="2000" dirty="0"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696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114816" y="707996"/>
            <a:ext cx="99206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cs typeface="Arial" pitchFamily="34" charset="0"/>
              </a:rPr>
              <a:t>Ocena punktowa</a:t>
            </a:r>
            <a:endParaRPr lang="pl-PL" sz="2000" dirty="0">
              <a:cs typeface="Arial" pitchFamily="34" charset="0"/>
            </a:endParaRPr>
          </a:p>
          <a:p>
            <a:endParaRPr lang="pl-PL" sz="2000" b="1" dirty="0"/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4) powierzchnia handlowa targowiska przeznaczona pod sprzedaż produktów rolno-spożywczych wyprodukowanych w systemie rolnictwa ekologicznego, będzie stanowiła po realizacji operacji:</a:t>
            </a:r>
          </a:p>
          <a:p>
            <a:pPr algn="just"/>
            <a:r>
              <a:rPr lang="pl-PL" sz="2000" dirty="0" smtClean="0">
                <a:cs typeface="Arial" panose="020B0604020202020204" pitchFamily="34" charset="0"/>
              </a:rPr>
              <a:t>     a</a:t>
            </a:r>
            <a:r>
              <a:rPr lang="pl-PL" sz="2000" dirty="0">
                <a:cs typeface="Arial" panose="020B0604020202020204" pitchFamily="34" charset="0"/>
              </a:rPr>
              <a:t>) nie mniej niż 5% i nie więcej niż 10% powierzchni handlowej targowiska- </a:t>
            </a:r>
            <a:r>
              <a:rPr lang="pl-PL" sz="2000" b="1" dirty="0">
                <a:cs typeface="Arial" panose="020B0604020202020204" pitchFamily="34" charset="0"/>
              </a:rPr>
              <a:t>5 punktów</a:t>
            </a:r>
            <a:r>
              <a:rPr lang="pl-PL" sz="2000" dirty="0"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pl-PL" sz="2000" dirty="0" smtClean="0">
                <a:cs typeface="Arial" panose="020B0604020202020204" pitchFamily="34" charset="0"/>
              </a:rPr>
              <a:t>     b</a:t>
            </a:r>
            <a:r>
              <a:rPr lang="pl-PL" sz="2000" dirty="0">
                <a:cs typeface="Arial" panose="020B0604020202020204" pitchFamily="34" charset="0"/>
              </a:rPr>
              <a:t>) ponad 10% powierzchni handlowej targowiska- </a:t>
            </a:r>
            <a:r>
              <a:rPr lang="pl-PL" sz="2000" b="1" dirty="0">
                <a:cs typeface="Arial" panose="020B0604020202020204" pitchFamily="34" charset="0"/>
              </a:rPr>
              <a:t>10 punktów</a:t>
            </a:r>
            <a:r>
              <a:rPr lang="pl-PL" sz="2000" dirty="0">
                <a:cs typeface="Arial" panose="020B0604020202020204" pitchFamily="34" charset="0"/>
              </a:rPr>
              <a:t>;</a:t>
            </a:r>
          </a:p>
          <a:p>
            <a:pPr algn="just"/>
            <a:endParaRPr lang="pl-PL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5) operacja uwzględnia wyposażenie targowiska w instalacje odnawialnego źródła energii, które będą zapewniały pokrycie co najmniej 30% zapotrzebowania na energię elektryczną lub cieplną -  </a:t>
            </a:r>
            <a:r>
              <a:rPr lang="pl-PL" sz="2000" b="1" dirty="0">
                <a:cs typeface="Arial" panose="020B0604020202020204" pitchFamily="34" charset="0"/>
              </a:rPr>
              <a:t>6 punktów</a:t>
            </a:r>
            <a:r>
              <a:rPr lang="pl-PL" sz="2000" dirty="0">
                <a:cs typeface="Arial" panose="020B0604020202020204" pitchFamily="34" charset="0"/>
              </a:rPr>
              <a:t>;</a:t>
            </a:r>
          </a:p>
          <a:p>
            <a:pPr algn="just"/>
            <a:endParaRPr lang="pl-PL" sz="2000" dirty="0"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6) targowisko będzie obiektem całorocznym- </a:t>
            </a:r>
            <a:r>
              <a:rPr lang="pl-PL" sz="2000" b="1" dirty="0">
                <a:cs typeface="Arial" panose="020B0604020202020204" pitchFamily="34" charset="0"/>
              </a:rPr>
              <a:t>10 punktów</a:t>
            </a:r>
            <a:r>
              <a:rPr lang="pl-PL" sz="2000" dirty="0">
                <a:cs typeface="Arial" panose="020B0604020202020204" pitchFamily="34" charset="0"/>
              </a:rPr>
              <a:t>;</a:t>
            </a:r>
          </a:p>
          <a:p>
            <a:pPr algn="just"/>
            <a:endParaRPr lang="pl-PL" sz="2000" dirty="0"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7) w okresie 5 lat od dnia  wypłaty przez ARiMR płatności końcowej koszt wynajmu powierzchni handlowej targowiska przez rolników będzie co najmniej 25% niższy od kosztu wynajmu przez inne podmioty -  </a:t>
            </a:r>
            <a:r>
              <a:rPr lang="pl-PL" sz="2000" b="1" dirty="0">
                <a:cs typeface="Arial" panose="020B0604020202020204" pitchFamily="34" charset="0"/>
              </a:rPr>
              <a:t>6 punktów</a:t>
            </a:r>
            <a:r>
              <a:rPr lang="pl-PL" sz="2000" dirty="0">
                <a:cs typeface="Arial" panose="020B0604020202020204" pitchFamily="34" charset="0"/>
              </a:rPr>
              <a:t>.</a:t>
            </a:r>
            <a:endParaRPr lang="pl-PL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508000" y="784990"/>
            <a:ext cx="106408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cs typeface="Arial" pitchFamily="34" charset="0"/>
              </a:rPr>
              <a:t>Ocena </a:t>
            </a:r>
            <a:r>
              <a:rPr lang="pl-PL" sz="2000" b="1" dirty="0" smtClean="0">
                <a:cs typeface="Arial" pitchFamily="34" charset="0"/>
              </a:rPr>
              <a:t>punktowa</a:t>
            </a:r>
          </a:p>
          <a:p>
            <a:pPr algn="ctr"/>
            <a:endParaRPr lang="pl-PL" sz="2000" b="1" dirty="0" smtClean="0"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cs typeface="Arial" panose="020B0604020202020204" pitchFamily="34" charset="0"/>
              </a:rPr>
              <a:t>O kolejności przysługiwania pomocy decyduje suma uzyskanych punktów przyznanych na podstawie </a:t>
            </a:r>
            <a:r>
              <a:rPr lang="pl-PL" sz="2000" dirty="0" smtClean="0">
                <a:cs typeface="Arial" panose="020B0604020202020204" pitchFamily="34" charset="0"/>
              </a:rPr>
              <a:t>kryteriów wyboru operacji</a:t>
            </a:r>
          </a:p>
          <a:p>
            <a:pPr algn="just"/>
            <a:endParaRPr lang="pl-PL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cs typeface="Arial" panose="020B0604020202020204" pitchFamily="34" charset="0"/>
              </a:rPr>
              <a:t>W przypadku operacji, które uzyskały taką samą liczbę punktów o kolejności przyznania pomocy decyduje wyższa liczba punktów uzyskanych za spełnienie kolejnych kryteriów określonych powyżej</a:t>
            </a:r>
            <a:r>
              <a:rPr lang="pl-PL" sz="20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0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cs typeface="Arial" panose="020B0604020202020204" pitchFamily="34" charset="0"/>
              </a:rPr>
              <a:t>W przypadku gdy operacje uzyskały taką samą liczbę punktów i niemożliwe jest  ustalenie ich kolejności zgodnie z ww. akapitem, o kolejności przyznania pomocy decyduje liczba mieszkańców miejscowości, w której jest realizowana operacja, według aktualnych na dzień  rozpoczęcia naboru  wniosków o przyznanie pomocy danych GUS, przy czym pierwszeństwo w uzyskaniu pomocy ma operacja, która  będzie realizowana w miejscowości o większej liczbie mieszkańców</a:t>
            </a:r>
            <a:r>
              <a:rPr lang="pl-PL" sz="20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0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cs typeface="Arial" panose="020B0604020202020204" pitchFamily="34" charset="0"/>
              </a:rPr>
              <a:t>Pomoc może być przyznana na realizację operacji, która uzyskała co najmniej</a:t>
            </a: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      </a:t>
            </a:r>
            <a:r>
              <a:rPr lang="pl-PL" sz="2000" b="1" dirty="0">
                <a:cs typeface="Arial" panose="020B0604020202020204" pitchFamily="34" charset="0"/>
              </a:rPr>
              <a:t>27 </a:t>
            </a:r>
            <a:r>
              <a:rPr lang="pl-PL" sz="2000" b="1" dirty="0" smtClean="0">
                <a:cs typeface="Arial" panose="020B0604020202020204" pitchFamily="34" charset="0"/>
              </a:rPr>
              <a:t>punktów</a:t>
            </a:r>
            <a:r>
              <a:rPr lang="pl-PL" sz="2000" dirty="0" smtClean="0">
                <a:cs typeface="Arial" panose="020B0604020202020204" pitchFamily="34" charset="0"/>
              </a:rPr>
              <a:t> (max 54 pkt</a:t>
            </a:r>
            <a:r>
              <a:rPr lang="pl-PL" sz="2000" dirty="0" smtClean="0"/>
              <a:t>)</a:t>
            </a:r>
            <a:endParaRPr lang="pl-PL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749300" y="1052738"/>
            <a:ext cx="9918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cs typeface="Arial" pitchFamily="34" charset="0"/>
              </a:rPr>
              <a:t>Ocena </a:t>
            </a:r>
            <a:r>
              <a:rPr lang="pl-PL" sz="2000" b="1" dirty="0" smtClean="0">
                <a:cs typeface="Arial" pitchFamily="34" charset="0"/>
              </a:rPr>
              <a:t>punktowa</a:t>
            </a:r>
          </a:p>
          <a:p>
            <a:pPr algn="ctr"/>
            <a:endParaRPr lang="pl-PL" sz="2000" b="1" dirty="0" smtClean="0">
              <a:cs typeface="Arial" pitchFamily="34" charset="0"/>
            </a:endParaRPr>
          </a:p>
          <a:p>
            <a:pPr algn="ctr"/>
            <a:endParaRPr lang="pl-PL" sz="2000" b="1" dirty="0" smtClean="0"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cs typeface="Arial" panose="020B0604020202020204" pitchFamily="34" charset="0"/>
              </a:rPr>
              <a:t>Do wniosku o przyznanie pomocy dołącza się dokumenty niezbędne do ustalenia spełnienia warunków </a:t>
            </a:r>
            <a:r>
              <a:rPr lang="pl-PL" sz="2000" dirty="0" smtClean="0">
                <a:cs typeface="Arial" panose="020B0604020202020204" pitchFamily="34" charset="0"/>
              </a:rPr>
              <a:t>przyznania pomocy </a:t>
            </a:r>
            <a:r>
              <a:rPr lang="pl-PL" sz="2000" dirty="0">
                <a:cs typeface="Arial" panose="020B0604020202020204" pitchFamily="34" charset="0"/>
              </a:rPr>
              <a:t>albo ich kopie, których wykaz zawiera formularz wniosku o przyznanie pomocy</a:t>
            </a:r>
            <a:r>
              <a:rPr lang="pl-PL" sz="20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Arial" panose="020B0604020202020204" pitchFamily="34" charset="0"/>
              </a:rPr>
              <a:t>Ocena punktowa dokonywana jest </a:t>
            </a:r>
            <a:r>
              <a:rPr lang="pl-PL" sz="2000" dirty="0">
                <a:cs typeface="Arial" panose="020B0604020202020204" pitchFamily="34" charset="0"/>
              </a:rPr>
              <a:t>na podstawie danych zawartych we wniosku o przyznanie </a:t>
            </a:r>
            <a:r>
              <a:rPr lang="pl-PL" sz="2000" dirty="0" smtClean="0">
                <a:cs typeface="Arial" panose="020B0604020202020204" pitchFamily="34" charset="0"/>
              </a:rPr>
              <a:t>pomocy, w dokumentach niezbędnych do ustalenia spełnienia warunków przyznania pomocy </a:t>
            </a:r>
            <a:r>
              <a:rPr lang="pl-PL" sz="2000" dirty="0">
                <a:cs typeface="Arial" panose="020B0604020202020204" pitchFamily="34" charset="0"/>
              </a:rPr>
              <a:t>złożonych wraz z tym wnioskiem, oraz na podstawie kontroli </a:t>
            </a:r>
            <a:r>
              <a:rPr lang="pl-PL" sz="2000" dirty="0" smtClean="0">
                <a:cs typeface="Arial" panose="020B0604020202020204" pitchFamily="34" charset="0"/>
              </a:rPr>
              <a:t>administracyjnej.</a:t>
            </a:r>
            <a:endParaRPr lang="pl-PL" sz="2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979736" y="1011238"/>
            <a:ext cx="9688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cs typeface="Arial" pitchFamily="34" charset="0"/>
              </a:rPr>
              <a:t>Ocena </a:t>
            </a:r>
            <a:r>
              <a:rPr lang="pl-PL" sz="2000" b="1" dirty="0" smtClean="0">
                <a:cs typeface="Arial" pitchFamily="34" charset="0"/>
              </a:rPr>
              <a:t>końcowa</a:t>
            </a: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b="1" dirty="0" smtClean="0"/>
              <a:t> </a:t>
            </a:r>
            <a:r>
              <a:rPr lang="pl-PL" sz="2000" dirty="0">
                <a:cs typeface="Arial" panose="020B0604020202020204" pitchFamily="34" charset="0"/>
              </a:rPr>
              <a:t>1. Po przyznaniu punktów za </a:t>
            </a:r>
            <a:r>
              <a:rPr lang="pl-PL" sz="2000" dirty="0" smtClean="0">
                <a:cs typeface="Arial" panose="020B0604020202020204" pitchFamily="34" charset="0"/>
              </a:rPr>
              <a:t>kryteria właściwy </a:t>
            </a:r>
            <a:r>
              <a:rPr lang="pl-PL" sz="2000" dirty="0">
                <a:cs typeface="Arial" panose="020B0604020202020204" pitchFamily="34" charset="0"/>
              </a:rPr>
              <a:t>organ samorządu województwa</a:t>
            </a:r>
          </a:p>
          <a:p>
            <a:pPr algn="just"/>
            <a:r>
              <a:rPr lang="pl-PL" sz="2000" dirty="0" smtClean="0">
                <a:cs typeface="Arial" panose="020B0604020202020204" pitchFamily="34" charset="0"/>
              </a:rPr>
              <a:t>sporządza </a:t>
            </a:r>
            <a:r>
              <a:rPr lang="pl-PL" sz="2000" dirty="0">
                <a:cs typeface="Arial" panose="020B0604020202020204" pitchFamily="34" charset="0"/>
              </a:rPr>
              <a:t>i podaje do publicznej wiadomości na stronie internetowej </a:t>
            </a:r>
            <a:r>
              <a:rPr lang="pl-PL" sz="2000" dirty="0" smtClean="0">
                <a:cs typeface="Arial" panose="020B0604020202020204" pitchFamily="34" charset="0"/>
              </a:rPr>
              <a:t>urzędu marszałkowskiego oraz </a:t>
            </a:r>
            <a:r>
              <a:rPr lang="pl-PL" sz="2000" dirty="0">
                <a:cs typeface="Arial" panose="020B0604020202020204" pitchFamily="34" charset="0"/>
              </a:rPr>
              <a:t>w urzędzie marszałkowskim </a:t>
            </a:r>
            <a:r>
              <a:rPr lang="pl-PL" sz="2000" dirty="0" smtClean="0">
                <a:cs typeface="Arial" panose="020B0604020202020204" pitchFamily="34" charset="0"/>
              </a:rPr>
              <a:t>listę</a:t>
            </a:r>
            <a:r>
              <a:rPr lang="pl-PL" sz="2000" dirty="0">
                <a:cs typeface="Arial" panose="020B0604020202020204" pitchFamily="34" charset="0"/>
              </a:rPr>
              <a:t>, </a:t>
            </a:r>
            <a:r>
              <a:rPr lang="pl-PL" sz="2000" dirty="0" smtClean="0">
                <a:cs typeface="Arial" panose="020B0604020202020204" pitchFamily="34" charset="0"/>
              </a:rPr>
              <a:t>która zawiera </a:t>
            </a:r>
            <a:r>
              <a:rPr lang="pl-PL" sz="2000" dirty="0">
                <a:cs typeface="Arial" panose="020B0604020202020204" pitchFamily="34" charset="0"/>
              </a:rPr>
              <a:t>informację o kolejności przysługiwania pomocy</a:t>
            </a:r>
            <a:r>
              <a:rPr lang="pl-PL" sz="20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000" dirty="0"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2. </a:t>
            </a:r>
            <a:r>
              <a:rPr lang="pl-PL" sz="2000" dirty="0" smtClean="0">
                <a:cs typeface="Arial" panose="020B0604020202020204" pitchFamily="34" charset="0"/>
              </a:rPr>
              <a:t>Lista zawiera </a:t>
            </a:r>
            <a:r>
              <a:rPr lang="pl-PL" sz="2000" dirty="0">
                <a:cs typeface="Arial" panose="020B0604020202020204" pitchFamily="34" charset="0"/>
              </a:rPr>
              <a:t>określenie podmiotu ubiegającego się o przyznanie pomocy, liczbę </a:t>
            </a:r>
            <a:r>
              <a:rPr lang="pl-PL" sz="2000" dirty="0" smtClean="0">
                <a:cs typeface="Arial" panose="020B0604020202020204" pitchFamily="34" charset="0"/>
              </a:rPr>
              <a:t>przyznanych punktów</a:t>
            </a:r>
            <a:r>
              <a:rPr lang="pl-PL" sz="2000" dirty="0">
                <a:cs typeface="Arial" panose="020B0604020202020204" pitchFamily="34" charset="0"/>
              </a:rPr>
              <a:t>, tytuł operacji i kwotę pomocy.</a:t>
            </a:r>
          </a:p>
        </p:txBody>
      </p:sp>
    </p:spTree>
    <p:extLst>
      <p:ext uri="{BB962C8B-B14F-4D97-AF65-F5344CB8AC3E}">
        <p14:creationId xmlns:p14="http://schemas.microsoft.com/office/powerpoint/2010/main" val="6789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371600" y="950914"/>
            <a:ext cx="8932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cs typeface="Arial" pitchFamily="34" charset="0"/>
              </a:rPr>
              <a:t>Ocena </a:t>
            </a:r>
            <a:r>
              <a:rPr lang="pl-PL" sz="2000" b="1" dirty="0" smtClean="0">
                <a:cs typeface="Arial" pitchFamily="34" charset="0"/>
              </a:rPr>
              <a:t>końcowa</a:t>
            </a:r>
          </a:p>
          <a:p>
            <a:pPr algn="ctr"/>
            <a:endParaRPr lang="pl-PL" sz="2000" b="1" dirty="0" smtClean="0">
              <a:cs typeface="Arial" pitchFamily="34" charset="0"/>
            </a:endParaRPr>
          </a:p>
          <a:p>
            <a:pPr algn="just"/>
            <a:r>
              <a:rPr lang="pl-PL" sz="2000" dirty="0" smtClean="0"/>
              <a:t> 1</a:t>
            </a:r>
            <a:r>
              <a:rPr lang="pl-PL" sz="2000" b="1" dirty="0" smtClean="0">
                <a:cs typeface="Arial" panose="020B0604020202020204" pitchFamily="34" charset="0"/>
              </a:rPr>
              <a:t>. </a:t>
            </a:r>
            <a:r>
              <a:rPr lang="pl-PL" sz="2000" dirty="0" smtClean="0">
                <a:cs typeface="Arial" panose="020B0604020202020204" pitchFamily="34" charset="0"/>
              </a:rPr>
              <a:t>W </a:t>
            </a:r>
            <a:r>
              <a:rPr lang="pl-PL" sz="2000" dirty="0">
                <a:cs typeface="Arial" panose="020B0604020202020204" pitchFamily="34" charset="0"/>
              </a:rPr>
              <a:t>terminie 6 miesięcy od dnia, w którym upływa termin składania wniosków o przyznanie pomocy, </a:t>
            </a:r>
            <a:r>
              <a:rPr lang="pl-PL" sz="2000" dirty="0" smtClean="0">
                <a:cs typeface="Arial" panose="020B0604020202020204" pitchFamily="34" charset="0"/>
              </a:rPr>
              <a:t>właściwy organ </a:t>
            </a:r>
            <a:r>
              <a:rPr lang="pl-PL" sz="2000" dirty="0">
                <a:cs typeface="Arial" panose="020B0604020202020204" pitchFamily="34" charset="0"/>
              </a:rPr>
              <a:t>samorządu województwa</a:t>
            </a:r>
            <a:r>
              <a:rPr lang="pl-PL" sz="2000" dirty="0" smtClean="0">
                <a:cs typeface="Arial" panose="020B0604020202020204" pitchFamily="34" charset="0"/>
              </a:rPr>
              <a:t>:</a:t>
            </a:r>
          </a:p>
          <a:p>
            <a:pPr algn="just"/>
            <a:endParaRPr lang="pl-PL" sz="2000" dirty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Arial" panose="020B0604020202020204" pitchFamily="34" charset="0"/>
              </a:rPr>
              <a:t>wzywa </a:t>
            </a:r>
            <a:r>
              <a:rPr lang="pl-PL" sz="2000" dirty="0">
                <a:cs typeface="Arial" panose="020B0604020202020204" pitchFamily="34" charset="0"/>
              </a:rPr>
              <a:t>podmiot ubiegający się o przyznanie pomocy do zawarcia umowy – w przypadku pozytywnego </a:t>
            </a:r>
            <a:r>
              <a:rPr lang="pl-PL" sz="2000" dirty="0" smtClean="0">
                <a:cs typeface="Arial" panose="020B0604020202020204" pitchFamily="34" charset="0"/>
              </a:rPr>
              <a:t>rozpatrzenia wniosku </a:t>
            </a:r>
            <a:r>
              <a:rPr lang="pl-PL" sz="2000" dirty="0">
                <a:cs typeface="Arial" panose="020B0604020202020204" pitchFamily="34" charset="0"/>
              </a:rPr>
              <a:t>o przyznanie pomocy</a:t>
            </a:r>
            <a:r>
              <a:rPr lang="pl-PL" sz="2000" dirty="0" smtClean="0"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AutoNum type="arabicParenR"/>
            </a:pPr>
            <a:endParaRPr lang="pl-PL" sz="20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Arial" panose="020B0604020202020204" pitchFamily="34" charset="0"/>
              </a:rPr>
              <a:t> </a:t>
            </a:r>
            <a:r>
              <a:rPr lang="pl-PL" sz="2000" dirty="0">
                <a:cs typeface="Arial" panose="020B0604020202020204" pitchFamily="34" charset="0"/>
              </a:rPr>
              <a:t>informuje podmiot ubiegający się o przyznanie pomocy o odmowie jej </a:t>
            </a:r>
            <a:r>
              <a:rPr lang="pl-PL" sz="2000" dirty="0" smtClean="0"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 </a:t>
            </a:r>
            <a:r>
              <a:rPr lang="pl-PL" sz="2000" dirty="0" smtClean="0">
                <a:cs typeface="Arial" panose="020B0604020202020204" pitchFamily="34" charset="0"/>
              </a:rPr>
              <a:t>     przyznania </a:t>
            </a:r>
            <a:r>
              <a:rPr lang="pl-PL" sz="2000" dirty="0">
                <a:cs typeface="Arial" panose="020B0604020202020204" pitchFamily="34" charset="0"/>
              </a:rPr>
              <a:t>– w przypadku gdy nie są </a:t>
            </a:r>
            <a:r>
              <a:rPr lang="pl-PL" sz="2000" dirty="0" smtClean="0">
                <a:cs typeface="Arial" panose="020B0604020202020204" pitchFamily="34" charset="0"/>
              </a:rPr>
              <a:t>spełnione warunki </a:t>
            </a:r>
            <a:r>
              <a:rPr lang="pl-PL" sz="2000" dirty="0">
                <a:cs typeface="Arial" panose="020B0604020202020204" pitchFamily="34" charset="0"/>
              </a:rPr>
              <a:t>przyznania pomocy</a:t>
            </a:r>
            <a:r>
              <a:rPr lang="pl-PL" sz="20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000" dirty="0"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cs typeface="Arial" panose="020B0604020202020204" pitchFamily="34" charset="0"/>
              </a:rPr>
              <a:t>2. Wezwanie podmiotu ubiegającego się o przyznanie pomocy do wykonania określonych czynności w toku </a:t>
            </a:r>
            <a:r>
              <a:rPr lang="pl-PL" sz="2000" dirty="0" smtClean="0">
                <a:cs typeface="Arial" panose="020B0604020202020204" pitchFamily="34" charset="0"/>
              </a:rPr>
              <a:t>postępowania w </a:t>
            </a:r>
            <a:r>
              <a:rPr lang="pl-PL" sz="2000" dirty="0">
                <a:cs typeface="Arial" panose="020B0604020202020204" pitchFamily="34" charset="0"/>
              </a:rPr>
              <a:t>sprawie przyznania pomocy wstrzymuje bieg </a:t>
            </a:r>
            <a:r>
              <a:rPr lang="pl-PL" sz="2000" dirty="0" smtClean="0">
                <a:cs typeface="Arial" panose="020B0604020202020204" pitchFamily="34" charset="0"/>
              </a:rPr>
              <a:t>terminu.</a:t>
            </a:r>
            <a:endParaRPr lang="pl-PL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847528" y="1052738"/>
            <a:ext cx="88204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cs typeface="Arial" pitchFamily="34" charset="0"/>
              </a:rPr>
              <a:t>Warunki jakie powinno spełnić targowisko</a:t>
            </a: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/>
              <a:t>Targowisko powinno być:</a:t>
            </a:r>
          </a:p>
          <a:p>
            <a:r>
              <a:rPr lang="pl-PL" sz="2400" dirty="0"/>
              <a:t>1) utwardzone;</a:t>
            </a:r>
          </a:p>
          <a:p>
            <a:r>
              <a:rPr lang="pl-PL" sz="2400" dirty="0"/>
              <a:t>2) </a:t>
            </a:r>
            <a:r>
              <a:rPr lang="pl-PL" sz="2400" dirty="0" smtClean="0">
                <a:cs typeface="Arial" panose="020B0604020202020204" pitchFamily="34" charset="0"/>
              </a:rPr>
              <a:t>oświetlone</a:t>
            </a:r>
            <a:r>
              <a:rPr lang="pl-PL" sz="2400" dirty="0" smtClean="0"/>
              <a:t>;</a:t>
            </a:r>
            <a:endParaRPr lang="pl-PL" sz="2400" dirty="0"/>
          </a:p>
          <a:p>
            <a:r>
              <a:rPr lang="pl-PL" sz="2400" dirty="0"/>
              <a:t>3) przyłączone do sieci wodociągowej, kanalizacyjnej i elektroenergetycznej;</a:t>
            </a:r>
          </a:p>
          <a:p>
            <a:r>
              <a:rPr lang="pl-PL" sz="2400" dirty="0"/>
              <a:t>4) wyposażone w:</a:t>
            </a:r>
          </a:p>
          <a:p>
            <a:r>
              <a:rPr lang="pl-PL" sz="2400" dirty="0" smtClean="0"/>
              <a:t>   a</a:t>
            </a:r>
            <a:r>
              <a:rPr lang="pl-PL" sz="2400" dirty="0"/>
              <a:t>) odpływy wody deszczowej,</a:t>
            </a:r>
          </a:p>
          <a:p>
            <a:r>
              <a:rPr lang="pl-PL" sz="2400" dirty="0" smtClean="0"/>
              <a:t>   b</a:t>
            </a:r>
            <a:r>
              <a:rPr lang="pl-PL" sz="2400" dirty="0"/>
              <a:t>) zadaszone stoiska, które powinny zajmować co najmniej połowę </a:t>
            </a:r>
            <a:r>
              <a:rPr lang="pl-PL" sz="2400" dirty="0" smtClean="0"/>
              <a:t> 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powierzchni </a:t>
            </a:r>
            <a:r>
              <a:rPr lang="pl-PL" sz="2400" dirty="0"/>
              <a:t>handlowej targowiska,</a:t>
            </a:r>
          </a:p>
          <a:p>
            <a:r>
              <a:rPr lang="pl-PL" sz="2400" dirty="0"/>
              <a:t>c) miejsca parkingowe oraz urządzenia </a:t>
            </a:r>
            <a:r>
              <a:rPr lang="pl-PL" sz="2400" dirty="0" smtClean="0"/>
              <a:t>sanitarno-higieniczne</a:t>
            </a:r>
            <a:r>
              <a:rPr lang="pl-PL" sz="2400" dirty="0"/>
              <a:t>;</a:t>
            </a:r>
          </a:p>
          <a:p>
            <a:endParaRPr lang="pl-PL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847528" y="1052738"/>
            <a:ext cx="88204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cs typeface="Arial" pitchFamily="34" charset="0"/>
              </a:rPr>
              <a:t>Warunki jakie powinno spełnić targowisko (CD)</a:t>
            </a: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/>
              <a:t>Targowisko powinno być</a:t>
            </a:r>
            <a:r>
              <a:rPr lang="pl-PL" sz="2400" dirty="0" smtClean="0"/>
              <a:t>:</a:t>
            </a:r>
          </a:p>
          <a:p>
            <a:endParaRPr lang="pl-PL" sz="2400" dirty="0"/>
          </a:p>
          <a:p>
            <a:pPr algn="just"/>
            <a:r>
              <a:rPr lang="pl-PL" sz="2400" dirty="0" smtClean="0"/>
              <a:t>5</a:t>
            </a:r>
            <a:r>
              <a:rPr lang="pl-PL" sz="2400" dirty="0">
                <a:cs typeface="Arial" panose="020B0604020202020204" pitchFamily="34" charset="0"/>
              </a:rPr>
              <a:t>) zorganizowane tak, aby umożliwić rolnikom dostęp do </a:t>
            </a:r>
            <a:r>
              <a:rPr lang="pl-PL" sz="2400" dirty="0" smtClean="0"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 smtClean="0">
                <a:cs typeface="Arial" panose="020B0604020202020204" pitchFamily="34" charset="0"/>
              </a:rPr>
              <a:t>   punktów sprzedaży </a:t>
            </a:r>
            <a:r>
              <a:rPr lang="pl-PL" sz="2400" dirty="0">
                <a:cs typeface="Arial" panose="020B0604020202020204" pitchFamily="34" charset="0"/>
              </a:rPr>
              <a:t>w sposób określony w regulaminie </a:t>
            </a:r>
            <a:r>
              <a:rPr lang="pl-PL" sz="2400" dirty="0" smtClean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 smtClean="0">
                <a:cs typeface="Arial" panose="020B0604020202020204" pitchFamily="34" charset="0"/>
              </a:rPr>
              <a:t>   targowiska</a:t>
            </a:r>
            <a:r>
              <a:rPr lang="pl-PL" sz="2400" dirty="0"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pl-PL" sz="2400" dirty="0">
                <a:cs typeface="Arial" panose="020B0604020202020204" pitchFamily="34" charset="0"/>
              </a:rPr>
              <a:t>6) oznaczone nazwą „Mój Rynek”;</a:t>
            </a:r>
          </a:p>
          <a:p>
            <a:pPr algn="just"/>
            <a:r>
              <a:rPr lang="pl-PL" sz="2400" dirty="0">
                <a:cs typeface="Arial" panose="020B0604020202020204" pitchFamily="34" charset="0"/>
              </a:rPr>
              <a:t>7) oznaczone unijnym logo produkcji </a:t>
            </a:r>
            <a:r>
              <a:rPr lang="pl-PL" sz="2400" dirty="0" smtClean="0">
                <a:cs typeface="Arial" panose="020B0604020202020204" pitchFamily="34" charset="0"/>
              </a:rPr>
              <a:t>ekologicznej, jeżeli  </a:t>
            </a:r>
          </a:p>
          <a:p>
            <a:pPr algn="just"/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 smtClean="0">
                <a:cs typeface="Arial" panose="020B0604020202020204" pitchFamily="34" charset="0"/>
              </a:rPr>
              <a:t>   operacji zostały </a:t>
            </a:r>
            <a:r>
              <a:rPr lang="pl-PL" sz="2400" dirty="0">
                <a:cs typeface="Arial" panose="020B0604020202020204" pitchFamily="34" charset="0"/>
              </a:rPr>
              <a:t>przyznane punkty za spełnienie kryterium w </a:t>
            </a:r>
            <a:r>
              <a:rPr lang="pl-PL" sz="2400" dirty="0" smtClean="0"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 smtClean="0">
                <a:cs typeface="Arial" panose="020B0604020202020204" pitchFamily="34" charset="0"/>
              </a:rPr>
              <a:t>   zakresie sprzedaży </a:t>
            </a:r>
            <a:r>
              <a:rPr lang="pl-PL" sz="2400" dirty="0">
                <a:cs typeface="Arial" panose="020B0604020202020204" pitchFamily="34" charset="0"/>
              </a:rPr>
              <a:t>produktów rolno-spożywczych </a:t>
            </a:r>
            <a:r>
              <a:rPr lang="pl-PL" sz="2400" dirty="0" smtClean="0"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l-PL" sz="2400" dirty="0">
                <a:cs typeface="Arial" panose="020B0604020202020204" pitchFamily="34" charset="0"/>
              </a:rPr>
              <a:t> </a:t>
            </a:r>
            <a:r>
              <a:rPr lang="pl-PL" sz="2400" dirty="0" smtClean="0">
                <a:cs typeface="Arial" panose="020B0604020202020204" pitchFamily="34" charset="0"/>
              </a:rPr>
              <a:t>   wyprodukowanych w </a:t>
            </a:r>
            <a:r>
              <a:rPr lang="pl-PL" sz="2400" dirty="0">
                <a:cs typeface="Arial" panose="020B0604020202020204" pitchFamily="34" charset="0"/>
              </a:rPr>
              <a:t>systemie rolnictwa ekologicznego</a:t>
            </a:r>
            <a:r>
              <a:rPr lang="pl-PL" sz="2400" dirty="0"/>
              <a:t>.</a:t>
            </a:r>
          </a:p>
          <a:p>
            <a:endParaRPr lang="pl-PL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1828800" y="2209801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 dirty="0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775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76300" y="950914"/>
            <a:ext cx="8978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defRPr/>
            </a:pPr>
            <a:r>
              <a:rPr lang="pl-PL" sz="2400" b="1" dirty="0">
                <a:cs typeface="Arial" pitchFamily="34" charset="0"/>
              </a:rPr>
              <a:t>PODSTAWA PRAWNA</a:t>
            </a:r>
          </a:p>
          <a:p>
            <a:pPr marL="45720">
              <a:defRPr/>
            </a:pPr>
            <a:endParaRPr lang="pl-PL" sz="2400" dirty="0"/>
          </a:p>
          <a:p>
            <a:pPr marL="45720" algn="just">
              <a:defRPr/>
            </a:pPr>
            <a:r>
              <a:rPr lang="pl-PL" sz="2400" b="1" dirty="0">
                <a:cs typeface="Arial" pitchFamily="34" charset="0"/>
              </a:rPr>
              <a:t>Prawo unijne:</a:t>
            </a:r>
          </a:p>
          <a:p>
            <a:pPr marL="45720" algn="just">
              <a:defRPr/>
            </a:pPr>
            <a:endParaRPr lang="pl-PL" sz="2400" b="1" dirty="0">
              <a:cs typeface="Arial" pitchFamily="34" charset="0"/>
            </a:endParaRPr>
          </a:p>
          <a:p>
            <a:pPr marL="388620" indent="-342900" algn="just">
              <a:buFont typeface="+mj-lt"/>
              <a:buAutoNum type="arabicPeriod"/>
              <a:defRPr/>
            </a:pPr>
            <a:r>
              <a:rPr lang="pl-PL" sz="2400" dirty="0">
                <a:cs typeface="Arial" pitchFamily="34" charset="0"/>
              </a:rPr>
              <a:t>Rozporządzenie PE i Rady (UE) Nr 1305/2013 z dnia 17 grudnia 2013 r.  w sprawie wsparcia rozwoju obszarów wiejskich przez Europejski Fundusz na rzecz Rozwoju Obszarów Wiejskich (EFROW) i uchylające rozporządzenie Rady (WE)nr 1698/2005 - Dz.U. L 347/487 - dalej : </a:t>
            </a:r>
            <a:r>
              <a:rPr lang="pl-PL" sz="2400" dirty="0" err="1">
                <a:cs typeface="Arial" pitchFamily="34" charset="0"/>
              </a:rPr>
              <a:t>rozp</a:t>
            </a:r>
            <a:r>
              <a:rPr lang="pl-PL" sz="2400" dirty="0">
                <a:cs typeface="Arial" pitchFamily="34" charset="0"/>
              </a:rPr>
              <a:t>. PE i Rady Nr 1305/2013,</a:t>
            </a:r>
          </a:p>
          <a:p>
            <a:pPr marL="388620" indent="-342900" algn="just">
              <a:buFont typeface="+mj-lt"/>
              <a:buAutoNum type="arabicPeriod"/>
              <a:defRPr/>
            </a:pPr>
            <a:endParaRPr lang="pl-PL" sz="2400" dirty="0"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sz="2400" dirty="0">
                <a:cs typeface="Arial" pitchFamily="34" charset="0"/>
              </a:rPr>
              <a:t>Akty wykonawcze/delegowane</a:t>
            </a:r>
          </a:p>
        </p:txBody>
      </p:sp>
      <p:pic>
        <p:nvPicPr>
          <p:cNvPr id="25" name="Picture 2" descr="C:\Users\BOGUSL~1.SEK\AppData\Local\Temp\Rar$DI01.178\PROW-2014-2020-logo-k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38" y="6181726"/>
            <a:ext cx="1033462" cy="6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29852" y="3217582"/>
            <a:ext cx="118621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Rolnictwa i Rozwoju Obszarów Wiejskich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Wydział Wdrażania Programów Unijnych dla Rolnictwa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www.prow.mazovia.pl</a:t>
            </a:r>
          </a:p>
          <a:p>
            <a:pPr marL="342900" lvl="0" indent="-342900" algn="ctr">
              <a:spcBef>
                <a:spcPct val="20000"/>
              </a:spcBef>
            </a:pPr>
            <a:endParaRPr lang="pl-PL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 informacje, tel.:  22 5979621,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22 5979643, 22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5979167</a:t>
            </a: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775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Obraz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1341" y="1361948"/>
            <a:ext cx="7157191" cy="1662308"/>
          </a:xfrm>
          <a:prstGeom prst="rect">
            <a:avLst/>
          </a:prstGeom>
          <a:noFill/>
        </p:spPr>
      </p:pic>
      <p:pic>
        <p:nvPicPr>
          <p:cNvPr id="26" name="Picture 2" descr="C:\Users\BOGUSL~1.SEK\AppData\Local\Temp\Rar$DI01.178\PROW-2014-2020-logo-k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77" y="6134288"/>
            <a:ext cx="1105933" cy="7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1828800" y="2209801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 dirty="0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775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Obraz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646" y="2180245"/>
            <a:ext cx="5129530" cy="1376873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797301" y="4100914"/>
            <a:ext cx="3410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cs typeface="Arial" pitchFamily="34" charset="0"/>
              </a:rPr>
              <a:t>Dziękuję za uwagę</a:t>
            </a:r>
            <a:endParaRPr lang="pl-PL" b="1" dirty="0" smtClean="0">
              <a:cs typeface="Arial" pitchFamily="34" charset="0"/>
            </a:endParaRPr>
          </a:p>
        </p:txBody>
      </p:sp>
      <p:pic>
        <p:nvPicPr>
          <p:cNvPr id="26" name="Picture 2" descr="C:\Users\BOGUSL~1.SEK\AppData\Local\Temp\Rar$DI01.178\PROW-2014-2020-logo-k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86" y="5950987"/>
            <a:ext cx="1393354" cy="9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1828800" y="2209801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 dirty="0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775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4200" y="710998"/>
            <a:ext cx="100838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pl-PL" sz="2400" b="1" u="sng" dirty="0" smtClean="0">
                <a:solidFill>
                  <a:schemeClr val="tx2">
                    <a:lumMod val="75000"/>
                  </a:schemeClr>
                </a:solidFill>
              </a:rPr>
              <a:t>Podstawa prawna: legislacja krajowa</a:t>
            </a: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pl-PL" sz="2400" b="1" dirty="0" smtClean="0"/>
              <a:t>-</a:t>
            </a:r>
            <a:r>
              <a:rPr lang="pl-PL" sz="2400" dirty="0" smtClean="0"/>
              <a:t>Program Rozwoju Obszarów Wiejskich na lata 2014-2020, 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Ustawa o wspieraniu rozwoju obszarów wiejskich z udziałem środków Europejskiego Funduszu Rolnego na rzecz Rozwoju Obszarów Wiejskich w ramach Programu Rozwoju Obszarów Wiejskich na lata 2014-2020 (Dz.U.2015.349 z </a:t>
            </a:r>
            <a:r>
              <a:rPr lang="pl-PL" sz="2400" dirty="0" err="1" smtClean="0"/>
              <a:t>późn</a:t>
            </a:r>
            <a:r>
              <a:rPr lang="pl-PL" sz="2400" dirty="0" smtClean="0"/>
              <a:t>. zm.),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Rozporządzenie </a:t>
            </a:r>
            <a:r>
              <a:rPr lang="pl-PL" sz="2400" dirty="0"/>
              <a:t>M</a:t>
            </a:r>
            <a:r>
              <a:rPr lang="pl-PL" sz="2400" dirty="0" smtClean="0"/>
              <a:t>inistra Rolnictwa i Rozwoju Wsi z dnia 20 lipca 2016 r. </a:t>
            </a:r>
            <a:r>
              <a:rPr lang="pl-PL" sz="2400" dirty="0"/>
              <a:t>w sprawie szczegółowych warunków i trybu przyznawania oraz wypłaty pomocy </a:t>
            </a:r>
            <a:r>
              <a:rPr lang="pl-PL" sz="2400" dirty="0" smtClean="0"/>
              <a:t>finansowej na </a:t>
            </a:r>
            <a:r>
              <a:rPr lang="pl-PL" sz="2400" dirty="0"/>
              <a:t>operacje typu „Inwestycje w targowiska lub obiekty budowlane przeznaczone na cele promocji lokalnych </a:t>
            </a:r>
            <a:r>
              <a:rPr lang="pl-PL" sz="2400" dirty="0" smtClean="0"/>
              <a:t>produktów” w </a:t>
            </a:r>
            <a:r>
              <a:rPr lang="pl-PL" sz="2400" dirty="0"/>
              <a:t>ramach poddziałania „Wsparcie inwestycji w tworzenie, ulepszanie i rozwijanie podstawowych usług </a:t>
            </a:r>
            <a:r>
              <a:rPr lang="pl-PL" sz="2400" dirty="0" smtClean="0"/>
              <a:t>lokalnych dla </a:t>
            </a:r>
            <a:r>
              <a:rPr lang="pl-PL" sz="2400" dirty="0"/>
              <a:t>ludności wiejskiej, w tym rekreacji, kultury i powiązanej infrastruktury” objętych Programem </a:t>
            </a:r>
            <a:r>
              <a:rPr lang="pl-PL" sz="2400" dirty="0" smtClean="0"/>
              <a:t>Rozwoju Obszarów Wiejskich </a:t>
            </a:r>
            <a:r>
              <a:rPr lang="pl-PL" sz="2400" dirty="0"/>
              <a:t>na lata </a:t>
            </a:r>
            <a:r>
              <a:rPr lang="pl-PL" sz="2400" dirty="0" smtClean="0"/>
              <a:t>2014–2020 </a:t>
            </a:r>
            <a:r>
              <a:rPr lang="pl-PL" sz="2400" dirty="0"/>
              <a:t>(</a:t>
            </a:r>
            <a:r>
              <a:rPr lang="pl-PL" sz="2000" dirty="0"/>
              <a:t>Dz. U. poz. 1230 z 2018 r. poz. 468 oraz z 2019 poz. 1704)</a:t>
            </a:r>
            <a:endParaRPr lang="pl-PL" sz="2000" dirty="0"/>
          </a:p>
        </p:txBody>
      </p:sp>
      <p:pic>
        <p:nvPicPr>
          <p:cNvPr id="25" name="Picture 2" descr="C:\Users\BOGUSL~1.SEK\AppData\Local\Temp\Rar$DI01.178\PROW-2014-2020-logo-k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342" y="6167642"/>
            <a:ext cx="1054965" cy="69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1828800" y="2209801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 dirty="0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787400" y="1052736"/>
            <a:ext cx="9557072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tx2">
                    <a:lumMod val="50000"/>
                  </a:schemeClr>
                </a:solidFill>
              </a:rPr>
              <a:t>Zakres Pomocy</a:t>
            </a:r>
          </a:p>
          <a:p>
            <a:pPr algn="ctr"/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l-PL" sz="2400" dirty="0" smtClean="0"/>
              <a:t>Pomoc </a:t>
            </a:r>
            <a:r>
              <a:rPr lang="pl-PL" sz="2400" dirty="0"/>
              <a:t>jest przyznawana na operację polegającą na budowie lub przebudowie targowisk lub obiektów </a:t>
            </a:r>
            <a:r>
              <a:rPr lang="pl-PL" sz="2400" dirty="0" smtClean="0"/>
              <a:t>budowlanych przeznaczonych </a:t>
            </a:r>
            <a:r>
              <a:rPr lang="pl-PL" sz="2400" dirty="0"/>
              <a:t>na cele promocji lokalnych produktów, w tym na związany z tą budową lub przebudową zakup </a:t>
            </a:r>
            <a:r>
              <a:rPr lang="pl-PL" sz="2400" dirty="0" smtClean="0"/>
              <a:t>nowych urządzeń</a:t>
            </a:r>
            <a:r>
              <a:rPr lang="pl-PL" sz="2400" dirty="0"/>
              <a:t>, materiałów i usług służących realizacji tej operacji.</a:t>
            </a:r>
          </a:p>
          <a:p>
            <a:pPr marL="342900" lvl="0" indent="-342900" algn="just">
              <a:spcBef>
                <a:spcPct val="20000"/>
              </a:spcBef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Picture 2" descr="C:\Users\BOGUSL~1.SEK\AppData\Local\Temp\Rar$DI01.178\PROW-2014-2020-logo-k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6052890"/>
            <a:ext cx="1230320" cy="8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1828800" y="2209801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 dirty="0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787400" y="1052736"/>
            <a:ext cx="9557072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</a:rPr>
              <a:t>O pomoc może ubiegać się:</a:t>
            </a:r>
          </a:p>
          <a:p>
            <a:pPr marL="342900" lvl="0" indent="-342900" algn="ctr">
              <a:spcBef>
                <a:spcPct val="20000"/>
              </a:spcBef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5"/>
            <a:r>
              <a:rPr lang="pl-PL" sz="2800" dirty="0"/>
              <a:t>1) gmina;</a:t>
            </a:r>
          </a:p>
          <a:p>
            <a:pPr lvl="5"/>
            <a:r>
              <a:rPr lang="pl-PL" sz="2800" dirty="0"/>
              <a:t>2) związek międzygminny;</a:t>
            </a:r>
          </a:p>
          <a:p>
            <a:pPr lvl="5"/>
            <a:r>
              <a:rPr lang="pl-PL" sz="2800" dirty="0"/>
              <a:t>3) powiat;</a:t>
            </a:r>
          </a:p>
          <a:p>
            <a:pPr lvl="5"/>
            <a:r>
              <a:rPr lang="pl-PL" sz="2800" dirty="0"/>
              <a:t>4) związek powiatów.</a:t>
            </a:r>
          </a:p>
          <a:p>
            <a:pPr marL="342900" lvl="0" indent="-342900">
              <a:spcBef>
                <a:spcPct val="20000"/>
              </a:spcBef>
            </a:pPr>
            <a:endParaRPr lang="pl-PL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Picture 2" descr="C:\Users\BOGUSL~1.SEK\AppData\Local\Temp\Rar$DI01.178\PROW-2014-2020-logo-k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6052890"/>
            <a:ext cx="1230320" cy="8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906463" y="1052512"/>
            <a:ext cx="91281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cs typeface="Arial" pitchFamily="34" charset="0"/>
              </a:rPr>
              <a:t>Podstawowe usługi i odnowa </a:t>
            </a:r>
            <a:r>
              <a:rPr lang="pl-PL" sz="2000" b="1" dirty="0" smtClean="0">
                <a:cs typeface="Arial" pitchFamily="34" charset="0"/>
              </a:rPr>
              <a:t>wsi </a:t>
            </a:r>
            <a:r>
              <a:rPr lang="pl-PL" sz="2000" b="1" dirty="0">
                <a:cs typeface="Arial" pitchFamily="34" charset="0"/>
              </a:rPr>
              <a:t>na obszarach </a:t>
            </a:r>
            <a:r>
              <a:rPr lang="pl-PL" sz="2000" b="1" dirty="0" smtClean="0">
                <a:cs typeface="Arial" pitchFamily="34" charset="0"/>
              </a:rPr>
              <a:t>wiejskich</a:t>
            </a:r>
          </a:p>
          <a:p>
            <a:pPr algn="ctr"/>
            <a:r>
              <a:rPr lang="pl-PL" sz="2000" b="1" dirty="0" smtClean="0">
                <a:cs typeface="Arial" pitchFamily="34" charset="0"/>
              </a:rPr>
              <a:t> </a:t>
            </a:r>
            <a:endParaRPr lang="pl-PL" sz="2000" b="1" dirty="0">
              <a:cs typeface="Arial" pitchFamily="34" charset="0"/>
            </a:endParaRPr>
          </a:p>
          <a:p>
            <a:pPr algn="ctr"/>
            <a:r>
              <a:rPr lang="pl-PL" sz="2000" b="1" dirty="0"/>
              <a:t>Inwestycje w targowiska lub obiekty budowlane przeznaczone na cele promocji lokalnych produktów</a:t>
            </a:r>
            <a:endParaRPr lang="pl-PL" sz="2000" dirty="0">
              <a:cs typeface="Arial" pitchFamily="34" charset="0"/>
            </a:endParaRPr>
          </a:p>
          <a:p>
            <a:pPr algn="just"/>
            <a:r>
              <a:rPr lang="pl-PL" sz="2000" b="1" u="sng" dirty="0">
                <a:cs typeface="Arial" pitchFamily="34" charset="0"/>
              </a:rPr>
              <a:t>Koszty kwalifikowalne obejmują</a:t>
            </a:r>
            <a:r>
              <a:rPr lang="pl-PL" sz="2000" u="sng" dirty="0"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cs typeface="Arial" pitchFamily="34" charset="0"/>
              </a:rPr>
              <a:t>Koszty ogólne, 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cs typeface="Arial" pitchFamily="34" charset="0"/>
              </a:rPr>
              <a:t>koszty budowy lub przebudowy targowiska lub obiektu budowlanego</a:t>
            </a:r>
          </a:p>
          <a:p>
            <a:pPr algn="just"/>
            <a:r>
              <a:rPr lang="pl-PL" sz="2000" dirty="0">
                <a:cs typeface="Arial" pitchFamily="34" charset="0"/>
              </a:rPr>
              <a:t> przeznaczonego na cele promocji lokalnych produktów,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cs typeface="Arial" pitchFamily="34" charset="0"/>
              </a:rPr>
              <a:t> zakup nowych urządzeń, materiałów i usług służących realizacji operacji,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cs typeface="Arial" pitchFamily="34" charset="0"/>
              </a:rPr>
              <a:t>podatku od towarów i usług (VAT),</a:t>
            </a:r>
          </a:p>
          <a:p>
            <a:pPr algn="just"/>
            <a:r>
              <a:rPr lang="pl-PL" sz="2000" dirty="0">
                <a:cs typeface="Arial" pitchFamily="34" charset="0"/>
              </a:rPr>
              <a:t>- które są uzasadnione zakresem operacji i niezbędne do osiągnięcia jej celu. </a:t>
            </a:r>
          </a:p>
          <a:p>
            <a:pPr algn="just"/>
            <a:r>
              <a:rPr lang="pl-PL" sz="2000" b="1" u="sng" dirty="0">
                <a:cs typeface="Arial" pitchFamily="34" charset="0"/>
              </a:rPr>
              <a:t>Wsparcie</a:t>
            </a:r>
            <a:r>
              <a:rPr lang="pl-PL" sz="2000" u="sng" dirty="0">
                <a:cs typeface="Arial" pitchFamily="34" charset="0"/>
              </a:rPr>
              <a:t>: </a:t>
            </a:r>
          </a:p>
          <a:p>
            <a:pPr algn="just"/>
            <a:r>
              <a:rPr lang="pl-PL" sz="2000" dirty="0">
                <a:cs typeface="Arial" pitchFamily="34" charset="0"/>
              </a:rPr>
              <a:t>−  </a:t>
            </a:r>
            <a:r>
              <a:rPr lang="pl-PL" sz="2000" dirty="0" smtClean="0">
                <a:cs typeface="Arial" pitchFamily="34" charset="0"/>
              </a:rPr>
              <a:t>do 63,63</a:t>
            </a:r>
            <a:r>
              <a:rPr lang="pl-PL" sz="2000" dirty="0">
                <a:cs typeface="Arial" pitchFamily="34" charset="0"/>
              </a:rPr>
              <a:t>% kwoty kosztów kwalifikowalnych, do 1 000 000 zł na beneficjenta w okresie realizacji Programu. </a:t>
            </a:r>
          </a:p>
        </p:txBody>
      </p:sp>
    </p:spTree>
    <p:extLst>
      <p:ext uri="{BB962C8B-B14F-4D97-AF65-F5344CB8AC3E}">
        <p14:creationId xmlns:p14="http://schemas.microsoft.com/office/powerpoint/2010/main" val="20150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964504" y="1077913"/>
            <a:ext cx="1027134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Kryteria 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dostępu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pl-PL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pl-PL" sz="2000" dirty="0" smtClean="0">
                <a:cs typeface="Arial" pitchFamily="34" charset="0"/>
              </a:rPr>
              <a:t>Operacja </a:t>
            </a:r>
            <a:r>
              <a:rPr lang="pl-PL" sz="2000" dirty="0">
                <a:cs typeface="Arial" pitchFamily="34" charset="0"/>
              </a:rPr>
              <a:t>będzie realizowana</a:t>
            </a:r>
            <a:r>
              <a:rPr lang="pl-PL" sz="2000" dirty="0" smtClean="0">
                <a:cs typeface="Arial" pitchFamily="34" charset="0"/>
              </a:rPr>
              <a:t>:</a:t>
            </a:r>
          </a:p>
          <a:p>
            <a:endParaRPr lang="pl-PL" sz="2000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cs typeface="Arial" pitchFamily="34" charset="0"/>
              </a:rPr>
              <a:t>w zakresie budowy przebudowy targowisk lub obiektów budowlanych </a:t>
            </a:r>
            <a:r>
              <a:rPr lang="pl-PL" sz="2000" dirty="0" smtClean="0">
                <a:cs typeface="Arial" pitchFamily="34" charset="0"/>
              </a:rPr>
              <a:t>przeznaczonych </a:t>
            </a:r>
            <a:r>
              <a:rPr lang="pl-PL" sz="2000" dirty="0">
                <a:cs typeface="Arial" pitchFamily="34" charset="0"/>
              </a:rPr>
              <a:t>na cele promocji lokalnych produktów, w tym na związany z tą budową lub przebudową zakup nowych urządzeń, materiałów i usług służących realizacji tej operacji</a:t>
            </a:r>
            <a:r>
              <a:rPr lang="pl-PL" sz="2000" dirty="0" smtClean="0">
                <a:cs typeface="Arial" pitchFamily="34" charset="0"/>
              </a:rPr>
              <a:t>,</a:t>
            </a:r>
          </a:p>
          <a:p>
            <a:endParaRPr lang="pl-PL" sz="2000" dirty="0" smtClean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 smtClean="0">
                <a:cs typeface="Arial" pitchFamily="34" charset="0"/>
              </a:rPr>
              <a:t>W miejscowości liczącej nie więcej niż 200 000 mieszkańców;</a:t>
            </a:r>
          </a:p>
          <a:p>
            <a:endParaRPr lang="pl-PL" sz="2000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>
                <a:cs typeface="Arial" pitchFamily="34" charset="0"/>
              </a:rPr>
              <a:t>w nie więcej niż dwóch etapach ( I etap- 24 miesiące II etap- 36 miesięcy, lecz nie później niż do dnia 30 czerwca 2023 r</a:t>
            </a:r>
            <a:r>
              <a:rPr lang="pl-PL" sz="2000" b="1" dirty="0" smtClean="0">
                <a:cs typeface="Arial" pitchFamily="34" charset="0"/>
              </a:rPr>
              <a:t>.),</a:t>
            </a:r>
          </a:p>
          <a:p>
            <a:endParaRPr lang="pl-PL" sz="2000" dirty="0"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dirty="0">
                <a:cs typeface="Arial" pitchFamily="34" charset="0"/>
              </a:rPr>
              <a:t>na nieruchomości będącej własnością podmiotu ubiegającego się o przyznanie pomocy lub na nieruchomości, do której podmiot ten posiada prawo do dysponowania</a:t>
            </a:r>
          </a:p>
          <a:p>
            <a:endParaRPr lang="pl-PL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117600" y="1770003"/>
            <a:ext cx="897699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cs typeface="Arial" pitchFamily="34" charset="0"/>
              </a:rPr>
              <a:t>Kryteria </a:t>
            </a:r>
            <a:r>
              <a:rPr lang="pl-PL" sz="2400" b="1" dirty="0" smtClean="0">
                <a:cs typeface="Arial" pitchFamily="34" charset="0"/>
              </a:rPr>
              <a:t>dostępu (cd)</a:t>
            </a:r>
            <a:endParaRPr lang="pl-PL" sz="2400" b="1" dirty="0">
              <a:cs typeface="Arial" pitchFamily="34" charset="0"/>
            </a:endParaRPr>
          </a:p>
          <a:p>
            <a:endParaRPr lang="pl-PL" b="1" dirty="0"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2) </a:t>
            </a:r>
            <a:r>
              <a:rPr lang="pl-PL" sz="2000" dirty="0" smtClean="0">
                <a:cs typeface="Arial" pitchFamily="34" charset="0"/>
              </a:rPr>
              <a:t>Do dnia </a:t>
            </a:r>
            <a:r>
              <a:rPr lang="pl-PL" sz="2000" dirty="0">
                <a:cs typeface="Arial" pitchFamily="34" charset="0"/>
              </a:rPr>
              <a:t>złożenia wniosku o płatność końcową powstałe w wyniku realizacji tej operacji targowisko będzie spełniać warunki określone w załączniku do rozporządzenia,</a:t>
            </a:r>
          </a:p>
          <a:p>
            <a:endParaRPr lang="pl-PL" sz="2000" dirty="0">
              <a:cs typeface="Arial" pitchFamily="34" charset="0"/>
            </a:endParaRPr>
          </a:p>
          <a:p>
            <a:r>
              <a:rPr lang="pl-PL" sz="2000" dirty="0" smtClean="0">
                <a:cs typeface="Arial" pitchFamily="34" charset="0"/>
              </a:rPr>
              <a:t>3</a:t>
            </a:r>
            <a:r>
              <a:rPr lang="pl-PL" sz="2000" dirty="0">
                <a:cs typeface="Arial" pitchFamily="34" charset="0"/>
              </a:rPr>
              <a:t>) </a:t>
            </a:r>
            <a:r>
              <a:rPr lang="pl-PL" sz="2000" u="sng" dirty="0">
                <a:cs typeface="Arial" pitchFamily="34" charset="0"/>
              </a:rPr>
              <a:t>budowa lub przebudowa obiektów budowlanych przeznaczonych na cele promocji lokalnych produktów będzie stanowiła integralną część operacji polegającej na budowie i przebudowie targowiska</a:t>
            </a:r>
            <a:r>
              <a:rPr lang="pl-PL" sz="2000" dirty="0">
                <a:cs typeface="Arial" pitchFamily="34" charset="0"/>
              </a:rPr>
              <a:t>,</a:t>
            </a:r>
          </a:p>
          <a:p>
            <a:endParaRPr lang="pl-PL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6429376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1847850" y="323851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3530601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9009064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9029700" y="390526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9380538" y="368301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9401176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7899401" y="349251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7920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8224839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8247063" y="401639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9674226" y="392114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9694864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8574089" y="374651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8594726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10034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10055225" y="355601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650" y="6181726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876300" y="1052738"/>
            <a:ext cx="93961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Arial" pitchFamily="34" charset="0"/>
                <a:cs typeface="Arial" pitchFamily="34" charset="0"/>
              </a:rPr>
              <a:t>Kryteria dostępu (cd)</a:t>
            </a:r>
          </a:p>
          <a:p>
            <a:pPr algn="ctr"/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4) koszty kwalifikowalne operacji nie będą współfinansowane z funduszy strukturalnych, Funduszu Spójności lub jakiegokolwiek innego </a:t>
            </a:r>
            <a:r>
              <a:rPr lang="pl-PL" sz="2000" dirty="0" smtClean="0">
                <a:cs typeface="Arial" pitchFamily="34" charset="0"/>
              </a:rPr>
              <a:t>unijnego instrumentu </a:t>
            </a:r>
            <a:r>
              <a:rPr lang="pl-PL" sz="2000" dirty="0">
                <a:cs typeface="Arial" pitchFamily="34" charset="0"/>
              </a:rPr>
              <a:t>finansowego,</a:t>
            </a:r>
          </a:p>
          <a:p>
            <a:endParaRPr lang="pl-PL" sz="2000" dirty="0"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5) będzie wynikać z ustaleń miejscowych planów zagospodarowania przestrzennego, o ile zostały sporządzone, albo z decyzji ostatecznej o warunkach zabudowy i zagospodarowania terenu, o ile uzyskanie tej decyzji jest wymagane,</a:t>
            </a:r>
          </a:p>
          <a:p>
            <a:endParaRPr lang="pl-PL" sz="2000" dirty="0"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6) będzie spójna z dokumentem strategicznym dotyczącym obszaru, na którym planowana jest realizacja operacji, określającym strategię rozwoju oraz obszary lub cele lokalnej polityki rozwoju,</a:t>
            </a:r>
          </a:p>
          <a:p>
            <a:endParaRPr lang="pl-PL" sz="2000" dirty="0">
              <a:cs typeface="Arial" pitchFamily="34" charset="0"/>
            </a:endParaRPr>
          </a:p>
          <a:p>
            <a:r>
              <a:rPr lang="pl-PL" sz="2000" dirty="0">
                <a:cs typeface="Arial" pitchFamily="34" charset="0"/>
              </a:rPr>
              <a:t>7) będzie ogólnodostępna,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1681</Words>
  <Application>Microsoft Office PowerPoint</Application>
  <PresentationFormat>Panoramiczny</PresentationFormat>
  <Paragraphs>203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Aharoni</vt:lpstr>
      <vt:lpstr>Arial</vt:lpstr>
      <vt:lpstr>Arial Rounded MT Bold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Żak Michał</dc:creator>
  <cp:lastModifiedBy>Żak Michał</cp:lastModifiedBy>
  <cp:revision>69</cp:revision>
  <dcterms:created xsi:type="dcterms:W3CDTF">2016-10-05T06:12:38Z</dcterms:created>
  <dcterms:modified xsi:type="dcterms:W3CDTF">2019-10-31T08:21:59Z</dcterms:modified>
</cp:coreProperties>
</file>