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55"/>
  </p:notesMasterIdLst>
  <p:handoutMasterIdLst>
    <p:handoutMasterId r:id="rId56"/>
  </p:handoutMasterIdLst>
  <p:sldIdLst>
    <p:sldId id="460" r:id="rId5"/>
    <p:sldId id="461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72" r:id="rId14"/>
    <p:sldId id="474" r:id="rId15"/>
    <p:sldId id="475" r:id="rId16"/>
    <p:sldId id="476" r:id="rId17"/>
    <p:sldId id="477" r:id="rId18"/>
    <p:sldId id="478" r:id="rId19"/>
    <p:sldId id="479" r:id="rId20"/>
    <p:sldId id="480" r:id="rId21"/>
    <p:sldId id="481" r:id="rId22"/>
    <p:sldId id="482" r:id="rId23"/>
    <p:sldId id="483" r:id="rId24"/>
    <p:sldId id="508" r:id="rId25"/>
    <p:sldId id="484" r:id="rId26"/>
    <p:sldId id="485" r:id="rId27"/>
    <p:sldId id="486" r:id="rId28"/>
    <p:sldId id="509" r:id="rId29"/>
    <p:sldId id="487" r:id="rId30"/>
    <p:sldId id="489" r:id="rId31"/>
    <p:sldId id="490" r:id="rId32"/>
    <p:sldId id="497" r:id="rId33"/>
    <p:sldId id="510" r:id="rId34"/>
    <p:sldId id="491" r:id="rId35"/>
    <p:sldId id="498" r:id="rId36"/>
    <p:sldId id="499" r:id="rId37"/>
    <p:sldId id="500" r:id="rId38"/>
    <p:sldId id="511" r:id="rId39"/>
    <p:sldId id="501" r:id="rId40"/>
    <p:sldId id="523" r:id="rId41"/>
    <p:sldId id="512" r:id="rId42"/>
    <p:sldId id="513" r:id="rId43"/>
    <p:sldId id="524" r:id="rId44"/>
    <p:sldId id="514" r:id="rId45"/>
    <p:sldId id="515" r:id="rId46"/>
    <p:sldId id="516" r:id="rId47"/>
    <p:sldId id="517" r:id="rId48"/>
    <p:sldId id="518" r:id="rId49"/>
    <p:sldId id="522" r:id="rId50"/>
    <p:sldId id="519" r:id="rId51"/>
    <p:sldId id="520" r:id="rId52"/>
    <p:sldId id="463" r:id="rId53"/>
    <p:sldId id="464" r:id="rId54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65778E24-A3E9-4750-98CD-EC21196D4B08}">
          <p14:sldIdLst>
            <p14:sldId id="460"/>
            <p14:sldId id="461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  <p14:sldId id="482"/>
            <p14:sldId id="483"/>
            <p14:sldId id="508"/>
            <p14:sldId id="484"/>
            <p14:sldId id="485"/>
            <p14:sldId id="486"/>
            <p14:sldId id="509"/>
            <p14:sldId id="487"/>
            <p14:sldId id="489"/>
            <p14:sldId id="490"/>
            <p14:sldId id="497"/>
            <p14:sldId id="510"/>
            <p14:sldId id="491"/>
            <p14:sldId id="498"/>
            <p14:sldId id="499"/>
            <p14:sldId id="500"/>
            <p14:sldId id="511"/>
            <p14:sldId id="501"/>
            <p14:sldId id="523"/>
            <p14:sldId id="512"/>
            <p14:sldId id="513"/>
            <p14:sldId id="524"/>
            <p14:sldId id="514"/>
            <p14:sldId id="515"/>
            <p14:sldId id="516"/>
            <p14:sldId id="517"/>
            <p14:sldId id="518"/>
            <p14:sldId id="522"/>
            <p14:sldId id="519"/>
            <p14:sldId id="520"/>
            <p14:sldId id="463"/>
            <p14:sldId id="464"/>
          </p14:sldIdLst>
        </p14:section>
        <p14:section name="Sekcja bez tytułu" id="{05FCAE7C-14BB-4C93-A35E-05553C92871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61"/>
    <a:srgbClr val="C51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3369" autoAdjust="0"/>
  </p:normalViewPr>
  <p:slideViewPr>
    <p:cSldViewPr>
      <p:cViewPr varScale="1">
        <p:scale>
          <a:sx n="68" d="100"/>
          <a:sy n="68" d="100"/>
        </p:scale>
        <p:origin x="13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F1D9C9D-EF96-433A-9978-A900D653C8B9}" type="datetimeFigureOut">
              <a:rPr lang="pl-PL"/>
              <a:pPr>
                <a:defRPr/>
              </a:pPr>
              <a:t>2018-07-09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F0E3A8-1742-4449-AA49-48792DF8FD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062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49D57A-6908-401F-9C39-BE1C90DF9C97}" type="datetimeFigureOut">
              <a:rPr lang="pl-PL"/>
              <a:pPr>
                <a:defRPr/>
              </a:pPr>
              <a:t>2018-07-09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A1F496D-52C9-4F86-BF3B-4EFF0AD48F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1600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DE8542-593C-4179-ACAF-5C5F805CF832}" type="slidenum">
              <a:rPr lang="pl-PL" altLang="pl-PL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pl-PL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241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50259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657480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5041817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904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972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A8C815-B1B6-4F30-A042-42D161824E9D}" type="slidenum">
              <a:rPr lang="pl-PL" altLang="pl-PL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50</a:t>
            </a:fld>
            <a:endParaRPr lang="pl-PL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44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822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Warszawa, 3 marca 2017 r.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ACD63-D86E-488C-8244-D471E1CA9F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Warszawa, 3 marca 2017 r.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8B738-DACD-40DA-BD97-33E8AA0E53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Warszawa, 3 marca 2017 r.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3AFA-3914-4CD6-8E64-965A7E2BD4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D2E043C1-E5E2-4B8D-B548-873F237D9B4D}" type="datetime1">
              <a:rPr lang="pl-PL"/>
              <a:pPr>
                <a:defRPr/>
              </a:pPr>
              <a:t>2018-07-09</a:t>
            </a:fld>
            <a:endParaRPr lang="pl-PL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FC16D7-E637-4D8C-BCBF-4690BD1CC3C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0683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4B009-BB7F-4412-9D07-D321C6CF83F0}" type="datetime1">
              <a:rPr lang="pl-PL"/>
              <a:pPr>
                <a:defRPr/>
              </a:pPr>
              <a:t>2018-07-09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04B9D-5ED9-49D4-A365-FA37F26BF74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37615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/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79A66-8852-4E78-AE59-6228BD9BDA47}" type="datetime1">
              <a:rPr lang="pl-PL"/>
              <a:pPr>
                <a:defRPr/>
              </a:pPr>
              <a:t>2018-07-09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F0CD5-BD1A-4085-B5FC-1BCA8C7405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53075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D4670-DE43-4C93-A4D2-D22D2B7BB2C9}" type="datetime1">
              <a:rPr lang="pl-PL"/>
              <a:pPr>
                <a:defRPr/>
              </a:pPr>
              <a:t>2018-07-09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24F5-3C07-4402-8B5B-87DCE1F6DE9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08149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03A1E-AA16-44A2-96FC-00BF86F8903F}" type="datetime1">
              <a:rPr lang="pl-PL"/>
              <a:pPr>
                <a:defRPr/>
              </a:pPr>
              <a:t>2018-07-09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31EFD-85A4-4D67-B8CE-44BF033965E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77513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58D65-FCB9-42BB-AFF2-495540542F23}" type="datetime1">
              <a:rPr lang="pl-PL"/>
              <a:pPr>
                <a:defRPr/>
              </a:pPr>
              <a:t>2018-07-09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C55E7-450B-4535-BED2-CF1C21F91B1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30614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B5B85-D673-4048-AADF-1B21612031BB}" type="datetime1">
              <a:rPr lang="pl-PL"/>
              <a:pPr>
                <a:defRPr/>
              </a:pPr>
              <a:t>2018-07-09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5706-A46C-4A37-8ED7-F87533265D1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0918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0A30-4300-411A-BE6A-CC9E081738C4}" type="datetime1">
              <a:rPr lang="pl-PL"/>
              <a:pPr>
                <a:defRPr/>
              </a:pPr>
              <a:t>2018-07-09</a:t>
            </a:fld>
            <a:endParaRPr lang="pl-P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EA9A03-87CE-4F2A-AE86-342108F38C0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904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Warszawa, 3 marca 2017 r.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322CA-4AFD-4F1E-B88A-B0E26529AF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/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3" cstate="print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777C3319-A1F6-4DDC-B0DB-D12BA29310AD}" type="datetime1">
              <a:rPr lang="pl-PL"/>
              <a:pPr>
                <a:defRPr/>
              </a:pPr>
              <a:t>2018-07-09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9EC46C-0E85-4E21-B70E-9E983CD047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6766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CC6E2-31F5-4CCB-8FF0-A9C9669F76EE}" type="datetime1">
              <a:rPr lang="pl-PL"/>
              <a:pPr>
                <a:defRPr/>
              </a:pPr>
              <a:t>2018-07-09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8127F-C02B-43BD-803F-C9F079EE042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88381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468C1-D8A7-4A6C-B2A5-A2503E5F0300}" type="datetime1">
              <a:rPr lang="pl-PL"/>
              <a:pPr>
                <a:defRPr/>
              </a:pPr>
              <a:t>2018-07-09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E3F85-4461-481C-86DE-42E67F1D2ED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2012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B295-EFC1-4460-9F39-266817BC0445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B4EAD-6582-42CB-9BA0-E83587CA40C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1857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7AF0-295B-4FEE-9FDA-CC680D461C0F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41259-BAF6-4F6A-8CFB-0E661D297C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38183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09CBA-2A84-48AD-BB42-D58076973489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78AB0-80CD-4456-B7F3-DE09586DB07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257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A2FE2-8E63-472F-BEBE-C0B328BF6206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2F438-6A23-4D65-AF0C-6A5DA2C77C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281791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081F7-23E9-45BF-83D5-9EE230A2D794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9526-5F63-425E-B3AF-4D9015AA552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106542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1B04-792F-4EA5-B548-A1318B825E74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6016-8B77-4D5D-A495-BBCF96FBFEB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720614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317C5-B22E-40DF-AB50-1F77B6704A1B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7E166-A8D2-4A48-BA91-B85B7519B0C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660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Warszawa, 3 marca 2017 r.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A787B-6B06-47DC-8B66-3490866D4C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021C-D8BC-493C-859B-85DB910E20F7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1C61-6A13-4E7D-BC2F-EDA1DBF7AC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85497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F030C-D655-412D-A9A3-1C72B2BAA222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7EB51-2D69-4E69-B635-57CBCABACA3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429601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0F48-5A7B-4D60-95FF-D0AA15533A6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D483-D712-4A5D-9A2E-CBCC84893CA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44440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1C403-2C7A-4169-95EF-F47EAC0E609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340A-7725-44C0-9912-F81BADB89E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441295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B295-EFC1-4460-9F39-266817BC0445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B4EAD-6582-42CB-9BA0-E83587CA40C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584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7AF0-295B-4FEE-9FDA-CC680D461C0F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41259-BAF6-4F6A-8CFB-0E661D297C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18570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09CBA-2A84-48AD-BB42-D58076973489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78AB0-80CD-4456-B7F3-DE09586DB07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55936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A2FE2-8E63-472F-BEBE-C0B328BF6206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2F438-6A23-4D65-AF0C-6A5DA2C77C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903894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081F7-23E9-45BF-83D5-9EE230A2D794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9526-5F63-425E-B3AF-4D9015AA552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67208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1B04-792F-4EA5-B548-A1318B825E74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6016-8B77-4D5D-A495-BBCF96FBFEB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6106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Warszawa, 3 marca 2017 r.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110C9-D988-427B-A2D0-8DE86704ED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317C5-B22E-40DF-AB50-1F77B6704A1B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7E166-A8D2-4A48-BA91-B85B7519B0C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97290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021C-D8BC-493C-859B-85DB910E20F7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1C61-6A13-4E7D-BC2F-EDA1DBF7AC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72092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F030C-D655-412D-A9A3-1C72B2BAA222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7EB51-2D69-4E69-B635-57CBCABACA3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76188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0F48-5A7B-4D60-95FF-D0AA15533A60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D483-D712-4A5D-9A2E-CBCC84893CA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70608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1C403-2C7A-4169-95EF-F47EAC0E6098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340A-7725-44C0-9912-F81BADB89E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4755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Warszawa, 3 marca 2017 r.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8FFAA-3A96-4E49-BAD6-E90A2E36CF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Warszawa, 3 marca 2017 r.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23BD-D351-4533-954E-0F627450DF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Warszawa, 3 marca 2017 r.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E9B33-92DF-4093-8FB4-8443BF409F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Warszawa, 3 marca 2017 r.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EB92B-5B4F-4462-BE03-0B54428D25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Warszawa, 3 marca 2017 r.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7B302-1790-404B-BDCE-59C7467E71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l-PL"/>
              <a:t>Warszawa, 3 marca 2017 r.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D9FDBB-3E2D-473A-BA27-72C12AACB2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713" y="500063"/>
            <a:ext cx="8078787" cy="1657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6413" y="1993900"/>
            <a:ext cx="8066087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1913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prstClr val="black">
                    <a:alpha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 eaLnBrk="0" hangingPunct="0">
              <a:defRPr/>
            </a:pPr>
            <a:fld id="{53B08DCD-6CBC-41D4-AB3D-D6882E5B8CA6}" type="datetime1">
              <a:rPr lang="pl-PL"/>
              <a:pPr eaLnBrk="0" hangingPunct="0">
                <a:defRPr/>
              </a:pPr>
              <a:t>2018-07-09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788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prstClr val="black">
                    <a:alpha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 eaLnBrk="0" hangingPunct="0"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0500" y="5829300"/>
            <a:ext cx="2195513" cy="1397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0">
                <a:solidFill>
                  <a:srgbClr val="50B4C8"/>
                </a:solidFill>
                <a:latin typeface="Calibri Light" panose="020F0302020204030204" pitchFamily="34" charset="0"/>
              </a:defRPr>
            </a:lvl1pPr>
          </a:lstStyle>
          <a:p>
            <a:pPr eaLnBrk="0" hangingPunct="0">
              <a:defRPr/>
            </a:pPr>
            <a:fld id="{ECC18985-5F31-475F-825A-10934C2B84DB}" type="slidenum">
              <a:rPr lang="pl-PL" altLang="pl-PL"/>
              <a:pPr eaLnBrk="0" hangingPunct="0"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6981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kern="1200" spc="-12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85000"/>
        </a:lnSpc>
        <a:spcBef>
          <a:spcPts val="13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273050" indent="-342900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2pPr>
      <a:lvl3pPr marL="547688" indent="-547688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0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22325" indent="-822325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000" kern="1200">
          <a:solidFill>
            <a:srgbClr val="262626"/>
          </a:solidFill>
          <a:latin typeface="+mn-lt"/>
          <a:ea typeface="+mn-ea"/>
          <a:cs typeface="+mn-cs"/>
        </a:defRPr>
      </a:lvl4pPr>
      <a:lvl5pPr marL="1096963" indent="-1096963" algn="l" rtl="0" eaLnBrk="0" fontAlgn="base" hangingPunct="0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000" kern="1200">
          <a:solidFill>
            <a:srgbClr val="262626"/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D842D1-0DC9-4F7E-8DC7-506FD9D17A6C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6A702F8-A413-48D4-A02A-843033A6B1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6138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D842D1-0DC9-4F7E-8DC7-506FD9D17A6C}" type="datetime1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2018-07-09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6A702F8-A413-48D4-A02A-843033A6B1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5583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em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emf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zowieckie.ksow.pl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8202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3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5" name="Symbol zastępczy numeru slajdu 17"/>
          <p:cNvSpPr txBox="1">
            <a:spLocks/>
          </p:cNvSpPr>
          <p:nvPr/>
        </p:nvSpPr>
        <p:spPr bwMode="auto">
          <a:xfrm>
            <a:off x="4067175" y="5310188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pl-PL" altLang="pl-PL" sz="1200">
                <a:solidFill>
                  <a:srgbClr val="FFFFFF"/>
                </a:solidFill>
                <a:cs typeface="Arial" panose="020B0604020202020204" pitchFamily="34" charset="0"/>
              </a:rPr>
              <a:t>Warszawa, 15 września 2016 r.</a:t>
            </a:r>
          </a:p>
        </p:txBody>
      </p:sp>
      <p:pic>
        <p:nvPicPr>
          <p:cNvPr id="8196" name="Obraz 7" descr="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11450"/>
            <a:ext cx="9413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Obraz 4" descr="PROW-2014-20_214f5e1ac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711450"/>
            <a:ext cx="971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Obraz 6" descr="logotyp(claim)_czerony_pl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08920"/>
            <a:ext cx="2133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1216025" y="3689350"/>
            <a:ext cx="64801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tabLst>
                <a:tab pos="1173163" algn="l"/>
              </a:tabLst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273050" indent="-3429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tabLst>
                <a:tab pos="1173163" algn="l"/>
              </a:tabLst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547688" indent="-547688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tabLst>
                <a:tab pos="1173163" algn="l"/>
              </a:tabLst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822325" indent="-82232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tabLst>
                <a:tab pos="1173163" algn="l"/>
              </a:tabLst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1096963" indent="-109696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tabLst>
                <a:tab pos="1173163" algn="l"/>
              </a:tabLst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1554163" indent="-1096963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tabLst>
                <a:tab pos="1173163" algn="l"/>
              </a:tabLst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011363" indent="-1096963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tabLst>
                <a:tab pos="1173163" algn="l"/>
              </a:tabLst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2468563" indent="-1096963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tabLst>
                <a:tab pos="1173163" algn="l"/>
              </a:tabLst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2925763" indent="-1096963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tabLst>
                <a:tab pos="1173163" algn="l"/>
              </a:tabLst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zh-CN" sz="9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pl-PL" altLang="zh-CN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Europejski Fundusz Rolny na rzecz Rozwoju Obszar</a:t>
            </a:r>
            <a:r>
              <a:rPr lang="pl-PL" altLang="zh-CN" sz="9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pl-PL" altLang="zh-CN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Wiejskich: Europa inwestująca w obszary wiejskie</a:t>
            </a:r>
            <a:r>
              <a:rPr lang="pl-PL" altLang="zh-CN" sz="9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pl-PL" altLang="zh-CN" sz="9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zh-CN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Materiał opracowany przez Urząd Marszałkowski Województwa Mazowieckiego w Warszawie</a:t>
            </a:r>
            <a:endParaRPr lang="pl-PL" altLang="zh-CN" sz="9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zh-CN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Instytucja Zarządzająca Programem Rozwoju Obszar</a:t>
            </a:r>
            <a:r>
              <a:rPr lang="pl-PL" altLang="zh-CN" sz="9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lang="pl-PL" altLang="zh-CN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Wiejskich na lata 2014-2020 - Minister Rolnictwa i Rozwoju Wsi</a:t>
            </a:r>
            <a:endParaRPr lang="pl-PL" altLang="zh-CN" sz="9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Prostokąt 13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altLang="pl-PL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1526735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395536" y="1052736"/>
            <a:ext cx="8207375" cy="4824536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r>
              <a:rPr lang="pl-PL" sz="1600" b="1" u="sng" dirty="0">
                <a:solidFill>
                  <a:srgbClr val="000000"/>
                </a:solidFill>
              </a:rPr>
              <a:t>Koszty </a:t>
            </a:r>
            <a:r>
              <a:rPr lang="pl-PL" sz="1600" b="1" u="sng" dirty="0" err="1">
                <a:solidFill>
                  <a:srgbClr val="000000"/>
                </a:solidFill>
              </a:rPr>
              <a:t>kwalifikowalne</a:t>
            </a:r>
            <a:endParaRPr lang="pl-PL" sz="16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dirty="0">
                <a:solidFill>
                  <a:srgbClr val="000000"/>
                </a:solidFill>
              </a:rPr>
              <a:t>Koszty </a:t>
            </a:r>
            <a:r>
              <a:rPr lang="pl-PL" sz="1600" b="1" dirty="0" err="1">
                <a:solidFill>
                  <a:srgbClr val="000000"/>
                </a:solidFill>
              </a:rPr>
              <a:t>kwalifikowalne</a:t>
            </a:r>
            <a:r>
              <a:rPr lang="pl-PL" sz="1600" b="1" dirty="0">
                <a:solidFill>
                  <a:srgbClr val="000000"/>
                </a:solidFill>
              </a:rPr>
              <a:t> podlegają refundacji </a:t>
            </a:r>
            <a:r>
              <a:rPr lang="pl-PL" sz="1600" dirty="0">
                <a:solidFill>
                  <a:srgbClr val="000000"/>
                </a:solidFill>
              </a:rPr>
              <a:t>w wysokości określonej w umowie o przyznaniu pomocy, </a:t>
            </a:r>
            <a:r>
              <a:rPr lang="pl-PL" sz="1600" b="1" dirty="0">
                <a:solidFill>
                  <a:srgbClr val="000000"/>
                </a:solidFill>
              </a:rPr>
              <a:t>jeżeli zostały</a:t>
            </a:r>
            <a:r>
              <a:rPr lang="pl-PL" sz="1600" dirty="0">
                <a:solidFill>
                  <a:srgbClr val="000000"/>
                </a:solidFill>
              </a:rPr>
              <a:t>:</a:t>
            </a:r>
          </a:p>
          <a:p>
            <a:pPr algn="just">
              <a:spcAft>
                <a:spcPts val="600"/>
              </a:spcAft>
              <a:buFontTx/>
              <a:buAutoNum type="arabicParenR"/>
            </a:pPr>
            <a:r>
              <a:rPr lang="pl-PL" sz="1600" dirty="0">
                <a:solidFill>
                  <a:srgbClr val="000000"/>
                </a:solidFill>
              </a:rPr>
              <a:t>poniesione:</a:t>
            </a:r>
          </a:p>
          <a:p>
            <a:pPr algn="just">
              <a:buFont typeface="+mj-lt"/>
              <a:buAutoNum type="alphaLcParenR"/>
            </a:pPr>
            <a:r>
              <a:rPr lang="pl-PL" sz="1600" dirty="0">
                <a:solidFill>
                  <a:srgbClr val="000000"/>
                </a:solidFill>
              </a:rPr>
              <a:t>od dnia, w którym została zawarta umowa, a w przypadku kosztów ogólnych – od dnia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1 stycznia 2014 roku;</a:t>
            </a:r>
          </a:p>
          <a:p>
            <a:pPr algn="just">
              <a:buFont typeface="+mj-lt"/>
              <a:buAutoNum type="alphaLcParenR"/>
            </a:pPr>
            <a:r>
              <a:rPr lang="pl-PL" sz="1600" dirty="0">
                <a:solidFill>
                  <a:srgbClr val="000000"/>
                </a:solidFill>
              </a:rPr>
              <a:t>zgodnie z przepisami: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</a:rPr>
              <a:t>o zamówieniach publicznych, a gdy te przepisy mają zastosowanie,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</a:rPr>
              <a:t>ustawy określającymi konkurencyjny tryb wyboru wykonawcy i przepisami wydanymi na podstawie art. 43a ust. 6 ustawy, w przypadku gdy te przepisy mają zastosowanie;</a:t>
            </a:r>
          </a:p>
          <a:p>
            <a:pPr algn="just">
              <a:spcAft>
                <a:spcPts val="600"/>
              </a:spcAft>
              <a:buFont typeface="+mj-lt"/>
              <a:buAutoNum type="alphaLcParenR" startAt="3"/>
            </a:pPr>
            <a:r>
              <a:rPr lang="pl-PL" sz="1600" dirty="0">
                <a:solidFill>
                  <a:srgbClr val="000000"/>
                </a:solidFill>
              </a:rPr>
              <a:t>w formie rozliczenia bezgotówkowego;</a:t>
            </a:r>
          </a:p>
          <a:p>
            <a:pPr algn="just">
              <a:spcAft>
                <a:spcPts val="600"/>
              </a:spcAft>
              <a:buAutoNum type="arabicParenR" startAt="2"/>
            </a:pPr>
            <a:r>
              <a:rPr lang="pl-PL" sz="1600" dirty="0">
                <a:solidFill>
                  <a:srgbClr val="000000"/>
                </a:solidFill>
              </a:rPr>
              <a:t>uwzględnione w oddzielnym systemie rachunkowości albo gdy do ich identyfikacji wykorzystano odpowiedni kod rachunkowy, o którym mowa w art. 66 ust. 1 lit. c </a:t>
            </a:r>
            <a:r>
              <a:rPr lang="pl-PL" sz="1600" dirty="0" err="1">
                <a:solidFill>
                  <a:srgbClr val="000000"/>
                </a:solidFill>
              </a:rPr>
              <a:t>pkt</a:t>
            </a:r>
            <a:r>
              <a:rPr lang="pl-PL" sz="1600" dirty="0">
                <a:solidFill>
                  <a:srgbClr val="000000"/>
                </a:solidFill>
              </a:rPr>
              <a:t> i rozporządzenia Parlamentu Europejskiego i Rady (UE) nr 1305/2013 z dnia 17 grudnia 2013 roku w sprawie wsparcia rozwoju obszarów wiejskich przez Europejski Fundusz Rolny na rzecz Rozwoju Obszarów Wiejskich i uchylające rozporządzenie Rady (WE) nr 1698/2005.</a:t>
            </a:r>
          </a:p>
          <a:p>
            <a:pPr algn="just">
              <a:spcAft>
                <a:spcPts val="600"/>
              </a:spcAft>
              <a:buNone/>
            </a:pPr>
            <a:endParaRPr lang="pl-PL" sz="1600" b="1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1600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7544" y="1700808"/>
            <a:ext cx="8207375" cy="3672408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pl-PL" sz="1600" b="1" u="sng" dirty="0">
                <a:solidFill>
                  <a:srgbClr val="000000"/>
                </a:solidFill>
              </a:rPr>
              <a:t>Warunki wypłaty pomocy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Środki finansowe z tytułu pomocy wypłaca się na jeżeli Beneficjent:</a:t>
            </a:r>
          </a:p>
          <a:p>
            <a:pPr marL="144000" indent="0" algn="just">
              <a:spcBef>
                <a:spcPts val="600"/>
              </a:spcBef>
            </a:pPr>
            <a:r>
              <a:rPr lang="pl-PL" sz="1600" dirty="0">
                <a:solidFill>
                  <a:srgbClr val="000000"/>
                </a:solidFill>
              </a:rPr>
              <a:t>  zrealizował operację lub jej etap, zgodnie z warunkami określonymi w rozporządzeniu,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w innych przepisach dotyczących inwestycji objętych operacją oraz w umowie, w tym poniósł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i opłacił związane z tym koszty, nie później niż do dnia złożenia wniosku o płatność,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a w przypadku, gdy został wezwany do usunięcia braków w tym wniosku – nie później niż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w terminie 14 dni od dnia doręczenia tego wezwania;</a:t>
            </a:r>
          </a:p>
          <a:p>
            <a:pPr marL="144000" indent="0" algn="just">
              <a:spcBef>
                <a:spcPts val="600"/>
              </a:spcBef>
            </a:pPr>
            <a:r>
              <a:rPr lang="pl-PL" sz="1600" dirty="0">
                <a:solidFill>
                  <a:srgbClr val="000000"/>
                </a:solidFill>
              </a:rPr>
              <a:t>  zrealizował lub realizuje zobowiązania określone w umowie;</a:t>
            </a:r>
          </a:p>
          <a:p>
            <a:pPr marL="144000" indent="0" algn="just">
              <a:spcBef>
                <a:spcPts val="600"/>
              </a:spcBef>
            </a:pPr>
            <a:r>
              <a:rPr lang="pl-PL" sz="1600" dirty="0">
                <a:solidFill>
                  <a:srgbClr val="000000"/>
                </a:solidFill>
              </a:rPr>
              <a:t>  udokumentował zrealizowanie operacji lub jej etapu, w tym poniesienie kosztów </a:t>
            </a:r>
            <a:r>
              <a:rPr lang="pl-PL" sz="1600" dirty="0" err="1">
                <a:solidFill>
                  <a:srgbClr val="000000"/>
                </a:solidFill>
              </a:rPr>
              <a:t>kwalifikowalnych</a:t>
            </a:r>
            <a:r>
              <a:rPr lang="pl-PL" sz="1600" dirty="0">
                <a:solidFill>
                  <a:srgbClr val="000000"/>
                </a:solidFill>
              </a:rPr>
              <a:t> z tym związanych;</a:t>
            </a:r>
          </a:p>
          <a:p>
            <a:pPr marL="144000" indent="0" algn="just">
              <a:spcBef>
                <a:spcPts val="600"/>
              </a:spcBef>
            </a:pPr>
            <a:r>
              <a:rPr lang="pl-PL" sz="1600" dirty="0">
                <a:solidFill>
                  <a:srgbClr val="000000"/>
                </a:solidFill>
              </a:rPr>
              <a:t>  złożył wniosek o płatność zgodnie z okresem realizacji operacji wskazanym w rozporządzeniu.</a:t>
            </a:r>
          </a:p>
          <a:p>
            <a:pPr marL="0" lvl="0" indent="0" algn="just" eaLnBrk="1" hangingPunct="1">
              <a:spcBef>
                <a:spcPts val="600"/>
              </a:spcBef>
              <a:buNone/>
            </a:pPr>
            <a:endParaRPr lang="pl-PL" sz="1600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611560" y="2708920"/>
            <a:ext cx="8207375" cy="864096"/>
          </a:xfrm>
        </p:spPr>
        <p:txBody>
          <a:bodyPr/>
          <a:lstStyle/>
          <a:p>
            <a:pPr marL="0" lvl="0" indent="0" algn="ctr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pl-PL" sz="3600" b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Wniosek o płatność - formularz</a:t>
            </a: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1115616" y="1036702"/>
            <a:ext cx="3240361" cy="127922"/>
          </a:xfrm>
        </p:spPr>
        <p:txBody>
          <a:bodyPr/>
          <a:lstStyle/>
          <a:p>
            <a:endParaRPr lang="pl-PL" sz="800" dirty="0"/>
          </a:p>
        </p:txBody>
      </p:sp>
      <p:pic>
        <p:nvPicPr>
          <p:cNvPr id="3" name="Symbol zastępczy zawartości 2"/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279869" y="898526"/>
            <a:ext cx="4583763" cy="5483224"/>
          </a:xfrm>
          <a:prstGeom prst="rect">
            <a:avLst/>
          </a:prstGeom>
        </p:spPr>
      </p:pic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4898381" y="4077072"/>
            <a:ext cx="3888432" cy="2026326"/>
          </a:xfrm>
        </p:spPr>
        <p:txBody>
          <a:bodyPr/>
          <a:lstStyle/>
          <a:p>
            <a:pPr marL="0" indent="0" algn="just">
              <a:buNone/>
            </a:pPr>
            <a:r>
              <a:rPr lang="pl-PL" sz="1600" b="1" dirty="0">
                <a:solidFill>
                  <a:srgbClr val="000000"/>
                </a:solidFill>
              </a:rPr>
              <a:t>II. Dane identyfikacyjne Beneficjenta </a:t>
            </a:r>
            <a:r>
              <a:rPr lang="pl-PL" sz="1600" dirty="0">
                <a:solidFill>
                  <a:srgbClr val="000000"/>
                </a:solidFill>
              </a:rPr>
              <a:t>– dane we wniosku powinny być zgodne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z danymi zawartymi w umowie. W przypadku zmiany danych beneficjenta zawartych w umowie, beneficjent jest zobowiązany do niezwłocznego poinformowania Urzędu Marszałkowskiego o zaistniałych zmianach.</a:t>
            </a:r>
            <a:endParaRPr lang="pl-PL" sz="1600" dirty="0"/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  <p:sp>
        <p:nvSpPr>
          <p:cNvPr id="4" name="Elipsa 3"/>
          <p:cNvSpPr/>
          <p:nvPr/>
        </p:nvSpPr>
        <p:spPr>
          <a:xfrm>
            <a:off x="755576" y="4159182"/>
            <a:ext cx="2150478" cy="38561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524618" y="4544793"/>
            <a:ext cx="1008112" cy="288032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2041958" y="4566276"/>
            <a:ext cx="864096" cy="233865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Symbol zastępczy zawartości 2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3995936" y="889932"/>
            <a:ext cx="4756299" cy="549181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1" name="Symbol zastępczy zawartości 10"/>
          <p:cNvSpPr>
            <a:spLocks noGrp="1"/>
          </p:cNvSpPr>
          <p:nvPr>
            <p:ph sz="quarter" idx="4"/>
          </p:nvPr>
        </p:nvSpPr>
        <p:spPr>
          <a:xfrm>
            <a:off x="251520" y="978612"/>
            <a:ext cx="3483670" cy="5344440"/>
          </a:xfrm>
        </p:spPr>
        <p:txBody>
          <a:bodyPr/>
          <a:lstStyle/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pl-PL" sz="1200" b="1" u="sng" dirty="0">
                <a:solidFill>
                  <a:srgbClr val="000000"/>
                </a:solidFill>
              </a:rPr>
              <a:t>III. Dane z umowy o przyznaniu pomocy </a:t>
            </a:r>
            <a:r>
              <a:rPr lang="pl-PL" sz="1200" dirty="0">
                <a:solidFill>
                  <a:srgbClr val="000000"/>
                </a:solidFill>
              </a:rPr>
              <a:t>– należy podać dane zgodne z zapisami umowy o przyznaniu pomocy</a:t>
            </a:r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r>
              <a:rPr lang="pl-PL" sz="1200" b="1" u="sng" dirty="0"/>
              <a:t>IV Dane dotyczące wniosku o płatność</a:t>
            </a:r>
          </a:p>
          <a:p>
            <a:pPr marL="0" indent="0" algn="just">
              <a:buNone/>
            </a:pPr>
            <a:r>
              <a:rPr lang="pl-PL" sz="1100" b="1" dirty="0"/>
              <a:t>Pole 14</a:t>
            </a:r>
            <a:r>
              <a:rPr lang="pl-PL" sz="1100" dirty="0"/>
              <a:t>. Wniosek za okres – w pozycji „od…” należy wpisać datę podpisania umowy, a w pozycji „do…” faktyczny dzień złożenia wniosku w UM albo ostatni dzień terminu złożenia wniosku przewidzianego w umowie dla danego etapu.</a:t>
            </a:r>
          </a:p>
          <a:p>
            <a:pPr marL="0" indent="0" algn="just">
              <a:buNone/>
            </a:pPr>
            <a:r>
              <a:rPr lang="pl-PL" sz="1100" b="1" dirty="0"/>
              <a:t>Pole 15</a:t>
            </a:r>
            <a:r>
              <a:rPr lang="pl-PL" sz="1100" dirty="0"/>
              <a:t>. Koszty całkowite realizacji danego etapu operacji – należy podać wysokość całkowitych kosztów realizacji danego etapu operacji, która powinna być równa kwocie wydatków całkowitych podanej w sekcji V Wykaz faktur lub dokumentów o równoważnej wartości dowodowej dokumentujących poniesione koszty (kolumna 10; wiersz Razem) .</a:t>
            </a:r>
          </a:p>
          <a:p>
            <a:pPr marL="0" indent="0" algn="just">
              <a:buNone/>
            </a:pPr>
            <a:r>
              <a:rPr lang="pl-PL" sz="1100" b="1" dirty="0"/>
              <a:t>Pole 16</a:t>
            </a:r>
            <a:r>
              <a:rPr lang="pl-PL" sz="1100" dirty="0"/>
              <a:t>. Koszty kwalifikowalne realizacji danego etapu operacji – należy wpisać kwotę wydatków kwalifikowalnych, która powinna być równa kwocie wydatków kwalifikowalnych podanej w sekcji V Wykaz faktur lub dokumentów </a:t>
            </a:r>
            <a:br>
              <a:rPr lang="pl-PL" sz="1100" dirty="0"/>
            </a:br>
            <a:r>
              <a:rPr lang="pl-PL" sz="1100" dirty="0"/>
              <a:t>o równoważnej wartości dowodowej dokumentujących poniesione koszty (kolumna 12; wiersz Razem).</a:t>
            </a:r>
          </a:p>
          <a:p>
            <a:pPr marL="0" indent="0" algn="just">
              <a:buNone/>
            </a:pPr>
            <a:r>
              <a:rPr lang="pl-PL" sz="1100" b="1" dirty="0"/>
              <a:t>Pole 17. </a:t>
            </a:r>
            <a:r>
              <a:rPr lang="pl-PL" sz="1100" dirty="0"/>
              <a:t>Wnioskowana kwota pomocy dla danego etapu operacji – wnioskowana kwota pomocy dla danego etapu operacji nie może być wyższa niż kwota wpisana we wniosku w pkt. 13 w sekcji III, a jednocześnie powinna stanowić 63,63 % kwoty wpisanej w pkt. 16.</a:t>
            </a:r>
          </a:p>
          <a:p>
            <a:pPr marL="0" indent="0">
              <a:buNone/>
            </a:pPr>
            <a:endParaRPr lang="pl-PL" sz="1600" dirty="0"/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  <p:sp>
        <p:nvSpPr>
          <p:cNvPr id="5" name="Elipsa 4"/>
          <p:cNvSpPr/>
          <p:nvPr/>
        </p:nvSpPr>
        <p:spPr>
          <a:xfrm>
            <a:off x="4753744" y="6111381"/>
            <a:ext cx="376238" cy="3190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574447" y="2488010"/>
            <a:ext cx="8207375" cy="2304256"/>
          </a:xfrm>
        </p:spPr>
        <p:txBody>
          <a:bodyPr/>
          <a:lstStyle/>
          <a:p>
            <a:pPr marL="0" lvl="0" indent="0" algn="just" eaLnBrk="1" hangingPunct="1">
              <a:spcBef>
                <a:spcPts val="600"/>
              </a:spcBef>
              <a:buNone/>
            </a:pPr>
            <a:r>
              <a:rPr lang="pl-PL" sz="18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W przypadku, gdy wnioskowana przez Beneficjenta we wniosku o płatność kwota pomocy </a:t>
            </a:r>
            <a:r>
              <a:rPr lang="pl-PL" sz="1800" u="sng" kern="0" dirty="0">
                <a:solidFill>
                  <a:prstClr val="black"/>
                </a:solidFill>
                <a:cs typeface="Times New Roman" panose="02020603050405020304" pitchFamily="18" charset="0"/>
              </a:rPr>
              <a:t>będzie wyższa o więcej niż 10% </a:t>
            </a:r>
            <a:r>
              <a:rPr lang="pl-PL" sz="18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od kwoty pomocy wyliczonej po sprawdzeniu wniosku przez UM, </a:t>
            </a:r>
            <a:r>
              <a:rPr lang="pl-PL" sz="1800" u="sng" kern="0" dirty="0">
                <a:solidFill>
                  <a:prstClr val="black"/>
                </a:solidFill>
                <a:cs typeface="Times New Roman" panose="02020603050405020304" pitchFamily="18" charset="0"/>
              </a:rPr>
              <a:t>zastosowana zostanie kara administracyjna </a:t>
            </a:r>
            <a:r>
              <a:rPr lang="pl-PL" sz="18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polegająca </a:t>
            </a:r>
            <a:br>
              <a:rPr lang="pl-PL" sz="1800" kern="0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18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na zmniejszeniu kwoty wyliczonej do refundacji o kwotę stanowiącą różnicę pomiędzy kwotą wnioskowaną przez beneficjenta, a kwotą obliczoną przez UM na podstawie prawidłowo poniesionych kosztów kwalifikowalnych. </a:t>
            </a:r>
          </a:p>
          <a:p>
            <a:pPr marL="0" lvl="0" indent="0" algn="just" eaLnBrk="1" hangingPunct="1">
              <a:spcBef>
                <a:spcPts val="600"/>
              </a:spcBef>
              <a:buNone/>
            </a:pPr>
            <a:endParaRPr lang="pl-PL" sz="1800" kern="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Symbol zastępczy zawartości 2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251521" y="1052736"/>
            <a:ext cx="8535292" cy="5227540"/>
          </a:xfrm>
          <a:prstGeom prst="rect">
            <a:avLst/>
          </a:prstGeom>
        </p:spPr>
      </p:pic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79512" y="898526"/>
            <a:ext cx="8784976" cy="548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7544" y="2636912"/>
            <a:ext cx="8207375" cy="1008112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pl-PL" sz="3600" b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Wniosek o płatność - załączniki</a:t>
            </a:r>
          </a:p>
          <a:p>
            <a:pPr marL="0" lvl="0" indent="0" algn="ctr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2400" i="1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539552" y="1844824"/>
            <a:ext cx="8207375" cy="3312368"/>
          </a:xfrm>
        </p:spPr>
        <p:txBody>
          <a:bodyPr/>
          <a:lstStyle/>
          <a:p>
            <a:pPr marL="0" lvl="0" algn="just">
              <a:spcBef>
                <a:spcPts val="600"/>
              </a:spcBef>
              <a:buNone/>
            </a:pPr>
            <a:r>
              <a:rPr lang="pl-PL" sz="2000" dirty="0">
                <a:solidFill>
                  <a:srgbClr val="000000"/>
                </a:solidFill>
              </a:rPr>
              <a:t>Wraz z wnioskiem o płatność należy złożyć dodatkowe dokumenty zgodnie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z listą załączników. </a:t>
            </a:r>
          </a:p>
          <a:p>
            <a:pPr marL="0" lvl="0" algn="just">
              <a:spcBef>
                <a:spcPts val="600"/>
              </a:spcBef>
              <a:buNone/>
            </a:pPr>
            <a:r>
              <a:rPr lang="pl-PL" sz="2000" dirty="0">
                <a:solidFill>
                  <a:srgbClr val="000000"/>
                </a:solidFill>
              </a:rPr>
              <a:t>W zależności od rodzaju załącznika, do wniosku należy załączyć oryginał lub kopię dokumentu.</a:t>
            </a:r>
          </a:p>
          <a:p>
            <a:pPr marL="0" lvl="0" algn="just">
              <a:spcBef>
                <a:spcPts val="600"/>
              </a:spcBef>
              <a:buNone/>
            </a:pPr>
            <a:r>
              <a:rPr lang="pl-PL" sz="2000" dirty="0">
                <a:solidFill>
                  <a:srgbClr val="000000"/>
                </a:solidFill>
              </a:rPr>
              <a:t>Kopie dokumentów dołącza się w formie kopii potwierdzonych za zgodność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z oryginałem przez beneficjenta albo pracownika samorządu województwa albo podmiot, który wydał dokument, albo w formie kopii poświadczonych za zgodność z oryginałem przez notariusza lub przez występującego w sprawie pełnomocnika będącego radcą prawnym albo adwokatem.</a:t>
            </a:r>
          </a:p>
          <a:p>
            <a:pPr marL="0" lvl="0" indent="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1600" i="1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1340768"/>
            <a:ext cx="8207375" cy="4320480"/>
          </a:xfrm>
        </p:spPr>
        <p:txBody>
          <a:bodyPr/>
          <a:lstStyle/>
          <a:p>
            <a:pPr marL="0" lvl="0" indent="0" algn="ctr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pl-PL" sz="2400" i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Wniosek o płatność dla operacji typu </a:t>
            </a:r>
            <a:br>
              <a:rPr lang="pl-PL" sz="2400" i="1" kern="0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2400" b="1" i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„Inwestycje w obiekty pełniące funkcje kulturalne”, </a:t>
            </a:r>
            <a:r>
              <a:rPr lang="pl-PL" sz="2400" i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operacje typu </a:t>
            </a:r>
            <a:r>
              <a:rPr lang="pl-PL" sz="2400" b="1" i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„Kształtowanie przestrzeni publicznej” </a:t>
            </a:r>
            <a:r>
              <a:rPr lang="pl-PL" sz="2400" i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oraz operacje typu </a:t>
            </a:r>
            <a:r>
              <a:rPr lang="pl-PL" sz="2400" b="1" i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„Ochrona zabytków i budownictwa tradycyjnego” </a:t>
            </a:r>
            <a:br>
              <a:rPr lang="pl-PL" sz="2400" b="1" i="1" kern="0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2400" i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w ramach poddziałania „Podstawowe usługi i odnowa wsi na obszarach wiejskich” objętego</a:t>
            </a:r>
            <a:br>
              <a:rPr lang="pl-PL" sz="2400" i="1" kern="0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2400" i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Programem Rozwoju Obszarów Wiejskich na lata 2014-2020</a:t>
            </a: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2097477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7544" y="1196752"/>
            <a:ext cx="8207375" cy="4752528"/>
          </a:xfrm>
        </p:spPr>
        <p:txBody>
          <a:bodyPr/>
          <a:lstStyle/>
          <a:p>
            <a:pPr lvl="0">
              <a:spcBef>
                <a:spcPct val="50000"/>
              </a:spcBef>
              <a:buNone/>
            </a:pPr>
            <a:r>
              <a:rPr lang="pl-PL" sz="1800" b="1" dirty="0">
                <a:solidFill>
                  <a:srgbClr val="000000"/>
                </a:solidFill>
              </a:rPr>
              <a:t>Faktury lub dokumenty o równoważnej wartości dowodowej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1800" dirty="0">
                <a:solidFill>
                  <a:srgbClr val="000000"/>
                </a:solidFill>
              </a:rPr>
              <a:t>Beneficjent jest zobowiązany do złożenia kopii faktur lub dokumentów o równoważnej wartości dowodowej. Należy pamiętać, żeby przed wykonaniem kopii  na odwrocie zamieścić opis zawierający numer umowy o przyznaniu pomocy, typ operacji (</a:t>
            </a:r>
            <a:r>
              <a:rPr lang="pl-PL" sz="1800" i="1" dirty="0">
                <a:solidFill>
                  <a:srgbClr val="000000"/>
                </a:solidFill>
              </a:rPr>
              <a:t>Inwestycje w obiekty pełniące funkcje kulturalne </a:t>
            </a:r>
            <a:r>
              <a:rPr lang="pl-PL" sz="1800" dirty="0">
                <a:solidFill>
                  <a:srgbClr val="000000"/>
                </a:solidFill>
              </a:rPr>
              <a:t>albo </a:t>
            </a:r>
            <a:r>
              <a:rPr lang="pl-PL" sz="1800" i="1" dirty="0">
                <a:solidFill>
                  <a:srgbClr val="000000"/>
                </a:solidFill>
              </a:rPr>
              <a:t>Kształtowanie przestrzeni publicznej </a:t>
            </a:r>
            <a:r>
              <a:rPr lang="pl-PL" sz="1800" dirty="0">
                <a:solidFill>
                  <a:srgbClr val="000000"/>
                </a:solidFill>
              </a:rPr>
              <a:t>albo </a:t>
            </a:r>
            <a:r>
              <a:rPr lang="pl-PL" sz="1800" i="1" dirty="0">
                <a:solidFill>
                  <a:srgbClr val="000000"/>
                </a:solidFill>
              </a:rPr>
              <a:t>Ochrona zabytków i budownictwa tradycyjnego</a:t>
            </a:r>
            <a:r>
              <a:rPr lang="pl-PL" sz="1800" dirty="0">
                <a:solidFill>
                  <a:srgbClr val="000000"/>
                </a:solidFill>
              </a:rPr>
              <a:t>), numer pozycji </a:t>
            </a:r>
            <a:br>
              <a:rPr lang="pl-PL" sz="1800" dirty="0">
                <a:solidFill>
                  <a:srgbClr val="000000"/>
                </a:solidFill>
              </a:rPr>
            </a:br>
            <a:r>
              <a:rPr lang="pl-PL" sz="1800" dirty="0">
                <a:solidFill>
                  <a:srgbClr val="000000"/>
                </a:solidFill>
              </a:rPr>
              <a:t>w Zestawieniu rzeczowo-finansowym z realizacji operacji, kwotę wydatków kwalifikowalnych w ramach danego dokumentu (w zł), numer wyodrębnionego konta, na którym zostały zaksięgowane wydatki w ramach danej operacji oraz potwierdzenie poprawności rachunkowej, formalnej i merytorycznej przez złożenie podpisu osoby sprawdzającej wraz z datami. 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1800" b="1" dirty="0">
                <a:solidFill>
                  <a:srgbClr val="000000"/>
                </a:solidFill>
              </a:rPr>
              <a:t>Beneficjent przed skopiowaniem na oryginale faktur lub dokumentów o równoważnej wartości dowodowej ma obowiązek zamieścić klauzulę „Przedstawiono do refundacji w ramach Programu Rozwoju Obszarów Wiejskich na lata 2014-2020”</a:t>
            </a:r>
            <a:r>
              <a:rPr lang="pl-PL" sz="1800" dirty="0">
                <a:solidFill>
                  <a:srgbClr val="000000"/>
                </a:solidFill>
              </a:rPr>
              <a:t>.</a:t>
            </a:r>
          </a:p>
          <a:p>
            <a:pPr marL="0" lvl="0" indent="0" algn="just" eaLnBrk="1" hangingPunct="1">
              <a:spcBef>
                <a:spcPts val="600"/>
              </a:spcBef>
              <a:buNone/>
            </a:pPr>
            <a:endParaRPr lang="pl-PL" sz="1600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7544" y="1268760"/>
            <a:ext cx="8207375" cy="4824536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b="1" dirty="0">
                <a:solidFill>
                  <a:srgbClr val="000000"/>
                </a:solidFill>
              </a:rPr>
              <a:t>Dowody zapłaty</a:t>
            </a:r>
          </a:p>
          <a:p>
            <a:pPr lvl="0" algn="just">
              <a:spcBef>
                <a:spcPts val="0"/>
              </a:spcBef>
              <a:buNone/>
            </a:pPr>
            <a:r>
              <a:rPr lang="pl-PL" sz="1800" dirty="0">
                <a:solidFill>
                  <a:srgbClr val="000000"/>
                </a:solidFill>
              </a:rPr>
              <a:t>Zapłaty należy dokonywać w formie rozliczenia bezgotówkowego.</a:t>
            </a:r>
          </a:p>
          <a:p>
            <a:pPr lvl="0" algn="just">
              <a:spcBef>
                <a:spcPts val="0"/>
              </a:spcBef>
              <a:buNone/>
            </a:pPr>
            <a:endParaRPr lang="pl-PL" sz="18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Umowy z wykonawcami zawierające specyfikację będącą podstawą wystawienia każdej z przedstawionych  faktur lub innych dokumentów o równoważnej wartości  dowodowej - </a:t>
            </a:r>
            <a:r>
              <a:rPr lang="pl-PL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beneficjent jest zobowiązany do dostarczenia umów z wykonawcami zawierających specyfikację będącą podstawą wystawienia każdej z przedstawionych  faktur lub innych dokumentów o równoważnej wartości  dowodowej wraz z zawartymi aneksami. Aneksy należy zawierać zgodnie z zapisami w umowie między beneficjentem, a wykonawcą oraz zgodnie z przepisami prawa budowlanego, prawa zamówień publicznych oraz konkurencyjnego trybu wyboru wykonawców poszczególnych zadań. Należy także niezwłocznie zawiadomić Urząd Marszałkowski </a:t>
            </a:r>
            <a:br>
              <a:rPr lang="pl-PL" sz="18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o zamiarze wprowadzenia zmian do umowy z wykonawcą, gdyż zmiany w realizacji inwestycji mogą powodować konieczność zmiany umowy o przyznaniu pomocy. 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W przypadku zastosowania kar umownych wynikających z umowy zawartej </a:t>
            </a:r>
            <a:br>
              <a:rPr lang="pl-PL" sz="18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pl-PL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z wykonawcą przedmiotowe kary są kosztami </a:t>
            </a:r>
            <a:r>
              <a:rPr lang="pl-PL" sz="18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niekwalifikowalnymi</a:t>
            </a:r>
            <a:r>
              <a:rPr lang="pl-PL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0"/>
              </a:spcBef>
              <a:buNone/>
            </a:pPr>
            <a:endParaRPr lang="pl-PL" sz="18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spcBef>
                <a:spcPts val="600"/>
              </a:spcBef>
              <a:buNone/>
            </a:pPr>
            <a:endParaRPr lang="pl-PL" sz="1600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1340768"/>
            <a:ext cx="8207375" cy="468052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Kosztorys różnicowy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Kosztorys różnicowy załączany jest do wniosku o płatność w przypadku, gdy wystąpiły zmiany stanu faktycznego w stosunku do zaplanowanego zakresu prac w projekcie budowlanym/ kosztorysie inwestorskim/ kosztorysie ofertowym/ umowie o przyznaniu pomocy. Przedmiar </a:t>
            </a:r>
            <a:b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z kosztorysu różnicowego będzie stanowił podstawę do weryfikacji zakresu rzeczowego operacji.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W kosztorysie różnicowym powinny być wyspecyfikowane i wycenione zmienione elementy </a:t>
            </a:r>
            <a:b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(przed i po zmianach), w odniesieniu do kosztorysu inwestorskiego lub ofertowego, w zależności </a:t>
            </a:r>
            <a:b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od tego, który kosztorys stanowił postawę do ustalenia wysokości kosztów.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W przypadku realizacji przez beneficjenta robót budowlanych na podstawie umowy kosztorysowej z wykonawcą, kosztorys różnicowy powinien wskazywać różnice pomiędzy stanem faktycznym, a kosztorysem ofertowym lub innym dokumentem, zawierającym szczegółowy zakres rzeczowy wraz z wyceną, uzgodniony pomiędzy wykonawcą, a zamawiającym.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600" dirty="0">
                <a:cs typeface="Times New Roman" panose="02020603050405020304" pitchFamily="18" charset="0"/>
              </a:rPr>
              <a:t>Jeżeli podstawą rozliczenia wykonania robót budowlanych z wykonawcą jest kosztorys ofertowy, wszelkie wprowadzone zmiany w trakcie wykonania tych robot również powinny być wykazane </a:t>
            </a:r>
            <a:br>
              <a:rPr lang="pl-PL" sz="1600" dirty="0">
                <a:cs typeface="Times New Roman" panose="02020603050405020304" pitchFamily="18" charset="0"/>
              </a:rPr>
            </a:br>
            <a:r>
              <a:rPr lang="pl-PL" sz="1600" dirty="0">
                <a:cs typeface="Times New Roman" panose="02020603050405020304" pitchFamily="18" charset="0"/>
              </a:rPr>
              <a:t>w kosztorysie różnicowym – zarówno </a:t>
            </a:r>
            <a:r>
              <a:rPr lang="pl-PL" sz="1600" b="1" dirty="0">
                <a:cs typeface="Times New Roman" panose="02020603050405020304" pitchFamily="18" charset="0"/>
              </a:rPr>
              <a:t>roboty zamienne </a:t>
            </a:r>
            <a:r>
              <a:rPr lang="pl-PL" sz="1600" dirty="0">
                <a:cs typeface="Times New Roman" panose="02020603050405020304" pitchFamily="18" charset="0"/>
              </a:rPr>
              <a:t>jak i </a:t>
            </a:r>
            <a:r>
              <a:rPr lang="pl-PL" sz="1600" b="1" dirty="0">
                <a:cs typeface="Times New Roman" panose="02020603050405020304" pitchFamily="18" charset="0"/>
              </a:rPr>
              <a:t>dodatkowe</a:t>
            </a:r>
            <a:r>
              <a:rPr lang="pl-PL" sz="1600" dirty="0">
                <a:cs typeface="Times New Roman" panose="02020603050405020304" pitchFamily="18" charset="0"/>
              </a:rPr>
              <a:t> wymuszone stanem faktycznym lub prawnym.</a:t>
            </a:r>
          </a:p>
          <a:p>
            <a:pPr marL="0" lvl="0" indent="0" algn="just" eaLnBrk="1" hangingPunct="1">
              <a:spcBef>
                <a:spcPts val="600"/>
              </a:spcBef>
              <a:buNone/>
            </a:pPr>
            <a:endParaRPr lang="pl-PL" sz="1200" i="1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1340768"/>
            <a:ext cx="8207375" cy="4320480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Kosztorys różnicowy</a:t>
            </a:r>
            <a:endParaRPr lang="pl-PL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Należy pamiętać, że zmiany w umowie z wykonawcą mogą zostać wprowadzone pod warunkiem, że będą one zgodne z zapisami ustawy Prawo zamówień publicznych oraz rozporządzenia </a:t>
            </a:r>
            <a:b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w sprawie wyboru wykonawców tzn. gdy zamawiający przewidział możliwość ich wystąpienia (w ogłoszeniu o przetargu i SIWZ\ lub zapytaniu ofertowym) oraz określił w umowie z wykonawcą warunki na jakich zostaną wprowadzone. Beneficjent powinien załączyć także </a:t>
            </a:r>
            <a:r>
              <a:rPr lang="pl-PL" sz="1600" b="1" dirty="0">
                <a:solidFill>
                  <a:srgbClr val="000000"/>
                </a:solidFill>
                <a:cs typeface="Times New Roman" panose="02020603050405020304" pitchFamily="18" charset="0"/>
              </a:rPr>
              <a:t>protokoły konieczności </a:t>
            </a: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 inne dokumenty potwierdzające konieczność wykonania tych robót.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W związku z powyższym wykazane w kosztorysie różnicowym roboty zamienne, a przede wszystkim roboty dodatkowe należy szczegółowo zweryfikować pod kątem ich </a:t>
            </a:r>
            <a:r>
              <a:rPr lang="pl-PL" sz="1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kwalifikowalności</a:t>
            </a: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(zgodnie z zawartą umową o przyznaniu pomocy).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W przypadku tych robót beneficjent powinien wykazać w kosztorysie różnicowym również takie sytuacje, gdy w trakcie realizacji robót </a:t>
            </a:r>
            <a:r>
              <a:rPr lang="pl-PL" sz="1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budowalnych</a:t>
            </a: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zmienił system ich wykonania i nie wszystkie roboty budowlane w ramach projektu zostały zlecone do wykonania i jednocześnie nie zawarto wynikającego z tej zmiany aneksu do umowy.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Wszelkie zmiany stanu faktycznego niewykazane w kosztorysie różnicowym, będą podstawą do dokonania korekty kosztów </a:t>
            </a:r>
            <a:r>
              <a:rPr lang="pl-PL" sz="1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kwalifikowalnych</a:t>
            </a: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395536" y="1268760"/>
            <a:ext cx="8207375" cy="4968552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Kosztorys powykonawczy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Interpretacja przepisów prawa podatkowego (interpretacja indywidualna) </a:t>
            </a:r>
            <a:r>
              <a:rPr lang="pl-PL" sz="1600" dirty="0"/>
              <a:t>wydana przez dyrektora izby skarbowej. Załącznik powinien przedstawić </a:t>
            </a:r>
            <a:r>
              <a:rPr lang="pl-PL" sz="1600" u="sng" dirty="0"/>
              <a:t>każdy beneficjent</a:t>
            </a:r>
            <a:r>
              <a:rPr lang="pl-PL" sz="1600" dirty="0"/>
              <a:t>. Powinna ona dotyczyć </a:t>
            </a:r>
            <a:r>
              <a:rPr lang="pl-PL" sz="1600" u="sng" dirty="0"/>
              <a:t>przedmiotowej operacji i jednoznacznie wskazywać</a:t>
            </a:r>
            <a:r>
              <a:rPr lang="pl-PL" sz="1600" dirty="0"/>
              <a:t>, czy beneficjent może lub nie może odzyskać uiszczonego w związku z realizacją operacji podatku VAT;</a:t>
            </a:r>
            <a:endParaRPr lang="pl-PL" sz="1600" u="sng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Uzasadnienie zmian dokonanych w poszczególnych pozycjach zestawienia rzeczowo-finansowego z realizacji operacji;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Decyzja o pozwoleniu na użytkowanie obiektu budowlanego, jeżeli właściwy organ nałożył taki obowiązek w wydanym pozwoleniu na budowę  lub nałożył taki obowiązek innymi decyzjami; </a:t>
            </a:r>
            <a:r>
              <a:rPr lang="pl-PL" sz="1600" dirty="0"/>
              <a:t>Pozwolenie musi być decyzją ostateczną najpóźniej w dniu przesłania uzupełnień. /</a:t>
            </a:r>
            <a:r>
              <a:rPr lang="pl-PL" sz="1600" b="1" dirty="0"/>
              <a:t>Zawiadomienie właściwego organu o zakończeniu budowy</a:t>
            </a:r>
            <a:r>
              <a:rPr lang="pl-PL" sz="1600" dirty="0"/>
              <a:t>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Protokoły odbioru robót budowlanych – </a:t>
            </a:r>
            <a:r>
              <a:rPr lang="pl-PL" sz="1600" dirty="0"/>
              <a:t>protokoły powinny być sporządzone w taki sposób, </a:t>
            </a:r>
            <a:br>
              <a:rPr lang="pl-PL" sz="1600" dirty="0"/>
            </a:br>
            <a:r>
              <a:rPr lang="pl-PL" sz="1600" dirty="0"/>
              <a:t>aby możliwa była weryfikacja wykonanych robót z uwzględnieniem ich zakresu;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Zatwierdzony projekt budowlany;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Pełnomocnictwo </a:t>
            </a:r>
            <a:r>
              <a:rPr lang="pl-PL" sz="1600" dirty="0"/>
              <a:t>wraz z oświadczeniem dotyczącym przetwarzania danych osobowych osoby fizycznej występującej w operacji</a:t>
            </a:r>
            <a:r>
              <a:rPr lang="pl-PL" sz="1600" b="1" dirty="0"/>
              <a:t>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Informacja o numerze rachunku bankowego beneficjenta lub cesjonariusza prowadzonego przez bank lub spółdzielczą kasę oszczędnościowo-kredytową; </a:t>
            </a:r>
          </a:p>
          <a:p>
            <a:pPr marL="0" lvl="0" indent="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1100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395536" y="1268760"/>
            <a:ext cx="8207375" cy="4968552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Umowa cesji wierzytelności;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Sprawozdanie z realizacji operacji </a:t>
            </a:r>
            <a:r>
              <a:rPr lang="pl-PL" sz="1600" dirty="0"/>
              <a:t>(dołączone do wniosku o płatność końcową);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Dokumentacja z postępowania o udzielnie zamówienia wraz z załącznikami </a:t>
            </a:r>
            <a:r>
              <a:rPr lang="pl-PL" sz="1600" dirty="0"/>
              <a:t>określonymi </a:t>
            </a:r>
            <a:br>
              <a:rPr lang="pl-PL" sz="1600" dirty="0"/>
            </a:br>
            <a:r>
              <a:rPr lang="pl-PL" sz="1600" dirty="0"/>
              <a:t>w </a:t>
            </a:r>
            <a:r>
              <a:rPr lang="pl-PL" sz="1600" i="1" dirty="0"/>
              <a:t>r</a:t>
            </a:r>
            <a:r>
              <a:rPr lang="pl-PL" sz="1600" i="1" dirty="0">
                <a:solidFill>
                  <a:srgbClr val="000000"/>
                </a:solidFill>
              </a:rPr>
              <a:t>ozporządzeniu Ministra Rolnictwa i Rozwoju Wsi z dnia 13 stycznia 2017 roku w sprawie szczegółowych warunków i trybu konkurencyjnego wybory wykonawców zadań ujętych </a:t>
            </a:r>
            <a:br>
              <a:rPr lang="pl-PL" sz="1600" i="1" dirty="0">
                <a:solidFill>
                  <a:srgbClr val="000000"/>
                </a:solidFill>
              </a:rPr>
            </a:br>
            <a:r>
              <a:rPr lang="pl-PL" sz="1600" i="1" dirty="0">
                <a:solidFill>
                  <a:srgbClr val="000000"/>
                </a:solidFill>
              </a:rPr>
              <a:t>w zestawieniu rzeczowo-finansowym operacji i warunków dokonywania zmniejszeń kwot pomocy oraz pomocy technicznej (Dz. U. z 17.01.2017 r. poz. 106);</a:t>
            </a:r>
            <a:r>
              <a:rPr lang="pl-PL" sz="1600" dirty="0">
                <a:solidFill>
                  <a:srgbClr val="000000"/>
                </a:solidFill>
              </a:rPr>
              <a:t> </a:t>
            </a:r>
            <a:endParaRPr lang="pl-PL" sz="1600" b="1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Zestawienie umów zawartych oraz planowanych do zawarcia w tym samym roku co umowy przedstawione do refundacji, które beneficjent podpisał z wykonawcami na taki sam lub zbliżony co do charakteru rodzaj dostaw/usług/robót budowlanych</a:t>
            </a:r>
            <a:r>
              <a:rPr lang="pl-PL" sz="1600" dirty="0"/>
              <a:t>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Zakładowy plan kont – </a:t>
            </a:r>
            <a:r>
              <a:rPr lang="pl-PL" sz="1600" dirty="0"/>
              <a:t>dokument opisujący przyjętą przez beneficjenta politykę rachunkowości wraz z dokumentem potwierdzającym jej wprowadzenie np. zarządzenie wójta;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Wydruk z dokumentacji księgowej lub kopia z książki ewidencji środków trwałych;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Decyzja o pozwoleniu na budowę - </a:t>
            </a:r>
            <a:r>
              <a:rPr lang="pl-PL" sz="1600" dirty="0"/>
              <a:t> w przypadku, gdy z wraz z wnioskiem o przyznanie pomocy beneficjent przedstawił program funkcjonalno-użytkowy oraz gdy dla inwestycji istnieje wymóg </a:t>
            </a:r>
            <a:br>
              <a:rPr lang="pl-PL" sz="1600" dirty="0"/>
            </a:br>
            <a:r>
              <a:rPr lang="pl-PL" sz="1600" dirty="0"/>
              <a:t>w tym zakresie;</a:t>
            </a:r>
          </a:p>
          <a:p>
            <a:pPr marL="0" lvl="0" indent="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1100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7544" y="1844824"/>
            <a:ext cx="8207375" cy="3168352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Zgłoszenie  zamiaru wykonania robót budowlanych, właściwemu organowi wraz oświadczeniem Wnioskodawcy, że w terminie 30 dni od dnia zgłoszenia zamiaru wykonania robót budowlanych, właściwy organ nie wniósł sprzeciwu lub potwierdzeniem właściwego organu, że nie wniósł sprzeciwu wobec zgłoszonego zamiaru wykonania robót budowlanych </a:t>
            </a:r>
            <a:br>
              <a:rPr lang="pl-PL" sz="1600" b="1" dirty="0"/>
            </a:br>
            <a:r>
              <a:rPr lang="pl-PL" sz="1600" b="1" dirty="0"/>
              <a:t>- </a:t>
            </a:r>
            <a:r>
              <a:rPr lang="pl-PL" sz="1600" dirty="0"/>
              <a:t>w przypadku, gdy z wraz z wnioskiem o przyznanie pomocy beneficjent przedstawił program funkcjonalno-użytkowy lub gdy nie jest zobligowany uzyskać pozwolenie na budowę dla realizowanej inwestycji;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600" b="1" dirty="0"/>
              <a:t>Decyzja o środowiskowych uwarunkowaniach – </a:t>
            </a:r>
            <a:r>
              <a:rPr lang="pl-PL" sz="1600" dirty="0"/>
              <a:t>w przypadku, gdy z wraz z wnioskiem </a:t>
            </a:r>
            <a:br>
              <a:rPr lang="pl-PL" sz="1600" dirty="0"/>
            </a:br>
            <a:r>
              <a:rPr lang="pl-PL" sz="1600" dirty="0"/>
              <a:t>o przyznanie pomocy beneficjent przedstawił program funkcjonalno-użytkowy oraz gdy dla inwestycji istnieje wymóg w tym zakresie;</a:t>
            </a:r>
          </a:p>
          <a:p>
            <a:pPr marL="0" lvl="0" indent="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1200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1340768"/>
            <a:ext cx="8207375" cy="4320480"/>
          </a:xfrm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buNone/>
            </a:pPr>
            <a:r>
              <a:rPr lang="pl-PL" sz="16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pl-PL" sz="18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W przypadku</a:t>
            </a:r>
            <a:r>
              <a:rPr lang="pl-PL" sz="1800" b="1" kern="0" dirty="0">
                <a:solidFill>
                  <a:prstClr val="black"/>
                </a:solidFill>
                <a:cs typeface="Times New Roman" panose="02020603050405020304" pitchFamily="18" charset="0"/>
              </a:rPr>
              <a:t> operacji typu „Inwestycje  w obiekty pełniące funkcje kulturalne”</a:t>
            </a:r>
            <a:r>
              <a:rPr lang="pl-PL" sz="18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, jeżeli operacja zakłada:</a:t>
            </a:r>
          </a:p>
          <a:p>
            <a:pPr marL="0" lvl="0" indent="0" algn="just" eaLnBrk="1" hangingPunct="1">
              <a:spcBef>
                <a:spcPts val="600"/>
              </a:spcBef>
            </a:pPr>
            <a:r>
              <a:rPr lang="pl-PL" sz="18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 powstanie i utrzymanie miejsca pracy – należy udokumentować powstanie miejsca pracy poprzez dostarczenie takich dokumentów jak, np., ZUS ZUA, ZUS DRA oraz umowę o pracę dla etatu/ etatów powstałych w ramach realizacji operacji;</a:t>
            </a:r>
          </a:p>
          <a:p>
            <a:pPr marL="0" lvl="0" indent="0" algn="just" eaLnBrk="1" hangingPunct="1">
              <a:spcBef>
                <a:spcPts val="600"/>
              </a:spcBef>
            </a:pPr>
            <a:r>
              <a:rPr lang="pl-PL" sz="18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 wprowadzenie nowych funkcji w obiekcie budowlanym pełniącym funkcje kulturalne należy udokumentować poprzez dostarczenie zatwierdzonego regulaminu obiektu lub statutu instytucji władającej obiektem;</a:t>
            </a:r>
          </a:p>
          <a:p>
            <a:pPr marL="0" lvl="0" indent="0" algn="just" eaLnBrk="1" hangingPunct="1">
              <a:spcBef>
                <a:spcPts val="600"/>
              </a:spcBef>
            </a:pPr>
            <a:r>
              <a:rPr lang="pl-PL" sz="18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 prowadzenie zajęć artystycznych, nauki języków obcych, zajęć opiekuńczo – wychowawczych lub innych inicjatyw społecznych wskazanych we wniosku </a:t>
            </a:r>
            <a:br>
              <a:rPr lang="pl-PL" sz="1800" kern="0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1800" kern="0" dirty="0">
                <a:solidFill>
                  <a:prstClr val="black"/>
                </a:solidFill>
                <a:cs typeface="Times New Roman" panose="02020603050405020304" pitchFamily="18" charset="0"/>
              </a:rPr>
              <a:t>o przyznanie pomocy, które będą miały charakter stały lub będą się odbywały cyklicznie, lecz nie rzadziej niż raz w miesiącu, przez co najmniej 9 miesięcy w danym roku, w okresie trwałości operacji - należy udokumentować np. poprzez  dostarczenie zatwierdzonego planu zajęć</a:t>
            </a:r>
          </a:p>
          <a:p>
            <a:pPr marL="0" lvl="0" indent="0" algn="just" eaLnBrk="1" hangingPunct="1">
              <a:spcBef>
                <a:spcPts val="600"/>
              </a:spcBef>
            </a:pPr>
            <a:endParaRPr lang="pl-PL" sz="1600" kern="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7544" y="1772816"/>
            <a:ext cx="8207375" cy="4176464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pl-PL" sz="1800" dirty="0">
                <a:solidFill>
                  <a:prstClr val="black"/>
                </a:solidFill>
              </a:rPr>
              <a:t>Zgodnie z przepisami załącznika III do rozporządzenia 808/2014 opisanymi w Księdze wizualizacji znaku PROW na lata 2014-2020, opublikowanej na stronie Ministerstwa Rolnictwa i Rozwoju Wsi, Beneficjent został zobowiązany do </a:t>
            </a:r>
            <a:r>
              <a:rPr lang="pl-PL" sz="1800" b="1" dirty="0">
                <a:solidFill>
                  <a:prstClr val="black"/>
                </a:solidFill>
              </a:rPr>
              <a:t>informowania </a:t>
            </a:r>
            <a:br>
              <a:rPr lang="pl-PL" sz="1800" b="1" dirty="0">
                <a:solidFill>
                  <a:prstClr val="black"/>
                </a:solidFill>
              </a:rPr>
            </a:br>
            <a:r>
              <a:rPr lang="pl-PL" sz="1800" b="1" dirty="0">
                <a:solidFill>
                  <a:prstClr val="black"/>
                </a:solidFill>
              </a:rPr>
              <a:t>i rozpowszechniania informacji o pomocy otrzymanej z EFRROW w okresie realizacji operacji, w terminie od dnia zawarcia umowy do dnia złożenia wniosku o płatność końcową.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800" dirty="0">
                <a:solidFill>
                  <a:prstClr val="black"/>
                </a:solidFill>
              </a:rPr>
              <a:t>Beneficjent przy wniosku o płatność końcową jest zobowiązany do udokumentowania wywiązania się z powyższego warunku np. poprzez załączenie fotografii zamontowanej tablicy lub bilbordu dużego formatu </a:t>
            </a:r>
            <a:r>
              <a:rPr lang="pl-PL" sz="1800" u="sng" dirty="0">
                <a:solidFill>
                  <a:prstClr val="black"/>
                </a:solidFill>
              </a:rPr>
              <a:t>oraz wydruku ze strony internetowej na której rozpowszechniono informację lub podanie linku do tej strony</a:t>
            </a:r>
            <a:r>
              <a:rPr lang="pl-PL" sz="1800" dirty="0">
                <a:solidFill>
                  <a:prstClr val="black"/>
                </a:solidFill>
              </a:rPr>
              <a:t>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l-PL" sz="1800" dirty="0"/>
              <a:t>W przypadku operacji dotyczących działań w zakresie infrastruktury lub prac budowlanych, w których wkład publiczny przekracza 500 tys. euro, nie później niż trzy miesiące po zakończeniu operacji beneficjent umieszcza na stałe tablicę lub bilbord dużego formatu.</a:t>
            </a:r>
            <a:endParaRPr lang="pl-PL" sz="1800" dirty="0">
              <a:solidFill>
                <a:prstClr val="black"/>
              </a:solidFill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1400" kern="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539552" y="2348880"/>
            <a:ext cx="8207375" cy="1296144"/>
          </a:xfrm>
        </p:spPr>
        <p:txBody>
          <a:bodyPr/>
          <a:lstStyle/>
          <a:p>
            <a:pPr marL="0" lvl="0" indent="0" algn="ctr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pl-PL" b="1" u="sng" dirty="0">
                <a:solidFill>
                  <a:srgbClr val="000000"/>
                </a:solidFill>
              </a:rPr>
              <a:t>Zmiana umowy o przyznaniu pomocy </a:t>
            </a:r>
            <a:endParaRPr lang="pl-PL" kern="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1340768"/>
            <a:ext cx="8207375" cy="4320480"/>
          </a:xfrm>
        </p:spPr>
        <p:txBody>
          <a:bodyPr/>
          <a:lstStyle/>
          <a:p>
            <a:pPr lvl="0" algn="just">
              <a:spcAft>
                <a:spcPts val="600"/>
              </a:spcAft>
              <a:buNone/>
            </a:pPr>
            <a:r>
              <a:rPr lang="pl-PL" sz="1400" u="sng" dirty="0">
                <a:solidFill>
                  <a:srgbClr val="000000"/>
                </a:solidFill>
              </a:rPr>
              <a:t>Podstawa prawna:</a:t>
            </a:r>
          </a:p>
          <a:p>
            <a:pPr marL="285750" lvl="0" indent="-285750" algn="just">
              <a:spcAft>
                <a:spcPts val="600"/>
              </a:spcAft>
            </a:pPr>
            <a:r>
              <a:rPr lang="pl-PL" sz="1400" dirty="0">
                <a:solidFill>
                  <a:srgbClr val="000000"/>
                </a:solidFill>
              </a:rPr>
              <a:t>Program Rozwoju Obszarów Wiejskich na lata 2014-2020,</a:t>
            </a:r>
          </a:p>
          <a:p>
            <a:pPr marL="285750" lvl="0" indent="-285750" algn="just">
              <a:spcAft>
                <a:spcPts val="600"/>
              </a:spcAft>
            </a:pPr>
            <a:r>
              <a:rPr lang="pl-PL" sz="1400" dirty="0">
                <a:solidFill>
                  <a:srgbClr val="000000"/>
                </a:solidFill>
              </a:rPr>
              <a:t>Ustawa z dnia 20 lutego 2015 roku o wspieraniu rozwoju obszarów wiejskich z udziałem środków Europejskiego Funduszu Rolnego na rzecz Rozwoju Obszarów Wiejskich w ramach Programu Rozwoju Obszarów Wiejskich na lata 2014-2020 (Dz. U. z 2018 r. poz. 627);</a:t>
            </a:r>
          </a:p>
          <a:p>
            <a:pPr marL="285750" lvl="0" indent="-285750" algn="just">
              <a:spcAft>
                <a:spcPts val="600"/>
              </a:spcAft>
            </a:pPr>
            <a:r>
              <a:rPr lang="pl-PL" sz="1400" dirty="0">
                <a:solidFill>
                  <a:srgbClr val="000000"/>
                </a:solidFill>
              </a:rPr>
              <a:t>Ustawa z dnia 15 grudnia 2016 r. o zmianie ustawy o wspieraniu rozwoju obszarów wiejskich z udziałem środków Europejskiego Funduszu Rolnego na rzecz Rozwoju Obszarów Wiejskich w ramach Programu Rozwoju Obszarów Wiejskich na lata 2014-2020 oraz niektórych innych ustaw (Dz. U. 2017 poz. 5 i 1503);</a:t>
            </a:r>
          </a:p>
          <a:p>
            <a:pPr marL="285750" lvl="0" indent="-285750" algn="just">
              <a:spcAft>
                <a:spcPts val="600"/>
              </a:spcAft>
            </a:pPr>
            <a:r>
              <a:rPr lang="pl-PL" sz="1400" dirty="0">
                <a:solidFill>
                  <a:srgbClr val="000000"/>
                </a:solidFill>
              </a:rPr>
              <a:t>Rozporządzenie Ministra Rolnictwa i Rozwoju Wsi z dnia 18 sierpnia 2017 r. roku w sprawie szczegółowych warunków i trybu przyznawania oraz wypłaty pomocy finansowej na operacje typu </a:t>
            </a:r>
            <a:br>
              <a:rPr lang="pl-PL" sz="1400" dirty="0">
                <a:solidFill>
                  <a:srgbClr val="000000"/>
                </a:solidFill>
              </a:rPr>
            </a:br>
            <a:r>
              <a:rPr lang="pl-PL" sz="1400" dirty="0">
                <a:solidFill>
                  <a:srgbClr val="000000"/>
                </a:solidFill>
              </a:rPr>
              <a:t>„Inwestycje w obiekty pełniące funkcje kulturalne”, operacje typu „Kształtowanie przestrzeni publicznej” oraz operacje typu „Ochrona zabytków i budownictwa tradycyjnego” w ramach </a:t>
            </a:r>
            <a:r>
              <a:rPr lang="pl-PL" sz="1400" dirty="0" err="1">
                <a:solidFill>
                  <a:srgbClr val="000000"/>
                </a:solidFill>
              </a:rPr>
              <a:t>poddziałania</a:t>
            </a:r>
            <a:r>
              <a:rPr lang="pl-PL" sz="1400" dirty="0">
                <a:solidFill>
                  <a:srgbClr val="000000"/>
                </a:solidFill>
              </a:rPr>
              <a:t> „Podstawowe usługi i odnowa wsi na obszarach wiejskich” objętego Programem Rozwoju Obszarów Wiejskich na lata 2014-2020 (Dz. U. 2017 poz. 1737);</a:t>
            </a:r>
          </a:p>
          <a:p>
            <a:pPr marL="285750" lvl="0" indent="-285750" algn="just"/>
            <a:r>
              <a:rPr lang="pl-PL" sz="1400" b="1" dirty="0">
                <a:solidFill>
                  <a:srgbClr val="000000"/>
                </a:solidFill>
              </a:rPr>
              <a:t>Rozporządzenie Ministra Rolnictwa i Rozwoju Wsi z dnia 14 lutego 2018 r. w sprawie wyboru wykonawców zadań ujętych w zestawieniu rzeczowo-finansowym operacji oraz warunków dokonywania zmniejszeń kwot pomocy oraz pomocy technicznej (Dz. U. poz. 396).</a:t>
            </a:r>
            <a:endParaRPr lang="pl-PL" sz="1400" i="1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752528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buNone/>
            </a:pPr>
            <a:r>
              <a:rPr lang="pl-PL" sz="2000" b="1" u="sng" dirty="0">
                <a:solidFill>
                  <a:srgbClr val="000000"/>
                </a:solidFill>
              </a:rPr>
              <a:t>Zmiana umowy o przyznaniu pomocy jest wymagana </a:t>
            </a:r>
            <a:r>
              <a:rPr lang="pl-PL" sz="2000" dirty="0">
                <a:solidFill>
                  <a:srgbClr val="000000"/>
                </a:solidFill>
              </a:rPr>
              <a:t>w szczególności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w przypadku:</a:t>
            </a:r>
          </a:p>
          <a:p>
            <a:pPr marL="0" indent="457200" algn="just">
              <a:spcBef>
                <a:spcPts val="1200"/>
              </a:spcBef>
              <a:buFont typeface="+mj-lt"/>
              <a:buAutoNum type="arabicPeriod"/>
            </a:pPr>
            <a:r>
              <a:rPr lang="pl-PL" sz="2000" dirty="0">
                <a:solidFill>
                  <a:srgbClr val="000000"/>
                </a:solidFill>
              </a:rPr>
              <a:t>zmian w zestawieniu rzeczowo – finansowym operacji stanowiącym załącznik nr 1 do umowy, związanych ze zmniejszeniem/zwiększeniem zakresu lub wysokości kosztów </a:t>
            </a:r>
            <a:r>
              <a:rPr lang="pl-PL" sz="2000" dirty="0" err="1">
                <a:solidFill>
                  <a:srgbClr val="000000"/>
                </a:solidFill>
              </a:rPr>
              <a:t>kwalifikowalnych</a:t>
            </a:r>
            <a:r>
              <a:rPr lang="pl-PL" sz="2000" dirty="0">
                <a:solidFill>
                  <a:srgbClr val="000000"/>
                </a:solidFill>
              </a:rPr>
              <a:t> operacji w ramach jednego z etapów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i zwiększeniem/zmniejszeniem zakresu lub wysokości kosztów </a:t>
            </a:r>
            <a:r>
              <a:rPr lang="pl-PL" sz="2000" dirty="0" err="1">
                <a:solidFill>
                  <a:srgbClr val="000000"/>
                </a:solidFill>
              </a:rPr>
              <a:t>kwalifikowalnych</a:t>
            </a:r>
            <a:r>
              <a:rPr lang="pl-PL" sz="2000" dirty="0">
                <a:solidFill>
                  <a:srgbClr val="000000"/>
                </a:solidFill>
              </a:rPr>
              <a:t> operacji w ramach etapu późniejszego;</a:t>
            </a:r>
          </a:p>
          <a:p>
            <a:pPr marL="0" indent="457200" algn="just">
              <a:spcBef>
                <a:spcPts val="1200"/>
              </a:spcBef>
              <a:buFont typeface="+mj-lt"/>
              <a:buAutoNum type="arabicPeriod"/>
            </a:pPr>
            <a:r>
              <a:rPr lang="pl-PL" sz="2000" dirty="0">
                <a:solidFill>
                  <a:srgbClr val="000000"/>
                </a:solidFill>
              </a:rPr>
              <a:t>zmian zakresu rzeczowego operacji w zestawieniu rzeczowo-finansowym operacji stanowiącym załącznik nr 1 do umowy – z zastrzeżeniem, że kwota pomocy pozostała do wykorzystania w wyniku zmniejszenia kosztów realizacji poszczególnych zadań ujętych w zestawieniu rzeczowo-finansowym operacji nie może stanowić podstawy do wprowadzenia do zestawienia rzeczowo-finansowego operacji dodatkowych zadań finansowanych z wykorzystaniem tej kwoty;</a:t>
            </a:r>
          </a:p>
          <a:p>
            <a:pPr marL="0" lvl="0" indent="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1100" kern="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4032448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indent="342900" algn="just">
              <a:spcBef>
                <a:spcPts val="1200"/>
              </a:spcBef>
              <a:buFont typeface="+mj-lt"/>
              <a:buAutoNum type="arabicPeriod" startAt="3"/>
            </a:pPr>
            <a:r>
              <a:rPr lang="pl-PL" sz="2000" dirty="0">
                <a:solidFill>
                  <a:srgbClr val="000000"/>
                </a:solidFill>
              </a:rPr>
              <a:t>zmiany dotyczące terminu złożenia wniosku o płatność, z zastrzeżeniem,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iż w przypadku operacji realizowanych w jednym etapie termin nie może być dłuższy niż 12 miesiące oraz w przypadku operacji realizowanych w dwóch etapach 24 miesięcy, lecz nie później niż do 30 czerwca 2023 roku;</a:t>
            </a:r>
          </a:p>
          <a:p>
            <a:pPr marL="0" indent="342900" algn="just">
              <a:spcBef>
                <a:spcPts val="1200"/>
              </a:spcBef>
              <a:buFont typeface="+mj-lt"/>
              <a:buAutoNum type="arabicPeriod" startAt="3"/>
            </a:pPr>
            <a:r>
              <a:rPr lang="pl-PL" sz="2000" u="sng" dirty="0">
                <a:solidFill>
                  <a:srgbClr val="000000"/>
                </a:solidFill>
              </a:rPr>
              <a:t>kiedy ocena przeprowadzonego postępowania o udzielenie zamówienia publicznego w trybie określonym w § 6 umowy lub ocena przeprowadzonego postępowania w sprawie wyboru przez beneficjenta wykonawcy danego zadania ujętego w zestawieniu rzeczowo- finansowym operacji w trybie określonym </a:t>
            </a:r>
            <a:br>
              <a:rPr lang="pl-PL" sz="2000" u="sng" dirty="0">
                <a:solidFill>
                  <a:srgbClr val="000000"/>
                </a:solidFill>
              </a:rPr>
            </a:br>
            <a:r>
              <a:rPr lang="pl-PL" sz="2000" u="sng" dirty="0">
                <a:solidFill>
                  <a:srgbClr val="000000"/>
                </a:solidFill>
              </a:rPr>
              <a:t>w § 7 umowy powoduje zmniejszenie kwoty pomocy, określonej </a:t>
            </a:r>
            <a:br>
              <a:rPr lang="pl-PL" sz="2000" u="sng" dirty="0">
                <a:solidFill>
                  <a:srgbClr val="000000"/>
                </a:solidFill>
              </a:rPr>
            </a:br>
            <a:r>
              <a:rPr lang="pl-PL" sz="2000" u="sng" dirty="0">
                <a:solidFill>
                  <a:srgbClr val="000000"/>
                </a:solidFill>
              </a:rPr>
              <a:t>w § 4 ust. 1 umowy, pod warunkiem, że to zmniejszenie nie byłoby wynikiem uchybień w zakresie stosowania kar administracyjnych.</a:t>
            </a:r>
            <a:endParaRPr lang="pl-PL" sz="20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1100" kern="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1340768"/>
            <a:ext cx="8207375" cy="4320480"/>
          </a:xfrm>
        </p:spPr>
        <p:txBody>
          <a:bodyPr/>
          <a:lstStyle/>
          <a:p>
            <a:pPr lvl="0">
              <a:spcBef>
                <a:spcPct val="50000"/>
              </a:spcBef>
              <a:buNone/>
            </a:pPr>
            <a:r>
              <a:rPr lang="pl-PL" sz="1800" b="1" u="sng" dirty="0">
                <a:solidFill>
                  <a:srgbClr val="000000"/>
                </a:solidFill>
              </a:rPr>
              <a:t>Warunki wypłaty pomocy</a:t>
            </a:r>
          </a:p>
          <a:p>
            <a:pPr lvl="0" algn="just">
              <a:spcBef>
                <a:spcPct val="50000"/>
              </a:spcBef>
              <a:buNone/>
            </a:pPr>
            <a:r>
              <a:rPr lang="pl-PL" sz="1800" dirty="0">
                <a:solidFill>
                  <a:srgbClr val="000000"/>
                </a:solidFill>
              </a:rPr>
              <a:t>W przypadku:</a:t>
            </a:r>
          </a:p>
          <a:p>
            <a:pPr marL="285750" lvl="0" indent="-285750" algn="just">
              <a:spcBef>
                <a:spcPct val="50000"/>
              </a:spcBef>
            </a:pPr>
            <a:r>
              <a:rPr lang="pl-PL" sz="1800" b="1" dirty="0">
                <a:solidFill>
                  <a:srgbClr val="000000"/>
                </a:solidFill>
              </a:rPr>
              <a:t>rozpoczęcia realizacji zestawienia rzeczowo – finansowego operacji w zakresie danego kosztu przed dniem  zawarcia umowy,</a:t>
            </a:r>
            <a:r>
              <a:rPr lang="pl-PL" sz="1800" dirty="0">
                <a:solidFill>
                  <a:srgbClr val="000000"/>
                </a:solidFill>
              </a:rPr>
              <a:t> z wyłączeniem kosztów ogólnych, które mogą być ponoszone od 1 stycznia 2014 roku, kwotę kosztów </a:t>
            </a:r>
            <a:r>
              <a:rPr lang="pl-PL" sz="1800" dirty="0" err="1">
                <a:solidFill>
                  <a:srgbClr val="000000"/>
                </a:solidFill>
              </a:rPr>
              <a:t>kwalifikowalnych</a:t>
            </a:r>
            <a:r>
              <a:rPr lang="pl-PL" sz="1800" dirty="0">
                <a:solidFill>
                  <a:srgbClr val="000000"/>
                </a:solidFill>
              </a:rPr>
              <a:t> operacji stanowiących podstawę do wyliczenia kwoty pomocy do wypłaty </a:t>
            </a:r>
            <a:r>
              <a:rPr lang="pl-PL" sz="1800" b="1" dirty="0">
                <a:solidFill>
                  <a:srgbClr val="000000"/>
                </a:solidFill>
              </a:rPr>
              <a:t>pomniejsza się o wartość tych kosztów, w zakresie, w jakim zostały poniesione przed dniem zawarcia umowy;</a:t>
            </a:r>
          </a:p>
          <a:p>
            <a:pPr marL="285750" lvl="0" indent="-285750" algn="just">
              <a:spcBef>
                <a:spcPct val="50000"/>
              </a:spcBef>
            </a:pPr>
            <a:r>
              <a:rPr lang="pl-PL" sz="1800" dirty="0">
                <a:solidFill>
                  <a:srgbClr val="000000"/>
                </a:solidFill>
              </a:rPr>
              <a:t>stwierdzenia finansowania kosztów kwalifikowalnych operacji w drodze wkładu </a:t>
            </a:r>
            <a:br>
              <a:rPr lang="pl-PL" sz="1800" dirty="0">
                <a:solidFill>
                  <a:srgbClr val="000000"/>
                </a:solidFill>
              </a:rPr>
            </a:br>
            <a:r>
              <a:rPr lang="pl-PL" sz="1800" dirty="0">
                <a:solidFill>
                  <a:srgbClr val="000000"/>
                </a:solidFill>
              </a:rPr>
              <a:t>z funduszy strukturalnych, Funduszu Spójności lub jakiegokolwiek innego unijnego instrumentu finansowego – kwotę kosztów kwalifikowalnych operacji, stanowiących podstawę do wyliczenia kwoty pomocy do wypłaty, pomniejsza się </a:t>
            </a:r>
            <a:br>
              <a:rPr lang="pl-PL" sz="1800" dirty="0">
                <a:solidFill>
                  <a:srgbClr val="000000"/>
                </a:solidFill>
              </a:rPr>
            </a:br>
            <a:r>
              <a:rPr lang="pl-PL" sz="1800" dirty="0">
                <a:solidFill>
                  <a:srgbClr val="000000"/>
                </a:solidFill>
              </a:rPr>
              <a:t>o wartość tych kosztów, które zostały sfinansowane z udziałem tego wkładu;</a:t>
            </a:r>
          </a:p>
          <a:p>
            <a:pPr marL="0" lvl="0" indent="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1100" i="1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7544" y="1916832"/>
            <a:ext cx="8207375" cy="3456384"/>
          </a:xfrm>
        </p:spPr>
        <p:txBody>
          <a:bodyPr/>
          <a:lstStyle/>
          <a:p>
            <a:pPr marL="285750" lvl="0" indent="-285750" algn="just">
              <a:spcBef>
                <a:spcPts val="600"/>
              </a:spcBef>
            </a:pPr>
            <a:r>
              <a:rPr lang="pl-PL" sz="2000" dirty="0">
                <a:solidFill>
                  <a:srgbClr val="000000"/>
                </a:solidFill>
              </a:rPr>
              <a:t>stwierdzenia braku realizacji inwestycji zgodnie z kryteriami na podstawie których została ustalona kolejność przysługiwania pomocy: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2000" b="1" dirty="0">
                <a:solidFill>
                  <a:srgbClr val="000000"/>
                </a:solidFill>
              </a:rPr>
              <a:t>gdy przyznanie punktów spowodowało, że operacja uzyskała minimum punktów – następuje odmowa wypłaty pomocy</a:t>
            </a:r>
            <a:r>
              <a:rPr lang="pl-PL" sz="2000" dirty="0">
                <a:solidFill>
                  <a:srgbClr val="000000"/>
                </a:solidFill>
              </a:rPr>
              <a:t>, a w przypadku gdy część pomocy została wcześniej wypłacona – również zwrot dotychczas wypłaconych kwot pomocy,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2000" b="1" dirty="0">
                <a:solidFill>
                  <a:srgbClr val="000000"/>
                </a:solidFill>
              </a:rPr>
              <a:t>gdy przyznanie punktów nie miało wpływu na osiągnięcie minimum punktów – zmniejszeniu podlega 5% kwoty pomocy za każde niespełnione kryterium</a:t>
            </a:r>
            <a:r>
              <a:rPr lang="pl-PL" sz="2000" dirty="0">
                <a:solidFill>
                  <a:srgbClr val="000000"/>
                </a:solidFill>
              </a:rPr>
              <a:t>,</a:t>
            </a:r>
          </a:p>
          <a:p>
            <a:pPr marL="285750" lvl="0" indent="-285750" algn="just">
              <a:spcBef>
                <a:spcPts val="600"/>
              </a:spcBef>
              <a:buNone/>
            </a:pPr>
            <a:endParaRPr lang="pl-PL" sz="1100" dirty="0">
              <a:solidFill>
                <a:srgbClr val="000000"/>
              </a:solidFill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1100" i="1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7544" y="1772816"/>
            <a:ext cx="8207375" cy="3672408"/>
          </a:xfrm>
        </p:spPr>
        <p:txBody>
          <a:bodyPr/>
          <a:lstStyle/>
          <a:p>
            <a:pPr marL="285750" indent="-28575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nieprzeprowadzenia postępowania w sprawie wyboru przez Beneficjenta wykonawcy danego zadania ujętego w zestawieniu rzeczowo-finansowym operacji albo przeprowadzenia tego postępowania niezgodnie z zasadami określonymi w ustawie i rozporządzeniu w sprawie wyboru wykonawców, albo postępowania o udzielenie zamówienia publicznego, koszty nabycia dostaw, usług lub robót budowlanych poniesione z pominięciem tych postępowań, zostaną uznane za </a:t>
            </a:r>
            <a:r>
              <a:rPr lang="pl-PL" sz="2000" dirty="0" err="1">
                <a:solidFill>
                  <a:srgbClr val="000000"/>
                </a:solidFill>
              </a:rPr>
              <a:t>niekwalifikowalne</a:t>
            </a:r>
            <a:r>
              <a:rPr lang="pl-PL" sz="2000" dirty="0">
                <a:solidFill>
                  <a:srgbClr val="000000"/>
                </a:solidFill>
              </a:rPr>
              <a:t>;</a:t>
            </a:r>
          </a:p>
          <a:p>
            <a:pPr marL="285750" indent="-28575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nabycie usługi, dostawy lub roboty budowlanej od wykonawcy innego niż wykonawca, którego oferta została wybrana, koszty ich nabycia uznane będą za </a:t>
            </a:r>
            <a:r>
              <a:rPr lang="pl-PL" sz="2000" dirty="0" err="1">
                <a:solidFill>
                  <a:srgbClr val="000000"/>
                </a:solidFill>
              </a:rPr>
              <a:t>niekwalifikowalne</a:t>
            </a:r>
            <a:r>
              <a:rPr lang="pl-PL" sz="2000" dirty="0">
                <a:solidFill>
                  <a:srgbClr val="000000"/>
                </a:solidFill>
              </a:rPr>
              <a:t>; </a:t>
            </a:r>
          </a:p>
          <a:p>
            <a:pPr marL="0" lvl="0" indent="0" algn="ctr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2400" i="1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7544" y="1268760"/>
            <a:ext cx="8207375" cy="5040560"/>
          </a:xfrm>
        </p:spPr>
        <p:txBody>
          <a:bodyPr/>
          <a:lstStyle/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niezrealizowania działań informacyjnych i promocyjnych, zgodnie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z przepisami załącznika III do rozporządzenia 808/2014 opisanymi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w Księdze wizualizacji znaku PROW na lata 2014-2020, w okresie realizacji operacji, w terminie od dnia zawarcia umowy do dnia złożenia wniosku opłatność końcową, a w przypadku operacji, której całkowite wsparcie publiczne przekracza 500 tys. Euro, w okresie realizacji operacji oraz przez okres 5 lat od dnia wypłaty płatności końcowej – kwotę pomocy pomniejsza się o 1% tej kwoty;</a:t>
            </a:r>
          </a:p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nieuwzględnienia w oddzielnym systemie rachunkowości zdarzenia powodującego poniesienie kosztów </a:t>
            </a:r>
            <a:r>
              <a:rPr lang="pl-PL" sz="2000" dirty="0" err="1">
                <a:solidFill>
                  <a:srgbClr val="000000"/>
                </a:solidFill>
              </a:rPr>
              <a:t>kwalifikowalnych</a:t>
            </a:r>
            <a:r>
              <a:rPr lang="pl-PL" sz="2000" dirty="0">
                <a:solidFill>
                  <a:srgbClr val="000000"/>
                </a:solidFill>
              </a:rPr>
              <a:t> albo gdy do jego identyfikacji nie wykorzystano odpowiedniego kodu rachunkowego,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o którym mowa w art. 66 ust. 1 lit. c </a:t>
            </a:r>
            <a:r>
              <a:rPr lang="pl-PL" sz="2000" dirty="0" err="1">
                <a:solidFill>
                  <a:srgbClr val="000000"/>
                </a:solidFill>
              </a:rPr>
              <a:t>ppkt</a:t>
            </a:r>
            <a:r>
              <a:rPr lang="pl-PL" sz="2000" dirty="0">
                <a:solidFill>
                  <a:srgbClr val="000000"/>
                </a:solidFill>
              </a:rPr>
              <a:t> i rozporządzenia 1305/2013, koszty danego zdarzenia podlegają refundacji w wysokości pomniejszonej o 10%;</a:t>
            </a: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7544" y="1772816"/>
            <a:ext cx="8207375" cy="3096344"/>
          </a:xfrm>
        </p:spPr>
        <p:txBody>
          <a:bodyPr/>
          <a:lstStyle/>
          <a:p>
            <a:pPr lvl="0" algn="just">
              <a:spcBef>
                <a:spcPct val="50000"/>
              </a:spcBef>
            </a:pPr>
            <a:r>
              <a:rPr lang="pl-PL" sz="2000" b="1" dirty="0">
                <a:solidFill>
                  <a:srgbClr val="000000"/>
                </a:solidFill>
              </a:rPr>
              <a:t>niedotrzymania terminu przewidzianego na przedłożenie Samorządowi Województwa dokumentacji z przeprowadzonego postępowania </a:t>
            </a:r>
            <a:br>
              <a:rPr lang="pl-PL" sz="2000" b="1" dirty="0">
                <a:solidFill>
                  <a:srgbClr val="000000"/>
                </a:solidFill>
              </a:rPr>
            </a:br>
            <a:r>
              <a:rPr lang="pl-PL" sz="2000" b="1" dirty="0">
                <a:solidFill>
                  <a:srgbClr val="000000"/>
                </a:solidFill>
              </a:rPr>
              <a:t>o udzielenie zamówienia publicznego</a:t>
            </a:r>
            <a:r>
              <a:rPr lang="pl-PL" sz="2000" dirty="0">
                <a:solidFill>
                  <a:srgbClr val="000000"/>
                </a:solidFill>
              </a:rPr>
              <a:t>, kwotę pomocy dla danego postępowania pomniejsza się o 0,1% za każdy dzień opóźnienia, jednakże nie więcej niż 2% kwoty pomocy wynikającej z danego postępowania;</a:t>
            </a:r>
          </a:p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 </a:t>
            </a:r>
            <a:r>
              <a:rPr lang="pl-PL" sz="2000" b="1" dirty="0">
                <a:solidFill>
                  <a:srgbClr val="000000"/>
                </a:solidFill>
              </a:rPr>
              <a:t>niezłożenia dokumentacji z postępowania o udzielenie zamówienia publicznego </a:t>
            </a:r>
            <a:r>
              <a:rPr lang="pl-PL" sz="2000" dirty="0">
                <a:solidFill>
                  <a:srgbClr val="000000"/>
                </a:solidFill>
              </a:rPr>
              <a:t>najpóźniej na drugie wezwanie do usunięcia braków we wniosku o płatność, koszty tego postępowania uznaje się za koszty niekwalifikowalne;</a:t>
            </a: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579438" y="2204864"/>
            <a:ext cx="8207375" cy="2304256"/>
          </a:xfrm>
        </p:spPr>
        <p:txBody>
          <a:bodyPr/>
          <a:lstStyle/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uniemożliwienia przeprowadzenia kontroli lub wizyt związanych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z przyznaną pomocą w trakcie realizacji operacji, po złożeniu wniosku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o płatność – wniosek o płatność podlega odrzuceniu i w konsekwencji następuje odmowa wypłaty pomocy, a w przypadku gdy część pomocy została wcześniej wypłacona – również zwrot dotychczas wypłaconej kwoty pomocy;</a:t>
            </a:r>
          </a:p>
          <a:p>
            <a:pPr marL="0" lvl="0" indent="0" algn="ctr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2000" i="1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2107386421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7544" y="1556792"/>
            <a:ext cx="8207375" cy="4320480"/>
          </a:xfrm>
        </p:spPr>
        <p:txBody>
          <a:bodyPr/>
          <a:lstStyle/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przy obliczaniu kwoty pomocy przysługującej do wypłaty poniesione koszty ogólne oraz koszty związane z budową </a:t>
            </a:r>
            <a:r>
              <a:rPr lang="pl-PL" sz="2000" dirty="0" err="1">
                <a:solidFill>
                  <a:srgbClr val="000000"/>
                </a:solidFill>
              </a:rPr>
              <a:t>mikroinstalacji</a:t>
            </a:r>
            <a:r>
              <a:rPr lang="pl-PL" sz="2000" dirty="0">
                <a:solidFill>
                  <a:srgbClr val="000000"/>
                </a:solidFill>
              </a:rPr>
              <a:t> w rozumieniu art. 2 </a:t>
            </a:r>
            <a:r>
              <a:rPr lang="pl-PL" sz="2000" dirty="0" err="1">
                <a:solidFill>
                  <a:srgbClr val="000000"/>
                </a:solidFill>
              </a:rPr>
              <a:t>pkt</a:t>
            </a:r>
            <a:r>
              <a:rPr lang="pl-PL" sz="2000" dirty="0">
                <a:solidFill>
                  <a:srgbClr val="000000"/>
                </a:solidFill>
              </a:rPr>
              <a:t> 19 ustawy z dnia 20 lutego 2015 r. o odnawialnych źródłach energii (Dz. U. z 2017 r. poz. 1148 z </a:t>
            </a:r>
            <a:r>
              <a:rPr lang="pl-PL" sz="2000" dirty="0" err="1">
                <a:solidFill>
                  <a:srgbClr val="000000"/>
                </a:solidFill>
              </a:rPr>
              <a:t>późn</a:t>
            </a:r>
            <a:r>
              <a:rPr lang="pl-PL" sz="2000" dirty="0">
                <a:solidFill>
                  <a:srgbClr val="000000"/>
                </a:solidFill>
              </a:rPr>
              <a:t>. zm.), będą uwzględnione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w wysokości nie wyższej niż określone w umowie dla poszczególnych pozycji wskazanych w zestawieniu rzeczowo- finansowym operacji;</a:t>
            </a:r>
          </a:p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na etapie rozliczenia całej operacji (wniosek o płatność końcową) kwota kosztów ogólnych nie może przekroczyć poziomu 10% pozostałych kosztów </a:t>
            </a:r>
            <a:r>
              <a:rPr lang="pl-PL" sz="2000" dirty="0" err="1">
                <a:solidFill>
                  <a:srgbClr val="000000"/>
                </a:solidFill>
              </a:rPr>
              <a:t>kwalifikowalnych</a:t>
            </a:r>
            <a:r>
              <a:rPr lang="pl-PL" sz="2000" dirty="0">
                <a:solidFill>
                  <a:srgbClr val="000000"/>
                </a:solidFill>
              </a:rPr>
              <a:t> (inwestycyjnych) operacji oraz kwota kosztów związanych budową </a:t>
            </a:r>
            <a:r>
              <a:rPr lang="pl-PL" sz="2000" dirty="0" err="1">
                <a:solidFill>
                  <a:srgbClr val="000000"/>
                </a:solidFill>
              </a:rPr>
              <a:t>mikroinstalacji</a:t>
            </a:r>
            <a:r>
              <a:rPr lang="pl-PL" sz="2000" dirty="0">
                <a:solidFill>
                  <a:srgbClr val="000000"/>
                </a:solidFill>
              </a:rPr>
              <a:t> w rozumieniu art. 2 pkt 19 ustawy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z dnia 20 lutego 2015 r. o odnawialnych źródłach energii nie może przekroczyć poziomu 30% kosztów </a:t>
            </a:r>
            <a:r>
              <a:rPr lang="pl-PL" sz="2000" dirty="0" err="1">
                <a:solidFill>
                  <a:srgbClr val="000000"/>
                </a:solidFill>
              </a:rPr>
              <a:t>kwalifikowalnych</a:t>
            </a:r>
            <a:r>
              <a:rPr lang="pl-PL" sz="2000" dirty="0">
                <a:solidFill>
                  <a:srgbClr val="000000"/>
                </a:solidFill>
              </a:rPr>
              <a:t> (inwestycyjnych) operacji;</a:t>
            </a:r>
          </a:p>
          <a:p>
            <a:pPr lvl="0" algn="just">
              <a:spcBef>
                <a:spcPct val="50000"/>
              </a:spcBef>
            </a:pPr>
            <a:endParaRPr lang="pl-PL" sz="2000" i="1" kern="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2348880"/>
            <a:ext cx="8207375" cy="2088232"/>
          </a:xfrm>
        </p:spPr>
        <p:txBody>
          <a:bodyPr/>
          <a:lstStyle/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w przypadku, gdy wnioskowana przez beneficjenta we wniosku o płatność kwota pomocy jest wyższa o więcej niż 10% od kwoty obliczonej przez Samorząd Województwa na podstawie prawidłowo poniesionych kosztów kwalifikowalnych, kwotę pomocy do wypłaty pomniejsza się o kwotę stanowiącą różnicę pomiędzy kwotą wnioskowaną, a kwotą obliczoną na podstawie prawidłowo poniesionych kosztów kwalifikowalnych;</a:t>
            </a: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1340768"/>
            <a:ext cx="8207375" cy="4320480"/>
          </a:xfrm>
        </p:spPr>
        <p:txBody>
          <a:bodyPr/>
          <a:lstStyle/>
          <a:p>
            <a:pPr lvl="0" algn="ctr">
              <a:spcBef>
                <a:spcPct val="50000"/>
              </a:spcBef>
              <a:buNone/>
            </a:pPr>
            <a:r>
              <a:rPr lang="pl-PL" sz="1800" b="1" u="sng" dirty="0">
                <a:solidFill>
                  <a:srgbClr val="000000"/>
                </a:solidFill>
              </a:rPr>
              <a:t>Forma składania wniosku o płatność</a:t>
            </a:r>
          </a:p>
          <a:p>
            <a:pPr marL="0" lvl="0" indent="0" algn="just">
              <a:spcBef>
                <a:spcPct val="50000"/>
              </a:spcBef>
              <a:buNone/>
            </a:pPr>
            <a:r>
              <a:rPr lang="pl-PL" sz="1800" dirty="0">
                <a:solidFill>
                  <a:srgbClr val="000000"/>
                </a:solidFill>
              </a:rPr>
              <a:t>Beneficjent składa wniosek o płatność na formularzu udostępnionym przez Urząd Marszałkowski na stronie internetowej.</a:t>
            </a:r>
          </a:p>
          <a:p>
            <a:pPr lvl="0">
              <a:spcBef>
                <a:spcPct val="50000"/>
              </a:spcBef>
              <a:buNone/>
            </a:pPr>
            <a:r>
              <a:rPr lang="pl-PL" sz="1800" dirty="0">
                <a:solidFill>
                  <a:srgbClr val="000000"/>
                </a:solidFill>
              </a:rPr>
              <a:t>Wniosek wraz z wymaganymi załącznikami może być:</a:t>
            </a:r>
          </a:p>
          <a:p>
            <a:pPr lvl="0">
              <a:spcBef>
                <a:spcPct val="50000"/>
              </a:spcBef>
            </a:pPr>
            <a:r>
              <a:rPr lang="pl-PL" sz="1800" dirty="0">
                <a:solidFill>
                  <a:srgbClr val="000000"/>
                </a:solidFill>
              </a:rPr>
              <a:t>złożony bezpośrednio w siedzibie Urzędu Marszałkowskiego, albo</a:t>
            </a:r>
          </a:p>
          <a:p>
            <a:pPr lvl="0" algn="just">
              <a:spcBef>
                <a:spcPct val="50000"/>
              </a:spcBef>
            </a:pPr>
            <a:r>
              <a:rPr lang="pl-PL" sz="1800" dirty="0">
                <a:solidFill>
                  <a:srgbClr val="000000"/>
                </a:solidFill>
              </a:rPr>
              <a:t>nadany kurierem lub przesyłką rejestrowaną nadaną w placówce pocztowej operatora wyznaczonego w rozumieniu ustawy z dnia 23 listopada 2012 roku – Prawo pocztowe (Dz. U. poz. 1529).</a:t>
            </a:r>
          </a:p>
          <a:p>
            <a:pPr marL="0" lvl="0" indent="0" algn="just">
              <a:spcBef>
                <a:spcPct val="50000"/>
              </a:spcBef>
              <a:buNone/>
            </a:pPr>
            <a:r>
              <a:rPr lang="pl-PL" sz="1800" dirty="0">
                <a:solidFill>
                  <a:srgbClr val="000000"/>
                </a:solidFill>
              </a:rPr>
              <a:t>O terminowości złożenia wniosku o płatność decyduje data jego złożenia/ wpływu do Urzędu Marszałkowskiego.</a:t>
            </a:r>
          </a:p>
          <a:p>
            <a:pPr marL="0" lvl="0" indent="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1800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7544" y="2132856"/>
            <a:ext cx="8207375" cy="2664296"/>
          </a:xfrm>
        </p:spPr>
        <p:txBody>
          <a:bodyPr/>
          <a:lstStyle/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jeżeli ogólna ocena wniosku prowadzi do ustalenia przez Samorząd Województwa poważnej niezgodności, albo, jeżeli ustalono, że beneficjent przedstawił fałszywe dowody w celu otrzymania pomocy  lub w wyniku zaniedbania nie dostarczył niezbędnych informacji, odmawia się wypłaty pomocy lub pomoc podlega zwrotowi w całości. Beneficjent zostaje dodatkowo wykluczony z takiego samego środka lub rodzaju operacji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w roku kalendarzowym, w którym stwierdzono niezgodność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oraz w kolejnym roku kalendarzowym;</a:t>
            </a:r>
            <a:endParaRPr lang="pl-PL" sz="2000" i="1" kern="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171217026"/>
      </p:ext>
    </p:extLst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1513032"/>
            <a:ext cx="8207375" cy="4392488"/>
          </a:xfrm>
        </p:spPr>
        <p:txBody>
          <a:bodyPr/>
          <a:lstStyle/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płatność końcowa jest dokonywana pod warunkiem złożenia przez beneficjenta poprawnego i kompletnego sprawozdania z realizacji operacji wraz z wnioskiem o płatność końcową; </a:t>
            </a:r>
          </a:p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 w przypadku, gdy w wyniku przeprowadzenia oceny postępowania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o udzielenie zamówienia publicznego, Samorząd Województwa stwierdzi, że beneficjent naruszył przepisy ustawy Prawo zamówień publicznych, na etapie wniosku o płatność zostanie zastosowane zmniejszenie kwoty pomocy zgodnie z zasadami określonymi w rozporządzeniu w sprawie wyboru wykonawców;</a:t>
            </a:r>
          </a:p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 podział zadań, w celu uniknięcia stosowania zasad konkurencyjności jest niedozwolony. Koszty powstałe w wyniku niedozwolonego podziału zadań uznane zostaną za </a:t>
            </a:r>
            <a:r>
              <a:rPr lang="pl-PL" sz="2000" dirty="0" err="1">
                <a:solidFill>
                  <a:srgbClr val="000000"/>
                </a:solidFill>
              </a:rPr>
              <a:t>niekwalifikowalne</a:t>
            </a:r>
            <a:r>
              <a:rPr lang="pl-PL" sz="20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539552" y="1196752"/>
            <a:ext cx="8207375" cy="4392488"/>
          </a:xfrm>
        </p:spPr>
        <p:txBody>
          <a:bodyPr/>
          <a:lstStyle/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w przypadku kosztów ogólnych, poniesionych w trybie </a:t>
            </a:r>
            <a:r>
              <a:rPr lang="pl-PL" sz="2000" dirty="0" err="1">
                <a:solidFill>
                  <a:srgbClr val="000000"/>
                </a:solidFill>
              </a:rPr>
              <a:t>pzp</a:t>
            </a:r>
            <a:r>
              <a:rPr lang="pl-PL" sz="2000" dirty="0">
                <a:solidFill>
                  <a:srgbClr val="000000"/>
                </a:solidFill>
              </a:rPr>
              <a:t> od dnia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1 stycznia 2014 roku do dnia 18 stycznia 2017 roku, gdy w wyniku przeprowadzenia oceny postępowania o udzielenie zamówienia publicznego Samorząd Województwa stwierdzi, że beneficjent naruszył przepisy ustawy </a:t>
            </a:r>
            <a:r>
              <a:rPr lang="pl-PL" sz="2000" dirty="0" err="1">
                <a:solidFill>
                  <a:srgbClr val="000000"/>
                </a:solidFill>
              </a:rPr>
              <a:t>pzp</a:t>
            </a:r>
            <a:r>
              <a:rPr lang="pl-PL" sz="2000" dirty="0">
                <a:solidFill>
                  <a:srgbClr val="000000"/>
                </a:solidFill>
              </a:rPr>
              <a:t>, na etapie wniosku o płatność zostanie zastosowane zmniejszenie kwoty pomocy  stosownie do:</a:t>
            </a:r>
          </a:p>
          <a:p>
            <a:pPr marL="457200" lvl="0" indent="-457200" algn="just">
              <a:spcBef>
                <a:spcPct val="50000"/>
              </a:spcBef>
              <a:buFont typeface="+mj-lt"/>
              <a:buAutoNum type="arabicParenR"/>
            </a:pPr>
            <a:r>
              <a:rPr lang="pl-PL" sz="2000" dirty="0">
                <a:solidFill>
                  <a:srgbClr val="000000"/>
                </a:solidFill>
              </a:rPr>
              <a:t>załącznika nr 3 do umowy – jeżeli postępowanie o udzielenie zamówienia publicznego zostało wszczęte przed dniem wejścia w życie przepisów ustawy z dnia 22 czerwca 2016 r. o zmianie ustawy – Prawo zamówień publicznych oraz niektórych innych ustaw;</a:t>
            </a:r>
          </a:p>
          <a:p>
            <a:pPr marL="457200" lvl="0" indent="-457200" algn="just">
              <a:spcBef>
                <a:spcPct val="50000"/>
              </a:spcBef>
              <a:buFont typeface="+mj-lt"/>
              <a:buAutoNum type="arabicParenR"/>
            </a:pPr>
            <a:r>
              <a:rPr lang="pl-PL" sz="2000" dirty="0">
                <a:solidFill>
                  <a:srgbClr val="000000"/>
                </a:solidFill>
              </a:rPr>
              <a:t>załącznika nr 3a do umowy – jeżeli postępowanie o udzielenie zamówienia publicznego  zostało wszczęte od dnia wejścia w życie przepisów ww. ustawy z dnia 22 czerwca 2016 r.</a:t>
            </a: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539552" y="2132856"/>
            <a:ext cx="8207375" cy="3024336"/>
          </a:xfrm>
        </p:spPr>
        <p:txBody>
          <a:bodyPr/>
          <a:lstStyle/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w przypadku nieprzeprowadzenia postępowania w sprawie wyboru przez beneficjenta wykonawcy danego zadania ujętego w zestawieniu rzeczowo-finansowym operacji albo przeprowadzenia tego postępowania niezgodnie z zasadami określonymi w art. 43a ustawy i w rozporządzeniu w sprawie wyboru wykonawców, lub niedokonania zakupu przedmiotu operacji zgodnie z wybraną ofertą – kwotę pomocy do wypłaty ustala się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z uwzględnieniem zmniejszeń kwoty pomocy nałożonych zgodnie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z obowiązującymi przepisami prawa;</a:t>
            </a: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539552" y="1700808"/>
            <a:ext cx="8207375" cy="3960440"/>
          </a:xfrm>
        </p:spPr>
        <p:txBody>
          <a:bodyPr/>
          <a:lstStyle/>
          <a:p>
            <a:pPr lvl="0" algn="just">
              <a:spcBef>
                <a:spcPct val="50000"/>
              </a:spcBef>
            </a:pPr>
            <a:r>
              <a:rPr lang="pl-PL" sz="2000" dirty="0">
                <a:solidFill>
                  <a:srgbClr val="000000"/>
                </a:solidFill>
              </a:rPr>
              <a:t>w przypadku ponoszenia kosztów ogólnych od dnia 18 stycznia 2017 roku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i jeżeli w odniesieniu do tych kosztów udostępnienie zapytania ofertowego na stronie internetowej prowadzonej przez Agencję Restrukturyzacji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i Modernizacji Rolnictwa nastąpiło przed dniem wejścia w życie ustawy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z dnia 10 stycznia 2018 roku o zmianie ustawy o płatnościach w ramach systemów wsparcia bezpośredniego oraz niektórych innych ustaw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(Dz. U. poz. 311), tj. przed dniem 21 lutego 2018 roku (w przypadku postępowań, w wyniku których przed tym dniem nie została zawarta umowa z wybranym wykonawcą), mają zastosowanie przepisy ustawy określające konkurencyjny tryb wyboru wykonawcy w brzmieniu obowiązującym przed dniem 21 lutego 2018 roku oraz przepisy rozporządzenia w sprawie wyboru wykonawców.</a:t>
            </a: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539552" y="908720"/>
            <a:ext cx="8207375" cy="5040560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600" b="1" u="sng" dirty="0">
                <a:solidFill>
                  <a:srgbClr val="000000"/>
                </a:solidFill>
              </a:rPr>
              <a:t>Zwrot wypłaconej pomocy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Samorząd Województwa żąda od beneficjenta zwrotu nienależnie lub nadmiernie pobranej pomocy w przypadku ustalenia niezgodności realizacji operacji przepisami ustawy, rozporządzenia oraz umową lub przepisami odrębnymi a w szczególności wystąpienia jednej z okoliczności określonych w § 13 ust. 1 umowy.</a:t>
            </a:r>
          </a:p>
          <a:p>
            <a:pPr marL="0" lvl="0" indent="0" algn="just">
              <a:spcBef>
                <a:spcPct val="500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Beneficjent zwraca nienależnie lub nadmiernie pobraną kwotę pomocy powiększoną o odsetki.</a:t>
            </a:r>
          </a:p>
          <a:p>
            <a:pPr marL="0" lvl="0" indent="0" algn="just">
              <a:spcBef>
                <a:spcPct val="500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Odsetki naliczane są w wysokości jak dla zaległości podatkowych, za okres między terminem zwrotu środków przez beneficjenta wyznaczonym w piśmie powiadamiającym o konieczności zwrotu, a datą zwrotu całości zadłużenia lub odliczenia. </a:t>
            </a:r>
          </a:p>
          <a:p>
            <a:pPr marL="0" lvl="0" indent="0" algn="just">
              <a:spcBef>
                <a:spcPct val="500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Zwrotu środków beneficjent dokonuje na rachunek bankowy Agencji, przeznaczony dla środków odzyskiwanych lub zwróconych przez beneficjenta w ramach PROW 2014-2020 o numerze:</a:t>
            </a:r>
          </a:p>
          <a:p>
            <a:pPr marL="0" lvl="0" indent="0" algn="just">
              <a:spcBef>
                <a:spcPct val="50000"/>
              </a:spcBef>
              <a:buNone/>
            </a:pPr>
            <a:r>
              <a:rPr lang="pl-PL" sz="1600" b="1" dirty="0">
                <a:solidFill>
                  <a:srgbClr val="000000"/>
                </a:solidFill>
              </a:rPr>
              <a:t>05 1010 </a:t>
            </a:r>
            <a:r>
              <a:rPr lang="pl-PL" sz="1600" b="1" dirty="0" err="1">
                <a:solidFill>
                  <a:srgbClr val="000000"/>
                </a:solidFill>
              </a:rPr>
              <a:t>1010</a:t>
            </a:r>
            <a:r>
              <a:rPr lang="pl-PL" sz="1600" b="1" dirty="0">
                <a:solidFill>
                  <a:srgbClr val="000000"/>
                </a:solidFill>
              </a:rPr>
              <a:t> 0088 2014 9840 0000 </a:t>
            </a:r>
          </a:p>
          <a:p>
            <a:pPr marL="0" lvl="0" indent="0" algn="just">
              <a:spcBef>
                <a:spcPct val="500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W tytule wpłaty należy podać numer umowy oraz zaznaczyć, iż dokonuje zwrotu środków finansowych nienależnie lub nadmiernie pobranej kwoty pomocy na operację typu</a:t>
            </a:r>
            <a:r>
              <a:rPr lang="pl-PL" sz="1600" b="1" dirty="0">
                <a:solidFill>
                  <a:srgbClr val="000000"/>
                </a:solidFill>
              </a:rPr>
              <a:t> „</a:t>
            </a:r>
            <a:r>
              <a:rPr lang="pl-PL" sz="1600" dirty="0">
                <a:solidFill>
                  <a:srgbClr val="000000"/>
                </a:solidFill>
              </a:rPr>
              <a:t>Inwestycje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w obiekty pełniące funkcje kulturalne”/ „Kształtowanie przestrzeni publicznej”/ „Ochrona zabytków i budownictwa tradycyjnego” w ramach działania „Podstawowe usługi i odnowa wsi na obszarach wiejskich”.</a:t>
            </a: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357188" y="1268760"/>
            <a:ext cx="8207375" cy="3960440"/>
          </a:xfrm>
        </p:spPr>
        <p:txBody>
          <a:bodyPr/>
          <a:lstStyle/>
          <a:p>
            <a:pPr lvl="0">
              <a:spcBef>
                <a:spcPct val="50000"/>
              </a:spcBef>
              <a:buNone/>
            </a:pPr>
            <a:r>
              <a:rPr lang="pl-PL" sz="2000" b="1" u="sng" dirty="0">
                <a:solidFill>
                  <a:srgbClr val="000000"/>
                </a:solidFill>
              </a:rPr>
              <a:t>Wypowiedzenie umowy </a:t>
            </a:r>
            <a:r>
              <a:rPr lang="pl-PL" sz="2000" dirty="0">
                <a:solidFill>
                  <a:srgbClr val="000000"/>
                </a:solidFill>
              </a:rPr>
              <a:t>następuje w przypadku:</a:t>
            </a:r>
            <a:endParaRPr lang="pl-PL" sz="2000" b="1" dirty="0">
              <a:solidFill>
                <a:srgbClr val="000000"/>
              </a:solidFill>
            </a:endParaRPr>
          </a:p>
          <a:p>
            <a:pPr marL="285750" lvl="0" indent="-285750" algn="just">
              <a:spcBef>
                <a:spcPts val="1200"/>
              </a:spcBef>
            </a:pPr>
            <a:r>
              <a:rPr lang="pl-PL" sz="2000" dirty="0">
                <a:solidFill>
                  <a:srgbClr val="000000"/>
                </a:solidFill>
              </a:rPr>
              <a:t>nierozpoczęcia przez beneficjenta realizacji operacji przed upływem terminu złożenia wniosku o płatność (w przypadku operacji jednoetapowych) lub pierwszego wniosku o płatność (w przypadku operacji dwuetapowych);</a:t>
            </a:r>
          </a:p>
          <a:p>
            <a:pPr marL="285750" lvl="0" indent="-285750" algn="just">
              <a:spcBef>
                <a:spcPts val="600"/>
              </a:spcBef>
            </a:pPr>
            <a:r>
              <a:rPr lang="pl-PL" sz="2000" dirty="0">
                <a:solidFill>
                  <a:srgbClr val="000000"/>
                </a:solidFill>
              </a:rPr>
              <a:t>nieosiągnięcia celu operacji oraz wskaźników jego realizacji wskazanych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w umowie o przyznaniu pomocy.</a:t>
            </a:r>
          </a:p>
          <a:p>
            <a:pPr marL="0" lvl="0" indent="0" algn="just">
              <a:spcBef>
                <a:spcPts val="60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b="1" dirty="0">
                <a:solidFill>
                  <a:srgbClr val="000000"/>
                </a:solidFill>
              </a:rPr>
              <a:t>Przez osiągnięcie celu operacji rozumie się osiągnięcie wartości dodatniej </a:t>
            </a:r>
            <a:br>
              <a:rPr lang="pl-PL" sz="2000" b="1" dirty="0">
                <a:solidFill>
                  <a:srgbClr val="000000"/>
                </a:solidFill>
              </a:rPr>
            </a:br>
            <a:r>
              <a:rPr lang="pl-PL" sz="2000" b="1" dirty="0">
                <a:solidFill>
                  <a:srgbClr val="000000"/>
                </a:solidFill>
              </a:rPr>
              <a:t>w każdym wskaźniku jego realizacji określonym w § 3 umowy o przyznaniu pomocy.</a:t>
            </a:r>
          </a:p>
          <a:p>
            <a:pPr marL="0" lvl="0" indent="0" algn="just">
              <a:spcBef>
                <a:spcPts val="600"/>
              </a:spcBef>
              <a:buNone/>
            </a:pPr>
            <a:endParaRPr lang="pl-PL" sz="1600" dirty="0">
              <a:solidFill>
                <a:srgbClr val="000000"/>
              </a:solidFill>
            </a:endParaRPr>
          </a:p>
          <a:p>
            <a:pPr marL="285750" lvl="0" indent="-285750" algn="just">
              <a:spcBef>
                <a:spcPts val="600"/>
              </a:spcBef>
            </a:pP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395536" y="1196752"/>
            <a:ext cx="8207375" cy="4968552"/>
          </a:xfrm>
        </p:spPr>
        <p:txBody>
          <a:bodyPr/>
          <a:lstStyle/>
          <a:p>
            <a:pPr lvl="0">
              <a:spcBef>
                <a:spcPct val="50000"/>
              </a:spcBef>
              <a:buNone/>
            </a:pPr>
            <a:r>
              <a:rPr lang="pl-PL" sz="1600" b="1" u="sng" dirty="0">
                <a:solidFill>
                  <a:srgbClr val="000000"/>
                </a:solidFill>
              </a:rPr>
              <a:t>Wypowiedzenie umowy </a:t>
            </a:r>
            <a:r>
              <a:rPr lang="pl-PL" sz="1600" dirty="0">
                <a:solidFill>
                  <a:srgbClr val="000000"/>
                </a:solidFill>
              </a:rPr>
              <a:t>następuje w przypadku:</a:t>
            </a:r>
            <a:endParaRPr lang="pl-PL" sz="1600" b="1" dirty="0">
              <a:solidFill>
                <a:srgbClr val="000000"/>
              </a:solidFill>
            </a:endParaRPr>
          </a:p>
          <a:p>
            <a:pPr marL="285750" lvl="0" indent="-285750" algn="just">
              <a:spcBef>
                <a:spcPts val="600"/>
              </a:spcBef>
            </a:pPr>
            <a:r>
              <a:rPr lang="pl-PL" sz="1600" dirty="0">
                <a:solidFill>
                  <a:srgbClr val="000000"/>
                </a:solidFill>
              </a:rPr>
              <a:t>niezłożenia przez beneficjenta wniosku o płatność zgodnie z terminem określonym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w umowie;</a:t>
            </a:r>
          </a:p>
          <a:p>
            <a:pPr marL="285750" lvl="0" indent="-285750" algn="just">
              <a:spcBef>
                <a:spcPts val="600"/>
              </a:spcBef>
            </a:pPr>
            <a:r>
              <a:rPr lang="pl-PL" sz="1600" dirty="0">
                <a:solidFill>
                  <a:srgbClr val="000000"/>
                </a:solidFill>
              </a:rPr>
              <a:t>odstąpienia przez beneficjenta od realizacji operacji lub zobowiązań wynikających z umowy po wypłacie pomocy w przypadku ustalenia niezgodności realizacji operacji z przepisami ustawy, rozporządzenia oraz umową lub przepisami odrębnymi skutkującej zwrotem nienależnie lub nadmiernie pobranej kwoty pomocy;</a:t>
            </a:r>
          </a:p>
          <a:p>
            <a:pPr marL="285750" lvl="0" indent="-285750" algn="just">
              <a:spcBef>
                <a:spcPts val="600"/>
              </a:spcBef>
            </a:pPr>
            <a:r>
              <a:rPr lang="pl-PL" sz="1600" dirty="0">
                <a:solidFill>
                  <a:srgbClr val="000000"/>
                </a:solidFill>
              </a:rPr>
              <a:t>odmowy wypłaty całości pomocy na skutek niespełnienia warunków przyznania pomocy wynikających z umowy o przyznaniu pomocy;</a:t>
            </a:r>
          </a:p>
          <a:p>
            <a:pPr marL="285750" lvl="0" indent="-285750" algn="just">
              <a:spcBef>
                <a:spcPts val="600"/>
              </a:spcBef>
            </a:pPr>
            <a:r>
              <a:rPr lang="pl-PL" sz="1600" dirty="0">
                <a:solidFill>
                  <a:srgbClr val="000000"/>
                </a:solidFill>
              </a:rPr>
              <a:t>stwierdzenia, w okresie realizacji operacji lub w okresie 5 lat od dnia wypłaty płatności końcowej, nieprawidłowości związanych z ubieganiem się o przyznanie pomocy lub realizacją operacji, lub niespełnieniem warunków określonych w umowie o przyznaniu pomocy;</a:t>
            </a:r>
          </a:p>
          <a:p>
            <a:pPr marL="285750" lvl="0" indent="-285750" algn="just">
              <a:spcBef>
                <a:spcPts val="600"/>
              </a:spcBef>
            </a:pPr>
            <a:r>
              <a:rPr lang="pl-PL" sz="1600" dirty="0">
                <a:solidFill>
                  <a:srgbClr val="000000"/>
                </a:solidFill>
              </a:rPr>
              <a:t>orzeczenia wobec beneficjenta zakazu dostępu do środków publicznych, o których mowa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w art. 5 ust. 3 pkt. 4 ustawy o finansach publicznych, na podstawie prawomocnego orzeczenia sądu po zawarciu umowy;</a:t>
            </a:r>
          </a:p>
          <a:p>
            <a:pPr marL="285750" lvl="0" indent="-285750" algn="just">
              <a:spcBef>
                <a:spcPts val="600"/>
              </a:spcBef>
            </a:pPr>
            <a:r>
              <a:rPr lang="pl-PL" sz="1600" dirty="0">
                <a:solidFill>
                  <a:srgbClr val="000000"/>
                </a:solidFill>
              </a:rPr>
              <a:t>złożenia przez beneficjenta podrobionych, przerobionych nierzetelnych lub stwierdzających nieprawdę dokumentów lub oświadczeń, mających wpływ na przyznanie lub wypłatę pomocy, przy czym w takim przypadku zwrotowi podlega całość wypłaconej pomocy.</a:t>
            </a: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1363710"/>
            <a:ext cx="8207375" cy="5315696"/>
          </a:xfrm>
        </p:spPr>
        <p:txBody>
          <a:bodyPr/>
          <a:lstStyle/>
          <a:p>
            <a:pPr lvl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600" b="1" u="sng" dirty="0">
                <a:cs typeface="Times New Roman" panose="02020603050405020304" pitchFamily="18" charset="0"/>
              </a:rPr>
              <a:t>Podsumowanie</a:t>
            </a:r>
          </a:p>
          <a:p>
            <a:pPr lvl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600" b="1" dirty="0">
                <a:cs typeface="Times New Roman" panose="02020603050405020304" pitchFamily="18" charset="0"/>
              </a:rPr>
              <a:t>Realizując operację oraz przygotowując wniosek o płatność należy zwrócić uwagę na</a:t>
            </a:r>
            <a:r>
              <a:rPr lang="pl-PL" sz="1600" dirty="0">
                <a:cs typeface="Times New Roman" panose="02020603050405020304" pitchFamily="18" charset="0"/>
              </a:rPr>
              <a:t>:</a:t>
            </a:r>
          </a:p>
          <a:p>
            <a:pPr marL="285750" lvl="0" indent="-285750" algn="just">
              <a:spcBef>
                <a:spcPts val="600"/>
              </a:spcBef>
              <a:defRPr/>
            </a:pPr>
            <a:r>
              <a:rPr lang="pl-PL" sz="1600" dirty="0">
                <a:solidFill>
                  <a:prstClr val="black"/>
                </a:solidFill>
                <a:cs typeface="Times New Roman" panose="02020603050405020304" pitchFamily="18" charset="0"/>
              </a:rPr>
              <a:t>dokument potwierdzający numer rachunku prowadzonego przez bank lub przez spółdzielczą kasę oszczędnościowo - kredytową beneficjenta lub jego pełnomocnika lub cesjonariusza, na który mają być przekazane środki finansowe nie powinien zawierać błędów;</a:t>
            </a:r>
          </a:p>
          <a:p>
            <a:pPr marL="285750" lvl="0" indent="-285750" algn="just">
              <a:spcBef>
                <a:spcPts val="600"/>
              </a:spcBef>
              <a:defRPr/>
            </a:pPr>
            <a:r>
              <a:rPr lang="pl-PL" sz="1600" dirty="0">
                <a:solidFill>
                  <a:prstClr val="black"/>
                </a:solidFill>
                <a:cs typeface="Times New Roman" panose="02020603050405020304" pitchFamily="18" charset="0"/>
              </a:rPr>
              <a:t>decyzja o pozwoleniu na użytkowanie musi być decyzją ostateczną najpóźniej </a:t>
            </a:r>
            <a:br>
              <a:rPr lang="pl-PL" sz="1600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1600" dirty="0">
                <a:solidFill>
                  <a:prstClr val="black"/>
                </a:solidFill>
                <a:cs typeface="Times New Roman" panose="02020603050405020304" pitchFamily="18" charset="0"/>
              </a:rPr>
              <a:t>w dniu przesłania odpowiedzi na drugie wezwanie do usunięcia braków;</a:t>
            </a:r>
          </a:p>
          <a:p>
            <a:pPr marL="285750" lvl="0" indent="-285750" algn="just">
              <a:spcBef>
                <a:spcPts val="600"/>
              </a:spcBef>
              <a:defRPr/>
            </a:pPr>
            <a:r>
              <a:rPr lang="pl-PL" sz="1600" dirty="0">
                <a:solidFill>
                  <a:prstClr val="black"/>
                </a:solidFill>
                <a:cs typeface="Times New Roman" panose="02020603050405020304" pitchFamily="18" charset="0"/>
              </a:rPr>
              <a:t>zgodność miejsca realizacji na pozwoleniu na użytkowanie lub zawiadomieniu właściwego organu o zakończeniu budowy z miejscem realizacji operacji określonym w umowie </a:t>
            </a:r>
            <a:br>
              <a:rPr lang="pl-PL" sz="1600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1600" dirty="0">
                <a:solidFill>
                  <a:prstClr val="black"/>
                </a:solidFill>
                <a:cs typeface="Times New Roman" panose="02020603050405020304" pitchFamily="18" charset="0"/>
              </a:rPr>
              <a:t>o przyznanie pomocy;</a:t>
            </a:r>
          </a:p>
          <a:p>
            <a:pPr marL="285750" lvl="0" indent="-285750" algn="just">
              <a:spcBef>
                <a:spcPts val="600"/>
              </a:spcBef>
              <a:defRPr/>
            </a:pPr>
            <a:r>
              <a:rPr lang="pl-PL" sz="1600" dirty="0">
                <a:solidFill>
                  <a:prstClr val="black"/>
                </a:solidFill>
                <a:cs typeface="Times New Roman" panose="02020603050405020304" pitchFamily="18" charset="0"/>
              </a:rPr>
              <a:t>zgodność realizacji operacji z zestawieniem rzeczowo-finansowym będącym załącznikiem </a:t>
            </a:r>
            <a:br>
              <a:rPr lang="pl-PL" sz="1600" dirty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pl-PL" sz="1600" dirty="0">
                <a:solidFill>
                  <a:prstClr val="black"/>
                </a:solidFill>
                <a:cs typeface="Times New Roman" panose="02020603050405020304" pitchFamily="18" charset="0"/>
              </a:rPr>
              <a:t>do umowy (roboty zamienne, roboty dodatkowe, roboty zaniechane);</a:t>
            </a:r>
          </a:p>
          <a:p>
            <a:pPr marL="285750" lvl="0" indent="-285750" algn="just">
              <a:spcBef>
                <a:spcPts val="600"/>
              </a:spcBef>
              <a:defRPr/>
            </a:pPr>
            <a:r>
              <a:rPr lang="pl-PL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zgodność dokumentów </a:t>
            </a:r>
            <a:r>
              <a:rPr lang="pl-PL" sz="1600" dirty="0">
                <a:solidFill>
                  <a:prstClr val="black"/>
                </a:solidFill>
                <a:cs typeface="Times New Roman" panose="02020603050405020304" pitchFamily="18" charset="0"/>
              </a:rPr>
              <a:t>załączonych do wniosku o płatność ze stanem faktycznym zrealizowanej operacji;</a:t>
            </a:r>
          </a:p>
          <a:p>
            <a:pPr marL="285750" indent="-285750" algn="just">
              <a:spcBef>
                <a:spcPts val="600"/>
              </a:spcBef>
              <a:defRPr/>
            </a:pPr>
            <a:r>
              <a:rPr lang="pl-PL" sz="1600" dirty="0">
                <a:solidFill>
                  <a:prstClr val="black"/>
                </a:solidFill>
                <a:cs typeface="Times New Roman" panose="02020603050405020304" pitchFamily="18" charset="0"/>
              </a:rPr>
              <a:t>obowiązek dostarczenia interpretacji indywidualnej wydanej przez Organ upoważniony (dyrektora izby skarbowej) dotyczącej przedmiotowej operacji;</a:t>
            </a:r>
          </a:p>
          <a:p>
            <a:pPr marL="285750" lvl="0" indent="-285750" algn="just">
              <a:spcBef>
                <a:spcPts val="600"/>
              </a:spcBef>
              <a:defRPr/>
            </a:pPr>
            <a:endParaRPr lang="pl-PL" sz="16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>
              <a:spcBef>
                <a:spcPct val="50000"/>
              </a:spcBef>
              <a:buNone/>
            </a:pPr>
            <a:endParaRPr lang="pl-PL" sz="1600" dirty="0">
              <a:solidFill>
                <a:srgbClr val="000000"/>
              </a:solidFill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94214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215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4211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338437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4800" b="1" i="1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DZIĘKUJĘ ZA UWAGĘ</a:t>
            </a: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4800" b="1" i="1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4800" b="1" i="1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altLang="pl-PL" sz="1600" b="1" i="1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0" indent="0" algn="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1200" i="1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Wydział Autoryzacji Płatności Programów Unijnych dla Rolnictwa</a:t>
            </a:r>
          </a:p>
          <a:p>
            <a:pPr marL="0" indent="0" algn="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1200" i="1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Departament Rolnictwa i Rozwoju Obszarów Wiejskich</a:t>
            </a:r>
          </a:p>
          <a:p>
            <a:pPr marL="0" indent="0" algn="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1200" i="1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Urząd Marszałkowski Województwa Mazowieckiego w Warszawie</a:t>
            </a:r>
          </a:p>
          <a:p>
            <a:pPr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543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1772816"/>
            <a:ext cx="8207375" cy="2952328"/>
          </a:xfrm>
        </p:spPr>
        <p:txBody>
          <a:bodyPr/>
          <a:lstStyle/>
          <a:p>
            <a:pPr marL="0" indent="0" algn="just" eaLnBrk="1" hangingPunct="1">
              <a:lnSpc>
                <a:spcPct val="114000"/>
              </a:lnSpc>
              <a:spcBef>
                <a:spcPts val="600"/>
              </a:spcBef>
              <a:buNone/>
            </a:pPr>
            <a:r>
              <a:rPr lang="pl-PL" sz="2000" dirty="0">
                <a:solidFill>
                  <a:srgbClr val="000000"/>
                </a:solidFill>
              </a:rPr>
              <a:t>Operację należy zrealizować nie więcej niż w dwóch etapach,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a wykonanie zakresu rzeczowego zgodnie z zestawieniem rzeczowo-finansowym operacji, w tym poniesienie przez beneficjenta kosztów kwalifikowalnych operacji oraz złożenie wniosku o płatność końcową, nastąpi nie później niż w terminie </a:t>
            </a:r>
            <a:r>
              <a:rPr lang="pl-PL" sz="2000" b="1" dirty="0">
                <a:solidFill>
                  <a:srgbClr val="000000"/>
                </a:solidFill>
              </a:rPr>
              <a:t>12 miesięcy </a:t>
            </a:r>
            <a:r>
              <a:rPr lang="pl-PL" sz="2000" dirty="0">
                <a:solidFill>
                  <a:srgbClr val="000000"/>
                </a:solidFill>
              </a:rPr>
              <a:t>od dnia zawarcia umowy,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a w przypadku operacji realizowanej w dwóch etapach nie później niż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w terminie </a:t>
            </a:r>
            <a:r>
              <a:rPr lang="pl-PL" sz="2000" b="1" dirty="0">
                <a:solidFill>
                  <a:srgbClr val="000000"/>
                </a:solidFill>
              </a:rPr>
              <a:t>24 miesięcy </a:t>
            </a:r>
            <a:r>
              <a:rPr lang="pl-PL" sz="2000" dirty="0">
                <a:solidFill>
                  <a:srgbClr val="000000"/>
                </a:solidFill>
              </a:rPr>
              <a:t>od dnia zawarcia umowy, lecz nie później niż </a:t>
            </a:r>
            <a:br>
              <a:rPr lang="pl-PL" sz="2000" dirty="0">
                <a:solidFill>
                  <a:srgbClr val="000000"/>
                </a:solidFill>
              </a:rPr>
            </a:br>
            <a:r>
              <a:rPr lang="pl-PL" sz="2000" dirty="0">
                <a:solidFill>
                  <a:srgbClr val="000000"/>
                </a:solidFill>
              </a:rPr>
              <a:t>do dnia 30 czerwca 2023 roku.</a:t>
            </a:r>
          </a:p>
          <a:p>
            <a:pPr marL="0" lvl="0" indent="0" algn="ctr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2000" i="1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9626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626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6259" name="Symbol zastępczy numeru slajdu 17"/>
          <p:cNvSpPr txBox="1">
            <a:spLocks/>
          </p:cNvSpPr>
          <p:nvPr/>
        </p:nvSpPr>
        <p:spPr bwMode="auto">
          <a:xfrm>
            <a:off x="4067175" y="5310188"/>
            <a:ext cx="41433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l-PL" altLang="pl-PL" sz="1200">
                <a:solidFill>
                  <a:srgbClr val="FFFFFF"/>
                </a:solidFill>
                <a:cs typeface="Arial" panose="020B0604020202020204" pitchFamily="34" charset="0"/>
              </a:rPr>
              <a:t>Warszawa, 15 września 2016 r.</a:t>
            </a:r>
          </a:p>
        </p:txBody>
      </p:sp>
      <p:pic>
        <p:nvPicPr>
          <p:cNvPr id="96260" name="Obraz 7" descr="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711450"/>
            <a:ext cx="9413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Obraz 4" descr="PROW-2014-20_214f5e1ac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711450"/>
            <a:ext cx="9715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Obraz 6" descr="logotyp(claim)_czerony_pl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08920"/>
            <a:ext cx="21336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3" name="Rectangle 9"/>
          <p:cNvSpPr>
            <a:spLocks noChangeArrowheads="1"/>
          </p:cNvSpPr>
          <p:nvPr/>
        </p:nvSpPr>
        <p:spPr bwMode="auto">
          <a:xfrm>
            <a:off x="1216025" y="3689350"/>
            <a:ext cx="64801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85000"/>
              </a:lnSpc>
              <a:spcBef>
                <a:spcPts val="1300"/>
              </a:spcBef>
              <a:buFont typeface="Arial" panose="020B0604020202020204" pitchFamily="34" charset="0"/>
              <a:buChar char=" "/>
              <a:tabLst>
                <a:tab pos="1173163" algn="l"/>
              </a:tabLst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1pPr>
            <a:lvl2pPr marL="273050" indent="-34290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tabLst>
                <a:tab pos="1173163" algn="l"/>
              </a:tabLst>
              <a:defRPr sz="2400">
                <a:solidFill>
                  <a:srgbClr val="262626"/>
                </a:solidFill>
                <a:latin typeface="Calibri Light" panose="020F0302020204030204" pitchFamily="34" charset="0"/>
              </a:defRPr>
            </a:lvl2pPr>
            <a:lvl3pPr marL="547688" indent="-547688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tabLst>
                <a:tab pos="1173163" algn="l"/>
              </a:tabLst>
              <a:defRPr sz="2000" i="1">
                <a:solidFill>
                  <a:srgbClr val="262626"/>
                </a:solidFill>
                <a:latin typeface="Calibri Light" panose="020F0302020204030204" pitchFamily="34" charset="0"/>
              </a:defRPr>
            </a:lvl3pPr>
            <a:lvl4pPr marL="822325" indent="-82232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tabLst>
                <a:tab pos="1173163" algn="l"/>
              </a:tabLst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4pPr>
            <a:lvl5pPr marL="1096963" indent="-109696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 "/>
              <a:tabLst>
                <a:tab pos="1173163" algn="l"/>
              </a:tabLst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5pPr>
            <a:lvl6pPr marL="1554163" indent="-1096963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tabLst>
                <a:tab pos="1173163" algn="l"/>
              </a:tabLst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6pPr>
            <a:lvl7pPr marL="2011363" indent="-1096963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tabLst>
                <a:tab pos="1173163" algn="l"/>
              </a:tabLst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7pPr>
            <a:lvl8pPr marL="2468563" indent="-1096963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tabLst>
                <a:tab pos="1173163" algn="l"/>
              </a:tabLst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8pPr>
            <a:lvl9pPr marL="2925763" indent="-1096963" eaLnBrk="0" fontAlgn="base" hangingPunct="0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tabLst>
                <a:tab pos="1173163" algn="l"/>
              </a:tabLst>
              <a:defRPr sz="2000">
                <a:solidFill>
                  <a:srgbClr val="262626"/>
                </a:solidFill>
                <a:latin typeface="Calibri Light" panose="020F03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zh-CN" sz="9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</a:t>
            </a:r>
            <a:r>
              <a:rPr lang="pl-PL" altLang="zh-CN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Europejski Fundusz Rolny na rzecz Rozwoju Obszar</a:t>
            </a:r>
            <a:r>
              <a:rPr lang="pl-PL" altLang="zh-CN" sz="9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pl-PL" altLang="zh-CN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Wiejskich: Europa inwestująca w obszary wiejskie</a:t>
            </a:r>
            <a:r>
              <a:rPr lang="pl-PL" altLang="zh-CN" sz="9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pl-PL" altLang="zh-CN" sz="9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zh-CN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Materiał opracowany przez Urząd Marszałkowski Województwa Mazowieckiego w Warszawie</a:t>
            </a:r>
            <a:endParaRPr lang="pl-PL" altLang="zh-CN" sz="9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zh-CN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Instytucja Zarządzająca Programem Rozwoju Obszar</a:t>
            </a:r>
            <a:r>
              <a:rPr lang="pl-PL" altLang="zh-CN" sz="9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lang="pl-PL" altLang="zh-CN" sz="90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Wiejskich na lata 2014-2020 - Minister Rolnictwa i Rozwoju Wsi</a:t>
            </a:r>
            <a:endParaRPr lang="pl-PL" altLang="zh-CN" sz="9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Prostokąt 13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l-PL" altLang="pl-PL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97235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7544" y="908720"/>
            <a:ext cx="8207375" cy="5256584"/>
          </a:xfrm>
        </p:spPr>
        <p:txBody>
          <a:bodyPr/>
          <a:lstStyle/>
          <a:p>
            <a:pPr lv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1800" b="1" u="sng" dirty="0">
                <a:solidFill>
                  <a:srgbClr val="000000"/>
                </a:solidFill>
              </a:rPr>
              <a:t>Termin składania wniosku o płatność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800" dirty="0">
                <a:solidFill>
                  <a:srgbClr val="000000"/>
                </a:solidFill>
              </a:rPr>
              <a:t>Beneficjent po podpisaniu umowy o przyznaniu pomocy ma obowiązek złożenia wniosku o płatność wraz z dokumentami niezbędnymi do wypłaty środków finansowych z tytułu pomocy, potwierdzającymi spełnienie warunków wypłaty pomocy w terminach określonych zgodnie z terminem określonym </a:t>
            </a:r>
            <a:br>
              <a:rPr lang="pl-PL" sz="1800" dirty="0">
                <a:solidFill>
                  <a:srgbClr val="000000"/>
                </a:solidFill>
              </a:rPr>
            </a:br>
            <a:r>
              <a:rPr lang="pl-PL" sz="1800" dirty="0">
                <a:solidFill>
                  <a:srgbClr val="000000"/>
                </a:solidFill>
              </a:rPr>
              <a:t>§ 8 umowy o przyznaniu pomocy – jednak nie później niż do 30 czerwca 2023 roku.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dirty="0">
                <a:solidFill>
                  <a:srgbClr val="000000"/>
                </a:solidFill>
              </a:rPr>
              <a:t>W przypadku niezłożenia wniosku o płatność w terminie określonym w umowie, Samorząd Województwa dwukrotnie wzywa Beneficjenta do złożenia wniosku w kolejnych wyznaczonych terminach, o ile nie upłynął termin wskazany w umowie tj. 30 czerwca 2023 roku. Samorząd Województwa może uwzględnić wniosek o płatność złożony po terminie wskazanym w umowie lub po terminie wynikającym z drugiego wezwania Samorządu Województwa (§ 8 ust. 3 umowy), o ile nie została wypowiedziana umowa i nie upłynął termin 30 czerwca 2023 roku. 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Zmiany dotyczące terminu złożenia wniosku o płatność wymagają zmiany umowy</a:t>
            </a:r>
            <a:r>
              <a:rPr lang="pl-PL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. Wniosek w</a:t>
            </a:r>
            <a:br>
              <a:rPr lang="pl-PL" sz="16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pl-PL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 tej sprawie beneficjent składa najpóźniej w dniu złożenia wniosku o płatność lub po drugim wezwaniu Samorządu Województwa. Samorząd Województwa może nie rozpatrzyć wniosku beneficjenta o zmianę umowy złożonego bez zachowania określonego powyżej terminu. 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dirty="0">
                <a:solidFill>
                  <a:srgbClr val="000000"/>
                </a:solidFill>
              </a:rPr>
              <a:t>Niezłożenie przez beneficjenta wniosku o płatność w określonym w umowie terminie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z zastrzeżeniem powyższego zapisu, skutkować będzie wypowiedzeniem umowy.</a:t>
            </a:r>
          </a:p>
          <a:p>
            <a:pPr marL="0" lvl="0" indent="0" algn="ctr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pl-PL" sz="1600" i="1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1340768"/>
            <a:ext cx="8207375" cy="4320480"/>
          </a:xfrm>
        </p:spPr>
        <p:txBody>
          <a:bodyPr/>
          <a:lstStyle/>
          <a:p>
            <a:pPr lvl="0" algn="ctr">
              <a:spcBef>
                <a:spcPct val="50000"/>
              </a:spcBef>
              <a:buNone/>
            </a:pPr>
            <a:r>
              <a:rPr lang="pl-PL" sz="1600" b="1" u="sng" dirty="0">
                <a:solidFill>
                  <a:srgbClr val="000000"/>
                </a:solidFill>
              </a:rPr>
              <a:t>Rozpatrzenie wniosku</a:t>
            </a:r>
            <a:endParaRPr lang="pl-PL" sz="1600" b="1" dirty="0">
              <a:solidFill>
                <a:srgbClr val="000000"/>
              </a:solidFill>
            </a:endParaRPr>
          </a:p>
          <a:p>
            <a:pPr lvl="0" algn="ctr">
              <a:spcBef>
                <a:spcPct val="50000"/>
              </a:spcBef>
              <a:buNone/>
            </a:pPr>
            <a:endParaRPr lang="pl-PL" sz="16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1600" b="1" dirty="0">
                <a:solidFill>
                  <a:srgbClr val="000000"/>
                </a:solidFill>
              </a:rPr>
              <a:t>Jeżeli wniosek o płatność zawiera braki, Urząd Marszałkowski wzywa beneficjenta </a:t>
            </a:r>
            <a:r>
              <a:rPr lang="pl-PL" sz="1600" dirty="0">
                <a:solidFill>
                  <a:srgbClr val="000000"/>
                </a:solidFill>
              </a:rPr>
              <a:t>w formie pisemnej </a:t>
            </a:r>
            <a:r>
              <a:rPr lang="pl-PL" sz="1600" b="1" dirty="0">
                <a:solidFill>
                  <a:srgbClr val="000000"/>
                </a:solidFill>
              </a:rPr>
              <a:t>do usunięcia braków w terminie 14 dni od dnia doręczenia wezwania.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W przypadku, </a:t>
            </a:r>
            <a:r>
              <a:rPr lang="pl-PL" sz="1600" b="1" dirty="0">
                <a:solidFill>
                  <a:srgbClr val="000000"/>
                </a:solidFill>
              </a:rPr>
              <a:t>gdy</a:t>
            </a:r>
            <a:r>
              <a:rPr lang="pl-PL" sz="1600" dirty="0">
                <a:solidFill>
                  <a:srgbClr val="000000"/>
                </a:solidFill>
              </a:rPr>
              <a:t> pomimo wezwania, </a:t>
            </a:r>
            <a:r>
              <a:rPr lang="pl-PL" sz="1600" b="1" dirty="0">
                <a:solidFill>
                  <a:srgbClr val="000000"/>
                </a:solidFill>
              </a:rPr>
              <a:t>beneficjent nie usunął braków, </a:t>
            </a:r>
            <a:r>
              <a:rPr lang="pl-PL" sz="1600" dirty="0">
                <a:solidFill>
                  <a:srgbClr val="000000"/>
                </a:solidFill>
              </a:rPr>
              <a:t>Urząd Marszałkowski </a:t>
            </a:r>
            <a:r>
              <a:rPr lang="pl-PL" sz="1600" b="1" dirty="0">
                <a:solidFill>
                  <a:srgbClr val="000000"/>
                </a:solidFill>
              </a:rPr>
              <a:t>ponownie wzywa </a:t>
            </a:r>
            <a:r>
              <a:rPr lang="pl-PL" sz="1600" dirty="0">
                <a:solidFill>
                  <a:srgbClr val="000000"/>
                </a:solidFill>
              </a:rPr>
              <a:t>beneficjenta w formie pisemnej </a:t>
            </a:r>
            <a:r>
              <a:rPr lang="pl-PL" sz="1600" b="1" dirty="0">
                <a:solidFill>
                  <a:srgbClr val="000000"/>
                </a:solidFill>
              </a:rPr>
              <a:t>do ich usunięcia w terminie 14 dni od dnia doręczenia wezwania.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1600" b="1" dirty="0">
                <a:solidFill>
                  <a:srgbClr val="000000"/>
                </a:solidFill>
              </a:rPr>
              <a:t>Jeżeli beneficjent, pomimo ponownego wezwania, nie usunął braków</a:t>
            </a:r>
            <a:r>
              <a:rPr lang="pl-PL" sz="1600" dirty="0">
                <a:solidFill>
                  <a:srgbClr val="000000"/>
                </a:solidFill>
              </a:rPr>
              <a:t>, </a:t>
            </a:r>
            <a:r>
              <a:rPr lang="pl-PL" sz="1600" b="1" dirty="0">
                <a:solidFill>
                  <a:srgbClr val="000000"/>
                </a:solidFill>
              </a:rPr>
              <a:t>Urząd Marszałkowski rozpatruje wniosek o płatność w zakresie, w jakim został wypełniony i na podstawie dołączonych i poprawnie sporządzonych dokumentów.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W przypadku, gdy w trakcie rozpatrywania wniosku o płatność niezbędne jest wyjaśnienie faktów istotnych dla rozstrzygnięcia sprawy lub przedstawienie dowodów na potwierdzenie tych faktów, Urząd Marszałkowski wzywa beneficjenta w formie pisemnej do złożenia pisemnych wyjaśnień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w terminie 14 dni od dnia doręczenia wezwania.</a:t>
            </a:r>
          </a:p>
          <a:p>
            <a:pPr marL="0" lvl="0" indent="0" algn="just" eaLnBrk="1" hangingPunct="1">
              <a:spcBef>
                <a:spcPts val="600"/>
              </a:spcBef>
              <a:buNone/>
            </a:pPr>
            <a:endParaRPr lang="pl-PL" sz="1600" i="1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1340768"/>
            <a:ext cx="8207375" cy="4320480"/>
          </a:xfrm>
        </p:spPr>
        <p:txBody>
          <a:bodyPr/>
          <a:lstStyle/>
          <a:p>
            <a:pPr marL="0" lvl="0" algn="ctr">
              <a:spcBef>
                <a:spcPts val="600"/>
              </a:spcBef>
              <a:buNone/>
            </a:pPr>
            <a:r>
              <a:rPr lang="pl-PL" sz="1600" b="1" u="sng" dirty="0">
                <a:solidFill>
                  <a:srgbClr val="000000"/>
                </a:solidFill>
              </a:rPr>
              <a:t>Rozpatrzenie wniosku</a:t>
            </a:r>
          </a:p>
          <a:p>
            <a:pPr marL="0" lvl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Beneficjent w dowolnym momencie po złożeniu wniosku, może zwrócić się z pisemną prośbą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o </a:t>
            </a:r>
            <a:r>
              <a:rPr lang="pl-PL" sz="1600" b="1" dirty="0">
                <a:solidFill>
                  <a:srgbClr val="000000"/>
                </a:solidFill>
              </a:rPr>
              <a:t>wycofanie wniosku w całości lub w części. </a:t>
            </a:r>
            <a:r>
              <a:rPr lang="pl-PL" sz="1600" dirty="0">
                <a:solidFill>
                  <a:srgbClr val="000000"/>
                </a:solidFill>
              </a:rPr>
              <a:t>Jeżeli jednak beneficjent został poinformowany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o nieprawidłowościach w dokumentach lub o zamiarze przeprowadzenia kontroli na miejscu,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w wyniku której następnie wykryto nieprawidłowości, wycofanie nie jest dozwolone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w odniesieniu do części wniosku lub innej deklaracji, których te nieprawidłowości dotyczą. Wycofanie wniosku w całości nie wywołuje żadnych skutków prawnych, powstaje więc sytuacja jakby beneficjent tego wniosku nie złożył. Natomiast wycofanie wniosku w części lub innej deklaracji (załącznika) sprawia, że beneficjent znajduje się w sytuacji sprzed złożenia odnośnych dokumentów lub ich części.</a:t>
            </a:r>
          </a:p>
          <a:p>
            <a:pPr marL="0" lvl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W trakcie rozpatrywania wniosku o płatność mogą zostać przeprowadzone kontrole na miejscu,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w celu zweryfikowania informacji zawartych we wniosku o płatność i dołączonych do niego dokumentach ze stanem faktycznym lub uzyskania dodatkowych wyjaśnień.</a:t>
            </a:r>
            <a:endParaRPr lang="pl-PL" sz="1600" b="1" dirty="0">
              <a:solidFill>
                <a:srgbClr val="000000"/>
              </a:solidFill>
            </a:endParaRPr>
          </a:p>
          <a:p>
            <a:pPr marL="0" lvl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Agencja Restrukturyzacji i Modernizacji Rolnictwa dokonuje </a:t>
            </a:r>
            <a:r>
              <a:rPr lang="pl-PL" sz="1600" b="1" dirty="0">
                <a:solidFill>
                  <a:srgbClr val="000000"/>
                </a:solidFill>
              </a:rPr>
              <a:t>wypłaty środków finansowych </a:t>
            </a:r>
            <a:br>
              <a:rPr lang="pl-PL" sz="1600" b="1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z tytułu pomocy niezwłocznie po pozytywnym rozpatrzeniu wniosku o płatność i otrzymaniu zlecenia płatności, </a:t>
            </a:r>
            <a:r>
              <a:rPr lang="pl-PL" sz="1600" b="1" dirty="0">
                <a:solidFill>
                  <a:srgbClr val="000000"/>
                </a:solidFill>
              </a:rPr>
              <a:t>w terminie 3 miesięcy od dnia złożenia wniosku o płatność.</a:t>
            </a:r>
          </a:p>
          <a:p>
            <a:pPr marL="0" lvl="0" indent="0" algn="just" eaLnBrk="1" hangingPunct="1">
              <a:lnSpc>
                <a:spcPct val="150000"/>
              </a:lnSpc>
              <a:spcBef>
                <a:spcPts val="600"/>
              </a:spcBef>
              <a:buNone/>
            </a:pPr>
            <a:endParaRPr lang="pl-PL" sz="1600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9"/>
          <p:cNvGrpSpPr>
            <a:grpSpLocks/>
          </p:cNvGrpSpPr>
          <p:nvPr/>
        </p:nvGrpSpPr>
        <p:grpSpPr bwMode="auto">
          <a:xfrm>
            <a:off x="357188" y="357188"/>
            <a:ext cx="8429625" cy="422275"/>
            <a:chOff x="357158" y="357166"/>
            <a:chExt cx="8429684" cy="422629"/>
          </a:xfrm>
        </p:grpSpPr>
        <p:pic>
          <p:nvPicPr>
            <p:cNvPr id="10246" name="Obraz 4" descr="logotyp(claim)_pl.gif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58" y="357166"/>
              <a:ext cx="2214578" cy="42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Obraz 6" descr="piktogramy_zestaw.gif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26" y="357166"/>
              <a:ext cx="2286016" cy="321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Symbol zastępczy zawartości 16"/>
          <p:cNvSpPr>
            <a:spLocks noGrp="1"/>
          </p:cNvSpPr>
          <p:nvPr>
            <p:ph idx="1"/>
          </p:nvPr>
        </p:nvSpPr>
        <p:spPr>
          <a:xfrm>
            <a:off x="468312" y="1340768"/>
            <a:ext cx="8207375" cy="4608512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buNone/>
            </a:pPr>
            <a:r>
              <a:rPr lang="pl-PL" sz="1600" b="1" dirty="0">
                <a:solidFill>
                  <a:srgbClr val="000000"/>
                </a:solidFill>
              </a:rPr>
              <a:t>Wniosek sporządza się na formularzu udostępnionym na stronie internetowej Urzędu Marszałkowskiego </a:t>
            </a:r>
            <a:r>
              <a:rPr lang="pl-PL" sz="1600" b="1" dirty="0" err="1">
                <a:solidFill>
                  <a:srgbClr val="000000"/>
                </a:solidFill>
                <a:hlinkClick r:id="rId5"/>
              </a:rPr>
              <a:t>www.mazowieckie.ksow.pl</a:t>
            </a:r>
            <a:r>
              <a:rPr lang="pl-PL" sz="1600" b="1" dirty="0">
                <a:solidFill>
                  <a:srgbClr val="000000"/>
                </a:solidFill>
              </a:rPr>
              <a:t>.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Do wniosku należy załączyć dokumenty zgodnie z listą załączników określoną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w sekcji </a:t>
            </a:r>
            <a:r>
              <a:rPr lang="pl-PL" sz="1600" i="1" dirty="0">
                <a:solidFill>
                  <a:srgbClr val="000000"/>
                </a:solidFill>
              </a:rPr>
              <a:t>VIII Załączniki do wniosku o płatność.</a:t>
            </a:r>
            <a:endParaRPr lang="pl-PL" sz="16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Dla każdego etapu realizacji operacji należy złożyć oddzielny wniosek (wniosek o płatność pośrednią/ wniosek o płatność końcową).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1600" b="1" dirty="0">
                <a:solidFill>
                  <a:srgbClr val="000000"/>
                </a:solidFill>
              </a:rPr>
              <a:t>Dane finansowe podane we wniosku wyrażone są w PLN z dokładnością do dwóch miejsc po przecinku, z wyjątkiem kwoty wnioskowanej, którą należy podać w pełnych złotych po zaokrągleniu w dół.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pl-PL" sz="1600" dirty="0">
                <a:solidFill>
                  <a:srgbClr val="000000"/>
                </a:solidFill>
              </a:rPr>
              <a:t>W przypadku, gdy zakres niezbędnych informacji nie mieści się w przewidzianych do tego tabelach i rubrykach dane te należy zamieścić na dodatkowych kartkach (kopie stron wniosku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i załączników składanych na udostępnionym przez Urząd Marszałkowski formularzu) </a:t>
            </a:r>
            <a:br>
              <a:rPr lang="pl-PL" sz="1600" dirty="0">
                <a:solidFill>
                  <a:srgbClr val="000000"/>
                </a:solidFill>
              </a:rPr>
            </a:br>
            <a:r>
              <a:rPr lang="pl-PL" sz="1600" dirty="0">
                <a:solidFill>
                  <a:srgbClr val="000000"/>
                </a:solidFill>
              </a:rPr>
              <a:t>ze wskazaniem, której części dokumentu dotyczą oraz adnotacją na wniosku, że dana rubryka lub tabela została dołączona. Dodatkowe strony należy podpisać oraz opatrzyć datą i dołączyć przy pomocy zszywacza do wniosku. </a:t>
            </a:r>
          </a:p>
          <a:p>
            <a:pPr marL="0" lvl="0" indent="0" algn="just" eaLnBrk="1" hangingPunct="1">
              <a:spcBef>
                <a:spcPts val="600"/>
              </a:spcBef>
              <a:buNone/>
            </a:pPr>
            <a:endParaRPr lang="pl-PL" sz="1600" kern="0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Symbol zastępczy numeru slajdu 17"/>
          <p:cNvSpPr txBox="1">
            <a:spLocks/>
          </p:cNvSpPr>
          <p:nvPr/>
        </p:nvSpPr>
        <p:spPr bwMode="auto">
          <a:xfrm>
            <a:off x="2195513" y="6381750"/>
            <a:ext cx="4143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0" y="6500813"/>
            <a:ext cx="9144000" cy="357187"/>
          </a:xfrm>
          <a:prstGeom prst="rect">
            <a:avLst/>
          </a:prstGeom>
          <a:solidFill>
            <a:srgbClr val="FF0000"/>
          </a:solidFill>
          <a:ln w="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200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Warszawa, 10 lipca 2018 r. </a:t>
            </a:r>
          </a:p>
        </p:txBody>
      </p:sp>
    </p:spTree>
    <p:extLst>
      <p:ext uri="{BB962C8B-B14F-4D97-AF65-F5344CB8AC3E}">
        <p14:creationId xmlns:p14="http://schemas.microsoft.com/office/powerpoint/2010/main" val="426522713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Wielkomiejski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 algn="r" eaLnBrk="1" hangingPunct="1">
          <a:spcBef>
            <a:spcPct val="0"/>
          </a:spcBef>
          <a:buFontTx/>
          <a:buNone/>
          <a:defRPr sz="12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lIns="0" tIns="0" rIns="0" bIns="0" anchor="ctr"/>
      <a:lstStyle>
        <a:defPPr algn="r" eaLnBrk="1" hangingPunct="1">
          <a:spcBef>
            <a:spcPct val="0"/>
          </a:spcBef>
          <a:buFontTx/>
          <a:buNone/>
          <a:defRPr sz="12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14986</TotalTime>
  <Words>2568</Words>
  <Application>Microsoft Office PowerPoint</Application>
  <PresentationFormat>Pokaz na ekranie (4:3)</PresentationFormat>
  <Paragraphs>232</Paragraphs>
  <Slides>50</Slides>
  <Notes>50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4</vt:i4>
      </vt:variant>
      <vt:variant>
        <vt:lpstr>Tytuły slajdów</vt:lpstr>
      </vt:variant>
      <vt:variant>
        <vt:i4>50</vt:i4>
      </vt:variant>
    </vt:vector>
  </HeadingPairs>
  <TitlesOfParts>
    <vt:vector size="60" baseType="lpstr">
      <vt:lpstr>Microsoft YaHei</vt:lpstr>
      <vt:lpstr>宋体</vt:lpstr>
      <vt:lpstr>Arial</vt:lpstr>
      <vt:lpstr>Calibri</vt:lpstr>
      <vt:lpstr>Calibri Light</vt:lpstr>
      <vt:lpstr>Times New Roman</vt:lpstr>
      <vt:lpstr>Motyw pakietu Office</vt:lpstr>
      <vt:lpstr>Wielkomiejski</vt:lpstr>
      <vt:lpstr>1_Motyw pakietu Office</vt:lpstr>
      <vt:lpstr>2_Motyw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Pryzmat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pececiak</dc:creator>
  <cp:lastModifiedBy>Domowe</cp:lastModifiedBy>
  <cp:revision>1513</cp:revision>
  <cp:lastPrinted>2017-03-14T13:44:46Z</cp:lastPrinted>
  <dcterms:created xsi:type="dcterms:W3CDTF">2009-01-27T11:34:42Z</dcterms:created>
  <dcterms:modified xsi:type="dcterms:W3CDTF">2018-07-09T17:27:07Z</dcterms:modified>
</cp:coreProperties>
</file>