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9" r:id="rId1"/>
  </p:sldMasterIdLst>
  <p:notesMasterIdLst>
    <p:notesMasterId r:id="rId25"/>
  </p:notesMasterIdLst>
  <p:handoutMasterIdLst>
    <p:handoutMasterId r:id="rId26"/>
  </p:handoutMasterIdLst>
  <p:sldIdLst>
    <p:sldId id="256" r:id="rId2"/>
    <p:sldId id="296" r:id="rId3"/>
    <p:sldId id="318" r:id="rId4"/>
    <p:sldId id="319" r:id="rId5"/>
    <p:sldId id="322" r:id="rId6"/>
    <p:sldId id="323" r:id="rId7"/>
    <p:sldId id="320" r:id="rId8"/>
    <p:sldId id="321" r:id="rId9"/>
    <p:sldId id="324" r:id="rId10"/>
    <p:sldId id="268" r:id="rId11"/>
    <p:sldId id="326" r:id="rId12"/>
    <p:sldId id="327" r:id="rId13"/>
    <p:sldId id="273" r:id="rId14"/>
    <p:sldId id="272" r:id="rId15"/>
    <p:sldId id="267" r:id="rId16"/>
    <p:sldId id="275" r:id="rId17"/>
    <p:sldId id="291" r:id="rId18"/>
    <p:sldId id="292" r:id="rId19"/>
    <p:sldId id="295" r:id="rId20"/>
    <p:sldId id="287" r:id="rId21"/>
    <p:sldId id="288" r:id="rId22"/>
    <p:sldId id="289" r:id="rId23"/>
    <p:sldId id="285" r:id="rId24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7" autoAdjust="0"/>
    <p:restoredTop sz="94617" autoAdjust="0"/>
  </p:normalViewPr>
  <p:slideViewPr>
    <p:cSldViewPr>
      <p:cViewPr varScale="1">
        <p:scale>
          <a:sx n="99" d="100"/>
          <a:sy n="99" d="100"/>
        </p:scale>
        <p:origin x="8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l-PL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l-PL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l-PL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5F3C08-768C-4A4E-86DD-BC55A1ABBC74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851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l-PL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l-PL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l-PL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BA3258-6CA4-4F5F-BC5B-5C4D2EE240EB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7335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4763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pl-PL" altLang="en-US" noProof="0" smtClean="0"/>
              <a:t>Kliknij, aby edytować styl wzorca tytułu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pl-PL" altLang="en-US" noProof="0" smtClean="0"/>
              <a:t>Kliknij, aby edytować styl wzorca podtytułu</a:t>
            </a: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19866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AD749FF-0074-4A21-AF01-6F33CF05F027}" type="slidenum">
              <a:rPr lang="pl-PL" altLang="en-US"/>
              <a:pPr/>
              <a:t>‹#›</a:t>
            </a:fld>
            <a:endParaRPr lang="pl-PL" altLang="en-US"/>
          </a:p>
        </p:txBody>
      </p:sp>
      <p:sp>
        <p:nvSpPr>
          <p:cNvPr id="198663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8664" name="Line 8"/>
          <p:cNvSpPr>
            <a:spLocks noChangeShapeType="1"/>
          </p:cNvSpPr>
          <p:nvPr/>
        </p:nvSpPr>
        <p:spPr bwMode="auto">
          <a:xfrm>
            <a:off x="1981200" y="3962400"/>
            <a:ext cx="651351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76179-5C71-441C-8FE1-5D87AEFE1EE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633632210"/>
      </p:ext>
    </p:extLst>
  </p:cSld>
  <p:clrMapOvr>
    <a:masterClrMapping/>
  </p:clrMapOvr>
  <p:transition spd="med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3C29C-3D71-46EA-9DD1-AB46876C7A20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809238412"/>
      </p:ext>
    </p:extLst>
  </p:cSld>
  <p:clrMapOvr>
    <a:masterClrMapping/>
  </p:clrMapOvr>
  <p:transition spd="med"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onlin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7C0802C-B031-490A-BBB1-5D4FE60E1599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79634679"/>
      </p:ext>
    </p:extLst>
  </p:cSld>
  <p:clrMapOvr>
    <a:masterClrMapping/>
  </p:clrMapOvr>
  <p:transition spd="med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E4D22-07C7-4FDF-A7C1-7646EC34BF7C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0624230"/>
      </p:ext>
    </p:extLst>
  </p:cSld>
  <p:clrMapOvr>
    <a:masterClrMapping/>
  </p:clrMapOvr>
  <p:transition spd="med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A0D42-BDD5-4A7E-9301-B8538FFD2116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127311069"/>
      </p:ext>
    </p:extLst>
  </p:cSld>
  <p:clrMapOvr>
    <a:masterClrMapping/>
  </p:clrMapOvr>
  <p:transition spd="med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92389-59E8-4776-A904-052F8B62D3A0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074373927"/>
      </p:ext>
    </p:extLst>
  </p:cSld>
  <p:clrMapOvr>
    <a:masterClrMapping/>
  </p:clrMapOvr>
  <p:transition spd="med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82E3B-DC85-49A4-B2A8-0DE3A80A51DA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997053405"/>
      </p:ext>
    </p:extLst>
  </p:cSld>
  <p:clrMapOvr>
    <a:masterClrMapping/>
  </p:clrMapOvr>
  <p:transition spd="med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F7F69-F3E0-4594-B7DE-60EC9EC76141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642535016"/>
      </p:ext>
    </p:extLst>
  </p:cSld>
  <p:clrMapOvr>
    <a:masterClrMapping/>
  </p:clrMapOvr>
  <p:transition spd="med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AF959-5BC3-479B-BFA3-163121B7B306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662896595"/>
      </p:ext>
    </p:extLst>
  </p:cSld>
  <p:clrMapOvr>
    <a:masterClrMapping/>
  </p:clrMapOvr>
  <p:transition spd="med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701A3-4B37-4FF0-8DBC-A79B4AC7A849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638066268"/>
      </p:ext>
    </p:extLst>
  </p:cSld>
  <p:clrMapOvr>
    <a:masterClrMapping/>
  </p:clrMapOvr>
  <p:transition spd="med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26E42-3C79-4273-AAF6-E9DCB0D764C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030565320"/>
      </p:ext>
    </p:extLst>
  </p:cSld>
  <p:clrMapOvr>
    <a:masterClrMapping/>
  </p:clrMapOvr>
  <p:transition spd="med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Kliknij, aby edytować styl wzorca tytułu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Kliknij, aby edytować style wzorca tekstu</a:t>
            </a:r>
          </a:p>
          <a:p>
            <a:pPr lvl="1"/>
            <a:r>
              <a:rPr lang="pl-PL" altLang="en-US" smtClean="0"/>
              <a:t>Drugi poziom</a:t>
            </a:r>
          </a:p>
          <a:p>
            <a:pPr lvl="2"/>
            <a:r>
              <a:rPr lang="pl-PL" altLang="en-US" smtClean="0"/>
              <a:t>Trzeci poziom</a:t>
            </a:r>
          </a:p>
          <a:p>
            <a:pPr lvl="3"/>
            <a:r>
              <a:rPr lang="pl-PL" altLang="en-US" smtClean="0"/>
              <a:t>Czwarty poziom</a:t>
            </a:r>
          </a:p>
          <a:p>
            <a:pPr lvl="4"/>
            <a:r>
              <a:rPr lang="pl-PL" altLang="en-US" smtClean="0"/>
              <a:t>Piąty poziom</a:t>
            </a:r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endParaRPr lang="pl-PL" altLang="en-US"/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pl-PL" altLang="en-US"/>
          </a:p>
        </p:txBody>
      </p:sp>
      <p:sp>
        <p:nvSpPr>
          <p:cNvPr id="197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fld id="{131497CC-79DB-4F8E-8C18-560362B5C943}" type="slidenum">
              <a:rPr lang="pl-PL" altLang="en-US"/>
              <a:pPr/>
              <a:t>‹#›</a:t>
            </a:fld>
            <a:endParaRPr lang="pl-PL" altLang="en-US"/>
          </a:p>
        </p:txBody>
      </p:sp>
      <p:sp>
        <p:nvSpPr>
          <p:cNvPr id="19763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764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ransition spd="med">
    <p:plus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http://www.parafia.info.pl/paczkow/repository/o1.png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emf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emf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parafia.info.pl/paczkow/repository/o1.pn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2565400"/>
            <a:ext cx="8137525" cy="13208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pl-PL" sz="4000" b="1" i="1">
                <a:solidFill>
                  <a:srgbClr val="CC3300"/>
                </a:solidFill>
                <a:latin typeface="Tempus Sans ITC" panose="04020404030D07020202" pitchFamily="82" charset="0"/>
              </a:rPr>
              <a:t>Dobre praktyki w zakresie współpracy </a:t>
            </a:r>
          </a:p>
          <a:p>
            <a:pPr algn="ctr">
              <a:lnSpc>
                <a:spcPct val="90000"/>
              </a:lnSpc>
            </a:pPr>
            <a:r>
              <a:rPr lang="pl-PL" sz="4000" b="1" i="1">
                <a:solidFill>
                  <a:srgbClr val="CC3300"/>
                </a:solidFill>
                <a:latin typeface="Tempus Sans ITC" panose="04020404030D07020202" pitchFamily="82" charset="0"/>
              </a:rPr>
              <a:t>z KSOW</a:t>
            </a:r>
            <a:endParaRPr lang="pl-PL" sz="4000" b="1">
              <a:solidFill>
                <a:srgbClr val="CC3300"/>
              </a:solidFill>
              <a:latin typeface="Tempus Sans ITC" panose="04020404030D07020202" pitchFamily="82" charset="0"/>
            </a:endParaRPr>
          </a:p>
        </p:txBody>
      </p:sp>
      <p:grpSp>
        <p:nvGrpSpPr>
          <p:cNvPr id="2068" name="Group 20"/>
          <p:cNvGrpSpPr>
            <a:grpSpLocks/>
          </p:cNvGrpSpPr>
          <p:nvPr/>
        </p:nvGrpSpPr>
        <p:grpSpPr bwMode="auto">
          <a:xfrm>
            <a:off x="252413" y="260350"/>
            <a:ext cx="8567737" cy="792163"/>
            <a:chOff x="158" y="164"/>
            <a:chExt cx="5398" cy="499"/>
          </a:xfrm>
        </p:grpSpPr>
        <p:pic>
          <p:nvPicPr>
            <p:cNvPr id="2052" name="Obraz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164"/>
              <a:ext cx="907" cy="4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Obraz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228"/>
              <a:ext cx="54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Obraz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164"/>
              <a:ext cx="439" cy="499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http://www.parafia.info.pl/paczkow/repository/o1.png"/>
            <p:cNvPicPr>
              <a:picLocks noChangeAspect="1" noChangeArrowheads="1"/>
            </p:cNvPicPr>
            <p:nvPr/>
          </p:nvPicPr>
          <p:blipFill>
            <a:blip r:embed="rId6" r:link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42"/>
              <a:ext cx="59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64"/>
              <a:ext cx="1134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Obraz 20" descr="logotyp(claim)_czerony_pl_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" y="262"/>
              <a:ext cx="1406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900113" y="5734050"/>
            <a:ext cx="74168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  <a:p>
            <a:pPr algn="ctr">
              <a:spcBef>
                <a:spcPct val="50000"/>
              </a:spcBef>
            </a:pPr>
            <a:r>
              <a:rPr lang="pl-PL">
                <a:latin typeface="Baskerville Old Face" panose="02020602080505020303" pitchFamily="18" charset="0"/>
              </a:rPr>
              <a:t>Zegrze, dn. 5-6 październik 2015</a:t>
            </a: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388350" cy="5327650"/>
          </a:xfrm>
        </p:spPr>
        <p:txBody>
          <a:bodyPr/>
          <a:lstStyle/>
          <a:p>
            <a:pPr algn="just"/>
            <a:r>
              <a:rPr lang="pl-PL" sz="2800"/>
              <a:t>	Współpraca KSOW z LGD obejmuje, także współorganizację i współfinansowanie </a:t>
            </a:r>
            <a:r>
              <a:rPr lang="pl-PL" sz="2800" b="1"/>
              <a:t>wyjazdów studyjnych dla członków LGD</a:t>
            </a:r>
            <a:r>
              <a:rPr lang="pl-PL" sz="2800"/>
              <a:t> w celu wymiany dobrych praktyk i doświadczeń z partnerami zagranicznymi.</a:t>
            </a:r>
            <a:br>
              <a:rPr lang="pl-PL" sz="2800"/>
            </a:br>
            <a:r>
              <a:rPr lang="pl-PL" sz="2800"/>
              <a:t>	Corocznie odwiedzamy kilka krajów </a:t>
            </a:r>
            <a:br>
              <a:rPr lang="pl-PL" sz="2800"/>
            </a:br>
            <a:r>
              <a:rPr lang="pl-PL" sz="2800"/>
              <a:t>członkowskich mając możliwość bezpośredniego </a:t>
            </a:r>
            <a:br>
              <a:rPr lang="pl-PL" sz="2800"/>
            </a:br>
            <a:r>
              <a:rPr lang="pl-PL" sz="2800"/>
              <a:t>kontaktu z partnerami zagranicznymi, obejrzenia </a:t>
            </a:r>
            <a:br>
              <a:rPr lang="pl-PL" sz="2800"/>
            </a:br>
            <a:r>
              <a:rPr lang="pl-PL" sz="2800"/>
              <a:t>ich sposobu działania i projektów. </a:t>
            </a:r>
            <a:br>
              <a:rPr lang="pl-PL" sz="2800"/>
            </a:br>
            <a:r>
              <a:rPr lang="pl-PL" sz="2800"/>
              <a:t>	Nasi Członkowie Stowarzyszenia brali udział </a:t>
            </a:r>
            <a:br>
              <a:rPr lang="pl-PL" sz="2800"/>
            </a:br>
            <a:r>
              <a:rPr lang="pl-PL" sz="2800"/>
              <a:t>w wizytach do: Irlandii, Finlandii, Holandii, Włoch, Hiszpanii, Danii, Norwegii i Węgier.</a:t>
            </a:r>
            <a:endParaRPr lang="pl-PL" sz="3800"/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sp>
        <p:nvSpPr>
          <p:cNvPr id="71701" name="AutoShape 21" descr="https://mikasia.files.wordpress.com/2010/08/2007-05-22-leprechaun.gif"/>
          <p:cNvSpPr>
            <a:spLocks noChangeAspect="1" noChangeArrowheads="1"/>
          </p:cNvSpPr>
          <p:nvPr/>
        </p:nvSpPr>
        <p:spPr bwMode="auto">
          <a:xfrm>
            <a:off x="323850" y="0"/>
            <a:ext cx="403225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pic>
        <p:nvPicPr>
          <p:cNvPr id="20890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404813"/>
            <a:ext cx="38163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902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3529013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903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3600450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4" name="Text Box 8"/>
          <p:cNvSpPr txBox="1">
            <a:spLocks noChangeArrowheads="1"/>
          </p:cNvSpPr>
          <p:nvPr/>
        </p:nvSpPr>
        <p:spPr bwMode="auto">
          <a:xfrm>
            <a:off x="2484438" y="5445125"/>
            <a:ext cx="15843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>
                <a:solidFill>
                  <a:schemeClr val="bg1"/>
                </a:solidFill>
                <a:latin typeface="Broadway" panose="04040905080B02020502" pitchFamily="82" charset="0"/>
              </a:rPr>
              <a:t>Holandia</a:t>
            </a:r>
          </a:p>
        </p:txBody>
      </p:sp>
      <p:sp>
        <p:nvSpPr>
          <p:cNvPr id="208905" name="Text Box 9"/>
          <p:cNvSpPr txBox="1">
            <a:spLocks noChangeArrowheads="1"/>
          </p:cNvSpPr>
          <p:nvPr/>
        </p:nvSpPr>
        <p:spPr bwMode="auto">
          <a:xfrm>
            <a:off x="1331913" y="476250"/>
            <a:ext cx="15843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>
                <a:solidFill>
                  <a:schemeClr val="bg1"/>
                </a:solidFill>
                <a:latin typeface="Broadway" panose="04040905080B02020502" pitchFamily="82" charset="0"/>
              </a:rPr>
              <a:t>Hiszpania</a:t>
            </a:r>
          </a:p>
        </p:txBody>
      </p:sp>
      <p:sp>
        <p:nvSpPr>
          <p:cNvPr id="208906" name="Text Box 10"/>
          <p:cNvSpPr txBox="1">
            <a:spLocks noChangeArrowheads="1"/>
          </p:cNvSpPr>
          <p:nvPr/>
        </p:nvSpPr>
        <p:spPr bwMode="auto">
          <a:xfrm>
            <a:off x="6084888" y="620713"/>
            <a:ext cx="1584325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>
                <a:solidFill>
                  <a:schemeClr val="bg1"/>
                </a:solidFill>
                <a:latin typeface="Broadway" panose="04040905080B02020502" pitchFamily="82" charset="0"/>
              </a:rPr>
              <a:t>Finlandia</a:t>
            </a:r>
          </a:p>
        </p:txBody>
      </p:sp>
      <p:pic>
        <p:nvPicPr>
          <p:cNvPr id="208907" name="Picture 11"/>
          <p:cNvPicPr>
            <a:picLocks noChangeAspect="1" noChangeArrowheads="1"/>
          </p:cNvPicPr>
          <p:nvPr/>
        </p:nvPicPr>
        <p:blipFill>
          <a:blip r:embed="rId5" cstate="email">
            <a:lum bright="10000" contras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3284538"/>
            <a:ext cx="405447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8" name="Text Box 12"/>
          <p:cNvSpPr txBox="1">
            <a:spLocks noChangeArrowheads="1"/>
          </p:cNvSpPr>
          <p:nvPr/>
        </p:nvSpPr>
        <p:spPr bwMode="auto">
          <a:xfrm>
            <a:off x="4859338" y="3284538"/>
            <a:ext cx="15843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b="1">
                <a:latin typeface="Times New Roman" panose="02020603050405020304" pitchFamily="18" charset="0"/>
              </a:rPr>
              <a:t>Włochy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pic>
        <p:nvPicPr>
          <p:cNvPr id="2099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3384550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2989263" y="692150"/>
            <a:ext cx="100647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>
                <a:latin typeface="Broadway" panose="04040905080B02020502" pitchFamily="82" charset="0"/>
              </a:rPr>
              <a:t>Dania</a:t>
            </a:r>
          </a:p>
        </p:txBody>
      </p:sp>
      <p:pic>
        <p:nvPicPr>
          <p:cNvPr id="20992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3671888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7380288" y="333375"/>
            <a:ext cx="10795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b="1">
                <a:latin typeface="Times New Roman" panose="02020603050405020304" pitchFamily="18" charset="0"/>
              </a:rPr>
              <a:t>Węgry</a:t>
            </a:r>
          </a:p>
        </p:txBody>
      </p:sp>
      <p:pic>
        <p:nvPicPr>
          <p:cNvPr id="209929" name="Picture 9" descr="d60f7177c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863" y="3213100"/>
            <a:ext cx="5183187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395288" y="4581525"/>
            <a:ext cx="1730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b="1">
                <a:latin typeface="Times New Roman" panose="02020603050405020304" pitchFamily="18" charset="0"/>
              </a:rPr>
              <a:t>Norwegia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539750" y="3213100"/>
            <a:ext cx="7993063" cy="428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b="1">
                <a:latin typeface="Times New Roman" panose="02020603050405020304" pitchFamily="18" charset="0"/>
              </a:rPr>
              <a:t>	</a:t>
            </a:r>
            <a:r>
              <a:rPr lang="pl-PL" sz="2400">
                <a:latin typeface="Times New Roman" panose="02020603050405020304" pitchFamily="18" charset="0"/>
              </a:rPr>
              <a:t>Udział w wizytach studyjnych umożliwia nawiązanie kontaktów zawodowych oraz wymianę wiedzy, doświadczeń, przeniesienie pomysłów i rozwiązań na nasz teren, umożliwiają uczestnikom bezpośredni kontakt z przedstawicielami tamtejszych LGD-ów. To zawsze daje impuls do rozwoju</a:t>
            </a:r>
            <a:r>
              <a:rPr lang="pl-PL" sz="2400"/>
              <a:t>.</a:t>
            </a:r>
          </a:p>
          <a:p>
            <a:pPr>
              <a:lnSpc>
                <a:spcPct val="150000"/>
              </a:lnSpc>
            </a:pPr>
            <a:endParaRPr lang="pl-PL" sz="2400"/>
          </a:p>
          <a:p>
            <a:pPr>
              <a:lnSpc>
                <a:spcPct val="150000"/>
              </a:lnSpc>
            </a:pPr>
            <a:endParaRPr lang="pl-PL" sz="1800"/>
          </a:p>
          <a:p>
            <a:pPr>
              <a:lnSpc>
                <a:spcPct val="150000"/>
              </a:lnSpc>
            </a:pPr>
            <a:endParaRPr lang="pl-PL" sz="180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endParaRPr lang="pl-PL" sz="1800">
              <a:latin typeface="Bookman Old Style" panose="02050604050505020204" pitchFamily="18" charset="0"/>
            </a:endParaRPr>
          </a:p>
        </p:txBody>
      </p:sp>
      <p:pic>
        <p:nvPicPr>
          <p:cNvPr id="78862" name="Picture 14"/>
          <p:cNvPicPr>
            <a:picLocks noChangeAspect="1" noChangeArrowheads="1"/>
          </p:cNvPicPr>
          <p:nvPr/>
        </p:nvPicPr>
        <p:blipFill>
          <a:blip r:embed="rId2" cstate="email">
            <a:lum brigh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93700"/>
            <a:ext cx="467995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5938838" y="2701925"/>
            <a:ext cx="1730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b="1">
                <a:solidFill>
                  <a:schemeClr val="bg1"/>
                </a:solidFill>
                <a:latin typeface="Times New Roman" panose="02020603050405020304" pitchFamily="18" charset="0"/>
              </a:rPr>
              <a:t>Irlandia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8" name="Picture 14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27390">
            <a:off x="323850" y="2133600"/>
            <a:ext cx="8535988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6" name="Rectangle 12"/>
          <p:cNvSpPr>
            <a:spLocks noChangeArrowheads="1"/>
          </p:cNvSpPr>
          <p:nvPr/>
        </p:nvSpPr>
        <p:spPr bwMode="auto">
          <a:xfrm>
            <a:off x="323850" y="404813"/>
            <a:ext cx="8424863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>
                <a:latin typeface="Bookman Old Style" panose="02050604050505020204" pitchFamily="18" charset="0"/>
              </a:rPr>
              <a:t>	W planie działania KSOW w naszym regionie są też wystawy targowe.</a:t>
            </a:r>
          </a:p>
          <a:p>
            <a:pPr algn="just">
              <a:lnSpc>
                <a:spcPct val="150000"/>
              </a:lnSpc>
            </a:pPr>
            <a:r>
              <a:rPr lang="pl-PL">
                <a:latin typeface="Bookman Old Style" panose="02050604050505020204" pitchFamily="18" charset="0"/>
              </a:rPr>
              <a:t>	Nasze Stowarzyszenie co roku uczestniczy na Targach </a:t>
            </a:r>
            <a:r>
              <a:rPr lang="pl-PL" b="1">
                <a:latin typeface="Bookman Old Style" panose="02050604050505020204" pitchFamily="18" charset="0"/>
              </a:rPr>
              <a:t>AGROTRAVEL</a:t>
            </a:r>
            <a:r>
              <a:rPr lang="pl-PL">
                <a:latin typeface="Bookman Old Style" panose="02050604050505020204" pitchFamily="18" charset="0"/>
              </a:rPr>
              <a:t> w Kielcach, bo jest to świetna okazja do prezentacji naszego regionu-tradycji kulinarnej czy ginących zawodów. </a:t>
            </a:r>
            <a:br>
              <a:rPr lang="pl-PL">
                <a:latin typeface="Bookman Old Style" panose="02050604050505020204" pitchFamily="18" charset="0"/>
              </a:rPr>
            </a:br>
            <a:r>
              <a:rPr lang="pl-PL">
                <a:latin typeface="Bookman Old Style" panose="02050604050505020204" pitchFamily="18" charset="0"/>
              </a:rPr>
              <a:t>Ale targi to także możliwość nawiązania kontaktu z innymi lokalnymi grupami działania i wymiana doświadczeń.</a:t>
            </a:r>
          </a:p>
          <a:p>
            <a:pPr algn="just">
              <a:lnSpc>
                <a:spcPct val="150000"/>
              </a:lnSpc>
            </a:pPr>
            <a:r>
              <a:rPr lang="pl-PL">
                <a:latin typeface="Bookman Old Style" panose="02050604050505020204" pitchFamily="18" charset="0"/>
              </a:rPr>
              <a:t>	Targi AGROTRAVEL wpisały się na stałe w kalendarz wydarzeń, w których uczestniczy Stowarzyszenie LGD „Wspólny Trakt”.</a:t>
            </a:r>
          </a:p>
          <a:p>
            <a:pPr algn="just">
              <a:lnSpc>
                <a:spcPct val="150000"/>
              </a:lnSpc>
            </a:pPr>
            <a:endParaRPr lang="pl-PL">
              <a:latin typeface="Bookman Old Style" panose="02050604050505020204" pitchFamily="18" charset="0"/>
            </a:endParaRPr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-366713" y="873125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pic>
        <p:nvPicPr>
          <p:cNvPr id="61454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4114800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5" name="Picture 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1341438"/>
            <a:ext cx="4032250" cy="30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6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663" y="3284538"/>
            <a:ext cx="3381375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4221162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413" y="260350"/>
            <a:ext cx="286385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9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3284538"/>
            <a:ext cx="4318000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57200" y="277813"/>
            <a:ext cx="82296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1pPr>
            <a:lvl2pPr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2pPr>
            <a:lvl3pPr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3pPr>
            <a:lvl4pPr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4pPr>
            <a:lvl5pPr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9pPr>
          </a:lstStyle>
          <a:p>
            <a:pPr algn="just"/>
            <a:r>
              <a:rPr lang="pl-PL" sz="2500"/>
              <a:t/>
            </a:r>
            <a:br>
              <a:rPr lang="pl-PL" sz="2500"/>
            </a:br>
            <a:r>
              <a:rPr lang="pl-PL" sz="2500"/>
              <a:t>	</a:t>
            </a:r>
            <a:r>
              <a:rPr lang="pl-PL" sz="2800">
                <a:latin typeface="Baskerville Old Face" panose="02020602080505020303" pitchFamily="18" charset="0"/>
              </a:rPr>
              <a:t>Jako Stowarzyszenie włączyliśmy się w udział  </a:t>
            </a:r>
            <a:r>
              <a:rPr lang="pl-PL" sz="2800" b="1" u="sng">
                <a:latin typeface="Baskerville Old Face" panose="02020602080505020303" pitchFamily="18" charset="0"/>
              </a:rPr>
              <a:t>Spartakiady Krajowej Sieci Obszarów Wiejskich</a:t>
            </a:r>
            <a:r>
              <a:rPr lang="pl-PL" sz="2800">
                <a:latin typeface="Baskerville Old Face" panose="02020602080505020303" pitchFamily="18" charset="0"/>
              </a:rPr>
              <a:t>.</a:t>
            </a:r>
            <a:br>
              <a:rPr lang="pl-PL" sz="2800">
                <a:latin typeface="Baskerville Old Face" panose="02020602080505020303" pitchFamily="18" charset="0"/>
              </a:rPr>
            </a:br>
            <a:r>
              <a:rPr lang="pl-PL" sz="2800">
                <a:latin typeface="Baskerville Old Face" panose="02020602080505020303" pitchFamily="18" charset="0"/>
              </a:rPr>
              <a:t>	Spartakiada to sportowa rywalizacja </a:t>
            </a:r>
            <a:br>
              <a:rPr lang="pl-PL" sz="2800">
                <a:latin typeface="Baskerville Old Face" panose="02020602080505020303" pitchFamily="18" charset="0"/>
              </a:rPr>
            </a:br>
            <a:r>
              <a:rPr lang="pl-PL" sz="2800">
                <a:latin typeface="Baskerville Old Face" panose="02020602080505020303" pitchFamily="18" charset="0"/>
              </a:rPr>
              <a:t>między lokalnymi grupami działania z całej </a:t>
            </a:r>
            <a:br>
              <a:rPr lang="pl-PL" sz="2800">
                <a:latin typeface="Baskerville Old Face" panose="02020602080505020303" pitchFamily="18" charset="0"/>
              </a:rPr>
            </a:br>
            <a:r>
              <a:rPr lang="pl-PL" sz="2800">
                <a:latin typeface="Baskerville Old Face" panose="02020602080505020303" pitchFamily="18" charset="0"/>
              </a:rPr>
              <a:t>Polski, ale także okazja do wzajemnego </a:t>
            </a:r>
            <a:br>
              <a:rPr lang="pl-PL" sz="2800">
                <a:latin typeface="Baskerville Old Face" panose="02020602080505020303" pitchFamily="18" charset="0"/>
              </a:rPr>
            </a:br>
            <a:r>
              <a:rPr lang="pl-PL" sz="2800">
                <a:latin typeface="Baskerville Old Face" panose="02020602080505020303" pitchFamily="18" charset="0"/>
              </a:rPr>
              <a:t>poznania, wymiany doświadczeń i integracji. </a:t>
            </a:r>
            <a:br>
              <a:rPr lang="pl-PL" sz="2800">
                <a:latin typeface="Baskerville Old Face" panose="02020602080505020303" pitchFamily="18" charset="0"/>
              </a:rPr>
            </a:br>
            <a:r>
              <a:rPr lang="pl-PL" sz="2800">
                <a:latin typeface="Baskerville Old Face" panose="02020602080505020303" pitchFamily="18" charset="0"/>
              </a:rPr>
              <a:t>	Nasza obecność na Spartakiadach zaowocowała zdobyciem wielu nagród i medali, </a:t>
            </a:r>
            <a:br>
              <a:rPr lang="pl-PL" sz="2800">
                <a:latin typeface="Baskerville Old Face" panose="02020602080505020303" pitchFamily="18" charset="0"/>
              </a:rPr>
            </a:br>
            <a:r>
              <a:rPr lang="pl-PL" sz="2800">
                <a:latin typeface="Baskerville Old Face" panose="02020602080505020303" pitchFamily="18" charset="0"/>
              </a:rPr>
              <a:t>z czego jesteśmy bardzo dumni.</a:t>
            </a:r>
            <a:br>
              <a:rPr lang="pl-PL" sz="2800">
                <a:latin typeface="Baskerville Old Face" panose="02020602080505020303" pitchFamily="18" charset="0"/>
              </a:rPr>
            </a:br>
            <a:r>
              <a:rPr lang="pl-PL" sz="2800">
                <a:latin typeface="Baskerville Old Face" panose="02020602080505020303" pitchFamily="18" charset="0"/>
              </a:rPr>
              <a:t>	Projekt co prawda  zarzucony w ostatnich latach, ale godny uwagi w nowym okresie programowania.</a:t>
            </a:r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0" y="757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0" y="6100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08554" name="Text Box 10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pic>
        <p:nvPicPr>
          <p:cNvPr id="108557" name="Picture 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360045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9" name="Picture 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840113" y="-15220950"/>
            <a:ext cx="25850850" cy="1938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60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3338513"/>
            <a:ext cx="7058025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61" name="Picture 1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692150"/>
            <a:ext cx="3600450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916238" y="549275"/>
            <a:ext cx="3168650" cy="5400675"/>
          </a:xfrm>
        </p:spPr>
        <p:txBody>
          <a:bodyPr/>
          <a:lstStyle/>
          <a:p>
            <a:pPr algn="ctr"/>
            <a:r>
              <a:rPr lang="pl-PL" sz="2400">
                <a:latin typeface="Baskerville Old Face" panose="02020602080505020303" pitchFamily="18" charset="0"/>
              </a:rPr>
              <a:t/>
            </a:r>
            <a:br>
              <a:rPr lang="pl-PL" sz="2400">
                <a:latin typeface="Baskerville Old Face" panose="02020602080505020303" pitchFamily="18" charset="0"/>
              </a:rPr>
            </a:br>
            <a:r>
              <a:rPr lang="pl-PL" sz="2400">
                <a:latin typeface="Baskerville Old Face" panose="02020602080505020303" pitchFamily="18" charset="0"/>
              </a:rPr>
              <a:t>Sekretariat Regionalny Krajowej Sieci Obszarów Wiejskich zorganizował </a:t>
            </a:r>
            <a:br>
              <a:rPr lang="pl-PL" sz="2400">
                <a:latin typeface="Baskerville Old Face" panose="02020602080505020303" pitchFamily="18" charset="0"/>
              </a:rPr>
            </a:br>
            <a:r>
              <a:rPr lang="pl-PL" sz="2400">
                <a:latin typeface="Baskerville Old Face" panose="02020602080505020303" pitchFamily="18" charset="0"/>
              </a:rPr>
              <a:t>konkurs        </a:t>
            </a:r>
            <a:br>
              <a:rPr lang="pl-PL" sz="2400">
                <a:latin typeface="Baskerville Old Face" panose="02020602080505020303" pitchFamily="18" charset="0"/>
              </a:rPr>
            </a:br>
            <a:r>
              <a:rPr lang="pl-PL" sz="2400">
                <a:latin typeface="Baskerville Old Face" panose="02020602080505020303" pitchFamily="18" charset="0"/>
              </a:rPr>
              <a:t>na </a:t>
            </a:r>
            <a:r>
              <a:rPr lang="pl-PL" sz="2400" b="1">
                <a:latin typeface="Baskerville Old Face" panose="02020602080505020303" pitchFamily="18" charset="0"/>
              </a:rPr>
              <a:t>najaktywniejszą liderkę obszarów wiejskich na Mazowszu</a:t>
            </a:r>
            <a:r>
              <a:rPr lang="pl-PL" sz="2400">
                <a:latin typeface="Baskerville Old Face" panose="02020602080505020303" pitchFamily="18" charset="0"/>
              </a:rPr>
              <a:t>. Zwyciężczynią konkursu została nasza </a:t>
            </a:r>
            <a:br>
              <a:rPr lang="pl-PL" sz="2400">
                <a:latin typeface="Baskerville Old Face" panose="02020602080505020303" pitchFamily="18" charset="0"/>
              </a:rPr>
            </a:br>
            <a:r>
              <a:rPr lang="pl-PL" sz="2400" b="1" i="1">
                <a:latin typeface="Baskerville Old Face" panose="02020602080505020303" pitchFamily="18" charset="0"/>
              </a:rPr>
              <a:t>Pani Prezes                             Teresa Majkusiak</a:t>
            </a:r>
            <a:r>
              <a:rPr lang="pl-PL" sz="2400">
                <a:latin typeface="Baskerville Old Face" panose="02020602080505020303" pitchFamily="18" charset="0"/>
              </a:rPr>
              <a:t>.</a:t>
            </a:r>
            <a:br>
              <a:rPr lang="pl-PL" sz="2400">
                <a:latin typeface="Baskerville Old Face" panose="02020602080505020303" pitchFamily="18" charset="0"/>
              </a:rPr>
            </a:br>
            <a:r>
              <a:rPr lang="pl-PL" sz="2400">
                <a:latin typeface="Baskerville Old Face" panose="02020602080505020303" pitchFamily="18" charset="0"/>
              </a:rPr>
              <a:t>	</a:t>
            </a:r>
            <a:endParaRPr lang="pl-PL" sz="2400"/>
          </a:p>
        </p:txBody>
      </p:sp>
      <p:sp>
        <p:nvSpPr>
          <p:cNvPr id="111626" name="Text Box 10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pic>
        <p:nvPicPr>
          <p:cNvPr id="111627" name="Picture 11" descr="CCF20131118_000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908050"/>
            <a:ext cx="2944812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8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24415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9" name="Rectangle 29"/>
          <p:cNvSpPr>
            <a:spLocks noChangeArrowheads="1"/>
          </p:cNvSpPr>
          <p:nvPr/>
        </p:nvSpPr>
        <p:spPr bwMode="auto">
          <a:xfrm>
            <a:off x="684213" y="-2951163"/>
            <a:ext cx="7559675" cy="775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l-PL" sz="2800"/>
          </a:p>
          <a:p>
            <a:endParaRPr lang="pl-PL" sz="2800"/>
          </a:p>
          <a:p>
            <a:endParaRPr lang="pl-PL" sz="2800"/>
          </a:p>
          <a:p>
            <a:endParaRPr lang="pl-PL" sz="2800"/>
          </a:p>
          <a:p>
            <a:endParaRPr lang="pl-PL" sz="2800"/>
          </a:p>
          <a:p>
            <a:endParaRPr lang="pl-PL" sz="2800"/>
          </a:p>
          <a:p>
            <a:endParaRPr lang="pl-PL" sz="2800"/>
          </a:p>
          <a:p>
            <a:pPr algn="just"/>
            <a:r>
              <a:rPr lang="pl-PL" sz="2800"/>
              <a:t>	</a:t>
            </a:r>
          </a:p>
          <a:p>
            <a:pPr algn="just"/>
            <a:endParaRPr lang="pl-PL" sz="2800"/>
          </a:p>
          <a:p>
            <a:pPr algn="just"/>
            <a:r>
              <a:rPr lang="pl-PL" sz="2800"/>
              <a:t>	</a:t>
            </a:r>
          </a:p>
          <a:p>
            <a:pPr algn="just"/>
            <a:r>
              <a:rPr lang="pl-PL" sz="2800">
                <a:latin typeface="Times New Roman" panose="02020603050405020304" pitchFamily="18" charset="0"/>
              </a:rPr>
              <a:t>	Krajowa Sieć Obszarów Wiejskich (KSOW) jest z elementów wspierających rozwój obszarów wiejskich w ramach Programu Rozwoju Obszarów Wiejskich 2007-2013 (PROW 2007-2013) współfinansowanym ze środków Europejskiego Funduszu Rolnego na rzecz Rozwoju Obszarów (EFRROW) w ramach pomocy finansowanej Unii Europejskiej.</a:t>
            </a:r>
          </a:p>
          <a:p>
            <a:endParaRPr lang="pl-PL" sz="2800">
              <a:latin typeface="Times New Roman" panose="02020603050405020304" pitchFamily="18" charset="0"/>
            </a:endParaRPr>
          </a:p>
          <a:p>
            <a:endParaRPr lang="pl-PL" sz="2800"/>
          </a:p>
          <a:p>
            <a:endParaRPr lang="pl-PL" sz="2800"/>
          </a:p>
        </p:txBody>
      </p:sp>
      <p:sp>
        <p:nvSpPr>
          <p:cNvPr id="112677" name="Text Box 37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sp>
        <p:nvSpPr>
          <p:cNvPr id="112680" name="AutoShape 40" descr="http://ksow.gov.pl/uploads/media/logotypKSOW.jpg"/>
          <p:cNvSpPr>
            <a:spLocks noChangeAspect="1" noChangeArrowheads="1"/>
          </p:cNvSpPr>
          <p:nvPr/>
        </p:nvSpPr>
        <p:spPr bwMode="auto">
          <a:xfrm>
            <a:off x="157163" y="46038"/>
            <a:ext cx="12192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2681" name="Picture 4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4076700"/>
            <a:ext cx="38481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sp>
        <p:nvSpPr>
          <p:cNvPr id="97299" name="Rectangle 19"/>
          <p:cNvSpPr>
            <a:spLocks noChangeArrowheads="1"/>
          </p:cNvSpPr>
          <p:nvPr/>
        </p:nvSpPr>
        <p:spPr bwMode="auto">
          <a:xfrm>
            <a:off x="539750" y="260350"/>
            <a:ext cx="79930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pl-PL" sz="2400">
                <a:latin typeface="Baskerville Old Face" panose="02020602080505020303" pitchFamily="18" charset="0"/>
              </a:rPr>
              <a:t>	Nagrodą w konkursie była możliwość zrealizowania przedsięwzięcia zgodnego z Planem Działania KSOW. </a:t>
            </a:r>
            <a:br>
              <a:rPr lang="pl-PL" sz="2400">
                <a:latin typeface="Baskerville Old Face" panose="02020602080505020303" pitchFamily="18" charset="0"/>
              </a:rPr>
            </a:br>
            <a:r>
              <a:rPr lang="pl-PL" sz="2400">
                <a:latin typeface="Baskerville Old Face" panose="02020602080505020303" pitchFamily="18" charset="0"/>
              </a:rPr>
              <a:t>	W ramach powyższej nagrody Pani Teresa Majkusiak zorganizowała konferencję</a:t>
            </a:r>
            <a:r>
              <a:rPr lang="pl-PL" sz="2400" b="1">
                <a:latin typeface="Baskerville Old Face" panose="02020602080505020303" pitchFamily="18" charset="0"/>
              </a:rPr>
              <a:t> pt.,  „PRODUKT TRADYCYJNY </a:t>
            </a:r>
            <a:br>
              <a:rPr lang="pl-PL" sz="2400" b="1">
                <a:latin typeface="Baskerville Old Face" panose="02020602080505020303" pitchFamily="18" charset="0"/>
              </a:rPr>
            </a:br>
            <a:r>
              <a:rPr lang="pl-PL" sz="2400" b="1">
                <a:latin typeface="Baskerville Old Face" panose="02020602080505020303" pitchFamily="18" charset="0"/>
              </a:rPr>
              <a:t>I LOKALNY SZANSĄ ROZWOJU REGIONU”.</a:t>
            </a:r>
          </a:p>
        </p:txBody>
      </p:sp>
      <p:pic>
        <p:nvPicPr>
          <p:cNvPr id="97301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163" y="2563813"/>
            <a:ext cx="3889375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02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551113"/>
            <a:ext cx="3887787" cy="29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22" name="Text Box 18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pic>
        <p:nvPicPr>
          <p:cNvPr id="98323" name="Picture 1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163" y="404813"/>
            <a:ext cx="4321175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4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8763" y="2708275"/>
            <a:ext cx="4248150" cy="31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44" name="Text Box 16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sp>
        <p:nvSpPr>
          <p:cNvPr id="99346" name="Text Box 18"/>
          <p:cNvSpPr txBox="1">
            <a:spLocks noChangeArrowheads="1"/>
          </p:cNvSpPr>
          <p:nvPr/>
        </p:nvSpPr>
        <p:spPr bwMode="auto">
          <a:xfrm>
            <a:off x="611188" y="476250"/>
            <a:ext cx="7993062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800">
                <a:latin typeface="Times New Roman" panose="02020603050405020304" pitchFamily="18" charset="0"/>
              </a:rPr>
              <a:t>Dziękujemy Mazowieckiemu Oddziałowi </a:t>
            </a:r>
            <a:br>
              <a:rPr lang="pl-PL" sz="2800">
                <a:latin typeface="Times New Roman" panose="02020603050405020304" pitchFamily="18" charset="0"/>
              </a:rPr>
            </a:br>
            <a:r>
              <a:rPr lang="pl-PL" sz="2800">
                <a:latin typeface="Times New Roman" panose="02020603050405020304" pitchFamily="18" charset="0"/>
              </a:rPr>
              <a:t>Krajowej Sieci Obszarów Wiejskich </a:t>
            </a:r>
            <a:br>
              <a:rPr lang="pl-PL" sz="2800">
                <a:latin typeface="Times New Roman" panose="02020603050405020304" pitchFamily="18" charset="0"/>
              </a:rPr>
            </a:br>
            <a:r>
              <a:rPr lang="pl-PL" sz="2800">
                <a:latin typeface="Times New Roman" panose="02020603050405020304" pitchFamily="18" charset="0"/>
              </a:rPr>
              <a:t>za dotychczasową współpracę.</a:t>
            </a:r>
          </a:p>
          <a:p>
            <a:pPr algn="ctr">
              <a:spcBef>
                <a:spcPct val="50000"/>
              </a:spcBef>
            </a:pPr>
            <a:r>
              <a:rPr lang="pl-PL" sz="2800">
                <a:latin typeface="Times New Roman" panose="02020603050405020304" pitchFamily="18" charset="0"/>
              </a:rPr>
              <a:t>Cieszymy się, że mieliśmy możliwość uczestniczenia </a:t>
            </a:r>
            <a:br>
              <a:rPr lang="pl-PL" sz="2800">
                <a:latin typeface="Times New Roman" panose="02020603050405020304" pitchFamily="18" charset="0"/>
              </a:rPr>
            </a:br>
            <a:r>
              <a:rPr lang="pl-PL" sz="2800">
                <a:latin typeface="Times New Roman" panose="02020603050405020304" pitchFamily="18" charset="0"/>
              </a:rPr>
              <a:t>w realizacji celów KSOW.</a:t>
            </a:r>
          </a:p>
          <a:p>
            <a:pPr algn="ctr">
              <a:spcBef>
                <a:spcPct val="50000"/>
              </a:spcBef>
            </a:pPr>
            <a:r>
              <a:rPr lang="pl-PL" sz="2800">
                <a:latin typeface="Times New Roman" panose="02020603050405020304" pitchFamily="18" charset="0"/>
              </a:rPr>
              <a:t>Myślę, że życzymy sobie wszyscy tego, </a:t>
            </a:r>
            <a:br>
              <a:rPr lang="pl-PL" sz="2800">
                <a:latin typeface="Times New Roman" panose="02020603050405020304" pitchFamily="18" charset="0"/>
              </a:rPr>
            </a:br>
            <a:r>
              <a:rPr lang="pl-PL" sz="2800">
                <a:latin typeface="Times New Roman" panose="02020603050405020304" pitchFamily="18" charset="0"/>
              </a:rPr>
              <a:t>aby PROW 2014-2020 był jednośnie początkiem nowego okresu pełnego pomysłów.</a:t>
            </a:r>
          </a:p>
          <a:p>
            <a:pPr algn="ctr">
              <a:spcBef>
                <a:spcPct val="50000"/>
              </a:spcBef>
            </a:pPr>
            <a:r>
              <a:rPr lang="pl-PL" sz="2800">
                <a:latin typeface="Times New Roman" panose="02020603050405020304" pitchFamily="18" charset="0"/>
              </a:rPr>
              <a:t>Liczymy na dalszą współpracę.</a:t>
            </a:r>
            <a:r>
              <a:rPr lang="pl-PL" sz="2800">
                <a:latin typeface="Baskerville Old Face" panose="02020602080505020303" pitchFamily="18" charset="0"/>
              </a:rPr>
              <a:t> </a:t>
            </a:r>
          </a:p>
        </p:txBody>
      </p:sp>
      <p:pic>
        <p:nvPicPr>
          <p:cNvPr id="99348" name="Picture 20" descr="http://krzywy.pl/wordpress/wp-content/uploads/2014/07/c707505_s-300x16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4868863"/>
            <a:ext cx="2159000" cy="11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103937"/>
          </a:xfrm>
        </p:spPr>
        <p:txBody>
          <a:bodyPr/>
          <a:lstStyle/>
          <a:p>
            <a:pPr algn="ctr"/>
            <a:r>
              <a:rPr lang="pl-PL" sz="5000"/>
              <a:t/>
            </a:r>
            <a:br>
              <a:rPr lang="pl-PL" sz="5000"/>
            </a:br>
            <a:r>
              <a:rPr lang="pl-PL" sz="5000"/>
              <a:t>Dziękuję za uwagę</a:t>
            </a:r>
            <a:r>
              <a:rPr lang="pl-PL" sz="4600" u="sng"/>
              <a:t/>
            </a:r>
            <a:br>
              <a:rPr lang="pl-PL" sz="4600" u="sng"/>
            </a:br>
            <a:r>
              <a:rPr lang="pl-PL" sz="4600"/>
              <a:t/>
            </a:r>
            <a:br>
              <a:rPr lang="pl-PL" sz="4600"/>
            </a:br>
            <a:r>
              <a:rPr lang="pl-PL">
                <a:solidFill>
                  <a:schemeClr val="hlink"/>
                </a:solidFill>
              </a:rPr>
              <a:t>Paweł Piasek</a:t>
            </a:r>
            <a:br>
              <a:rPr lang="pl-PL">
                <a:solidFill>
                  <a:schemeClr val="hlink"/>
                </a:solidFill>
              </a:rPr>
            </a:br>
            <a:r>
              <a:rPr lang="pl-PL" sz="2900"/>
              <a:t> Kierownik biura</a:t>
            </a:r>
            <a:br>
              <a:rPr lang="pl-PL" sz="2900"/>
            </a:br>
            <a:r>
              <a:rPr lang="pl-PL" sz="2900"/>
              <a:t>Stowarzyszenia Lokalna Grupa Działania </a:t>
            </a:r>
            <a:br>
              <a:rPr lang="pl-PL" sz="2900"/>
            </a:br>
            <a:r>
              <a:rPr lang="pl-PL" sz="2900"/>
              <a:t>„Wspólny Trakt”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25"/>
            <a:ext cx="8229600" cy="2908300"/>
          </a:xfrm>
        </p:spPr>
        <p:txBody>
          <a:bodyPr/>
          <a:lstStyle/>
          <a:p>
            <a:pPr algn="just"/>
            <a:r>
              <a:rPr lang="pl-PL">
                <a:latin typeface="Times New Roman" panose="02020603050405020304" pitchFamily="18" charset="0"/>
              </a:rPr>
              <a:t>        Celem głównym KSOW jest zapewnienie efektywnego i dynamicznego rozwoju obszarów wiejskich poprzez wymianę informacji </a:t>
            </a:r>
            <a:br>
              <a:rPr lang="pl-PL">
                <a:latin typeface="Times New Roman" panose="02020603050405020304" pitchFamily="18" charset="0"/>
              </a:rPr>
            </a:br>
            <a:r>
              <a:rPr lang="pl-PL">
                <a:latin typeface="Times New Roman" panose="02020603050405020304" pitchFamily="18" charset="0"/>
              </a:rPr>
              <a:t>i rozpowszechnianie dobrych praktyk w zakresie realizowanych programów, projektów, dotyczących obszarów wiejskich.</a:t>
            </a:r>
          </a:p>
        </p:txBody>
      </p:sp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grpSp>
        <p:nvGrpSpPr>
          <p:cNvPr id="200709" name="Group 5"/>
          <p:cNvGrpSpPr>
            <a:grpSpLocks/>
          </p:cNvGrpSpPr>
          <p:nvPr/>
        </p:nvGrpSpPr>
        <p:grpSpPr bwMode="auto">
          <a:xfrm>
            <a:off x="468313" y="620713"/>
            <a:ext cx="8351837" cy="792162"/>
            <a:chOff x="158" y="164"/>
            <a:chExt cx="5398" cy="499"/>
          </a:xfrm>
        </p:grpSpPr>
        <p:pic>
          <p:nvPicPr>
            <p:cNvPr id="200710" name="Obraz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164"/>
              <a:ext cx="907" cy="4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1" name="Obraz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228"/>
              <a:ext cx="54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2" name="Obraz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164"/>
              <a:ext cx="439" cy="499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713" name="Picture 9" descr="http://www.parafia.info.pl/paczkow/repository/o1.png"/>
            <p:cNvPicPr>
              <a:picLocks noChangeAspect="1" noChangeArrowheads="1"/>
            </p:cNvPicPr>
            <p:nvPr/>
          </p:nvPicPr>
          <p:blipFill>
            <a:blip r:embed="rId5" r:link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42"/>
              <a:ext cx="59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714" name="Picture 10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64"/>
              <a:ext cx="1134" cy="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715" name="Obraz 20" descr="logotyp(claim)_czerony_pl_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" y="262"/>
              <a:ext cx="1406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3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896938"/>
            <a:ext cx="8353425" cy="514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88913"/>
            <a:ext cx="8135938" cy="4535487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/>
              <a:t>   		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b="1" i="1">
                <a:latin typeface="Times New Roman" panose="02020603050405020304" pitchFamily="18" charset="0"/>
              </a:rPr>
              <a:t>   </a:t>
            </a:r>
            <a:r>
              <a:rPr lang="pl-PL" sz="3200" b="1" i="1" u="sng">
                <a:latin typeface="Times New Roman" panose="02020603050405020304" pitchFamily="18" charset="0"/>
              </a:rPr>
              <a:t>W ramach współpracy z KSOW braliśmy udział w</a:t>
            </a:r>
            <a:r>
              <a:rPr lang="pl-PL" b="1" i="1" u="sng">
                <a:latin typeface="Times New Roman" panose="02020603050405020304" pitchFamily="18" charset="0"/>
              </a:rPr>
              <a:t> :</a:t>
            </a:r>
          </a:p>
          <a:p>
            <a:pPr algn="just">
              <a:lnSpc>
                <a:spcPct val="90000"/>
              </a:lnSpc>
            </a:pPr>
            <a:r>
              <a:rPr lang="pl-PL">
                <a:latin typeface="Baskerville Old Face" panose="02020602080505020303" pitchFamily="18" charset="0"/>
              </a:rPr>
              <a:t>szkoleniach, konferencjach, seminariach </a:t>
            </a:r>
            <a:br>
              <a:rPr lang="pl-PL">
                <a:latin typeface="Baskerville Old Face" panose="02020602080505020303" pitchFamily="18" charset="0"/>
              </a:rPr>
            </a:br>
            <a:r>
              <a:rPr lang="pl-PL">
                <a:latin typeface="Baskerville Old Face" panose="02020602080505020303" pitchFamily="18" charset="0"/>
              </a:rPr>
              <a:t>oraz innych spotkaniach informacyjnych</a:t>
            </a:r>
          </a:p>
          <a:p>
            <a:pPr algn="just">
              <a:lnSpc>
                <a:spcPct val="90000"/>
              </a:lnSpc>
            </a:pPr>
            <a:r>
              <a:rPr lang="pl-PL">
                <a:latin typeface="Baskerville Old Face" panose="02020602080505020303" pitchFamily="18" charset="0"/>
              </a:rPr>
              <a:t>wyjazdach studyjnych</a:t>
            </a:r>
          </a:p>
          <a:p>
            <a:pPr algn="just">
              <a:lnSpc>
                <a:spcPct val="90000"/>
              </a:lnSpc>
            </a:pPr>
            <a:r>
              <a:rPr lang="pl-PL">
                <a:latin typeface="Baskerville Old Face" panose="02020602080505020303" pitchFamily="18" charset="0"/>
              </a:rPr>
              <a:t>w targach turystyki i agroturystyki AGROTRVEL</a:t>
            </a:r>
          </a:p>
          <a:p>
            <a:pPr algn="just">
              <a:lnSpc>
                <a:spcPct val="90000"/>
              </a:lnSpc>
            </a:pPr>
            <a:r>
              <a:rPr lang="pl-PL">
                <a:latin typeface="Baskerville Old Face" panose="02020602080505020303" pitchFamily="18" charset="0"/>
              </a:rPr>
              <a:t>spartakiadach </a:t>
            </a:r>
          </a:p>
          <a:p>
            <a:pPr algn="just">
              <a:lnSpc>
                <a:spcPct val="90000"/>
              </a:lnSpc>
            </a:pPr>
            <a:r>
              <a:rPr lang="pl-PL">
                <a:latin typeface="Baskerville Old Face" panose="02020602080505020303" pitchFamily="18" charset="0"/>
              </a:rPr>
              <a:t>konkursach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539750" y="260350"/>
            <a:ext cx="8135938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PRZYKŁADY UDZIAŁU W KONFERENCJACH I SZKOLENIACH ORGANIZOWANYCH WE WSPÓŁPRACY Z  KSOW:</a:t>
            </a:r>
          </a:p>
          <a:p>
            <a:pPr algn="ctr"/>
            <a:endParaRPr lang="pl-PL" b="1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pl-PL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Centrum Doradztwa Rolniczego w Radomiu</a:t>
            </a:r>
            <a:r>
              <a:rPr lang="pl-PL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pl-PL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konferencja nt.: „WYTWARZANIE PRODUKTÓW TRADYCYJNYCH  </a:t>
            </a:r>
            <a:br>
              <a:rPr lang="pl-PL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REGIONALNYCH Z WŁASNYCH SUROWCÓW  </a:t>
            </a:r>
            <a:br>
              <a:rPr lang="pl-PL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 GOSPODARSTWACH ROLNIKÓW INDYWIDUALNYCH </a:t>
            </a:r>
            <a:br>
              <a:rPr lang="pl-PL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STAN I PERSPEKTYWY” - 2011 r.</a:t>
            </a:r>
          </a:p>
        </p:txBody>
      </p:sp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992438"/>
            <a:ext cx="388937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0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2992438"/>
            <a:ext cx="3887787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33375"/>
            <a:ext cx="4032250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2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4032250" cy="2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40322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3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40322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32" name="Text Box 8"/>
          <p:cNvSpPr txBox="1">
            <a:spLocks noChangeArrowheads="1"/>
          </p:cNvSpPr>
          <p:nvPr/>
        </p:nvSpPr>
        <p:spPr bwMode="auto">
          <a:xfrm>
            <a:off x="900113" y="6261100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147050" cy="2359025"/>
          </a:xfrm>
        </p:spPr>
        <p:txBody>
          <a:bodyPr/>
          <a:lstStyle/>
          <a:p>
            <a:pPr algn="ctr"/>
            <a:r>
              <a:rPr lang="pl-PL" sz="2900" b="1" i="1"/>
              <a:t>Villa Cyganeria w Skaryszewie</a:t>
            </a:r>
            <a:r>
              <a:rPr lang="pl-PL" sz="2500"/>
              <a:t> </a:t>
            </a:r>
            <a:r>
              <a:rPr lang="pl-PL" sz="2500" b="1"/>
              <a:t/>
            </a:r>
            <a:br>
              <a:rPr lang="pl-PL" sz="2500" b="1"/>
            </a:br>
            <a:r>
              <a:rPr lang="pl-PL" sz="2500"/>
              <a:t>konferencje nt.:</a:t>
            </a:r>
            <a:r>
              <a:rPr lang="pl-PL" sz="2100"/>
              <a:t> </a:t>
            </a:r>
            <a:br>
              <a:rPr lang="pl-PL" sz="2100"/>
            </a:br>
            <a:r>
              <a:rPr lang="pl-PL" sz="2100" b="1"/>
              <a:t/>
            </a:r>
            <a:br>
              <a:rPr lang="pl-PL" sz="2100" b="1"/>
            </a:br>
            <a:r>
              <a:rPr lang="pl-PL" sz="2900" b="1"/>
              <a:t>„</a:t>
            </a:r>
            <a:r>
              <a:rPr lang="pl-PL" sz="2900"/>
              <a:t>PRODUKT TRADYCYJNY I LOKALNY SZANSĄ ROZWOJU REGIONU” – 2012r.</a:t>
            </a:r>
          </a:p>
        </p:txBody>
      </p:sp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3068638"/>
            <a:ext cx="6900862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3597275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404813"/>
            <a:ext cx="3529013" cy="265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3429000"/>
            <a:ext cx="3597275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3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357563"/>
            <a:ext cx="3529013" cy="274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900113" y="6200775"/>
            <a:ext cx="74168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333375"/>
            <a:ext cx="8496300" cy="579755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None/>
            </a:pPr>
            <a:r>
              <a:rPr lang="pl-PL"/>
              <a:t>   		</a:t>
            </a:r>
            <a:r>
              <a:rPr lang="pl-PL" sz="2800">
                <a:latin typeface="Baskerville Old Face" panose="02020602080505020303" pitchFamily="18" charset="0"/>
              </a:rPr>
              <a:t>Ponadto uczestniczyliśmy w wielu szkoleniach </a:t>
            </a:r>
            <a:br>
              <a:rPr lang="pl-PL" sz="2800">
                <a:latin typeface="Baskerville Old Face" panose="02020602080505020303" pitchFamily="18" charset="0"/>
              </a:rPr>
            </a:br>
            <a:r>
              <a:rPr lang="pl-PL" sz="2800">
                <a:latin typeface="Baskerville Old Face" panose="02020602080505020303" pitchFamily="18" charset="0"/>
              </a:rPr>
              <a:t>i spotkaniach informacyjnych.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pl-PL" sz="2800">
                <a:latin typeface="Baskerville Old Face" panose="02020602080505020303" pitchFamily="18" charset="0"/>
              </a:rPr>
              <a:t>  		Byliśmy zawsze obecni na Mazowieckim Kongresie Rozwoju Obszarów Wiejskich.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pl-PL" sz="2800">
                <a:latin typeface="Baskerville Old Face" panose="02020602080505020303" pitchFamily="18" charset="0"/>
              </a:rPr>
              <a:t>          Oprócz zdobytej wiedzy – w bezpośrednich rozmowach z koleżankami i kolegami wymienialiśmy doświadczenia.</a:t>
            </a:r>
          </a:p>
          <a:p>
            <a:pPr algn="just">
              <a:buFont typeface="Wingdings" panose="05000000000000000000" pitchFamily="2" charset="2"/>
              <a:buNone/>
            </a:pPr>
            <a:endParaRPr lang="pl-PL" sz="2800">
              <a:latin typeface="Baskerville Old Face" panose="02020602080505020303" pitchFamily="18" charset="0"/>
            </a:endParaRP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900113" y="6237288"/>
            <a:ext cx="74168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>
                <a:latin typeface="Baskerville Old Face" panose="02020602080505020303" pitchFamily="18" charset="0"/>
              </a:rPr>
              <a:t>      IX Mazowiecki Kongres Rozwoju Obszarów Wiejskich</a:t>
            </a:r>
          </a:p>
        </p:txBody>
      </p:sp>
      <p:pic>
        <p:nvPicPr>
          <p:cNvPr id="206853" name="Picture 5" descr="falenty 0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3598863"/>
            <a:ext cx="34575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592513"/>
            <a:ext cx="3455988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0.5"/>
</p:tagLst>
</file>

<file path=ppt/theme/theme1.xml><?xml version="1.0" encoding="utf-8"?>
<a:theme xmlns:a="http://schemas.openxmlformats.org/drawingml/2006/main" name="Krawędź">
  <a:themeElements>
    <a:clrScheme name="Krawędź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Krawędź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Krawędź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awędź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awędź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awędź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awędź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awędź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awędź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awędź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awędź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2877</TotalTime>
  <Words>224</Words>
  <Application>Microsoft Office PowerPoint</Application>
  <PresentationFormat>Pokaz na ekranie (4:3)</PresentationFormat>
  <Paragraphs>76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2" baseType="lpstr">
      <vt:lpstr>Arial</vt:lpstr>
      <vt:lpstr>Baskerville Old Face</vt:lpstr>
      <vt:lpstr>Bookman Old Style</vt:lpstr>
      <vt:lpstr>Broadway</vt:lpstr>
      <vt:lpstr>Garamond</vt:lpstr>
      <vt:lpstr>Tempus Sans ITC</vt:lpstr>
      <vt:lpstr>Times New Roman</vt:lpstr>
      <vt:lpstr>Wingdings</vt:lpstr>
      <vt:lpstr>Krawędź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Villa Cyganeria w Skaryszewie  konferencje nt.:   „PRODUKT TRADYCYJNY I LOKALNY SZANSĄ ROZWOJU REGIONU” – 2012r.</vt:lpstr>
      <vt:lpstr>Prezentacja programu PowerPoint</vt:lpstr>
      <vt:lpstr>Prezentacja programu PowerPoint</vt:lpstr>
      <vt:lpstr> Współpraca KSOW z LGD obejmuje, także współorganizację i współfinansowanie wyjazdów studyjnych dla członków LGD w celu wymiany dobrych praktyk i doświadczeń z partnerami zagranicznymi.  Corocznie odwiedzamy kilka krajów  członkowskich mając możliwość bezpośredniego  kontaktu z partnerami zagranicznymi, obejrzenia  ich sposobu działania i projektów.   Nasi Członkowie Stowarzyszenia brali udział  w wizytach do: Irlandii, Finlandii, Holandii, Włoch, Hiszpanii, Danii, Norwegii i Węgier.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Sekretariat Regionalny Krajowej Sieci Obszarów Wiejskich zorganizował  konkurs         na najaktywniejszą liderkę obszarów wiejskich na Mazowszu. Zwyciężczynią konkursu została nasza  Pani Prezes                             Teresa Majkusiak.  </vt:lpstr>
      <vt:lpstr>Prezentacja programu PowerPoint</vt:lpstr>
      <vt:lpstr>Prezentacja programu PowerPoint</vt:lpstr>
      <vt:lpstr>Prezentacja programu PowerPoint</vt:lpstr>
      <vt:lpstr> Dziękuję za uwagę  Paweł Piasek  Kierownik biura Stowarzyszenia Lokalna Grupa Działania  „Wspólny Trakt”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LGD Wspólny Trakt</dc:creator>
  <cp:lastModifiedBy>Marzec Piotr</cp:lastModifiedBy>
  <cp:revision>58</cp:revision>
  <dcterms:created xsi:type="dcterms:W3CDTF">2011-05-30T06:14:30Z</dcterms:created>
  <dcterms:modified xsi:type="dcterms:W3CDTF">2015-10-07T06:34:49Z</dcterms:modified>
</cp:coreProperties>
</file>