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26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9" r:id="rId5"/>
    <p:sldId id="263" r:id="rId6"/>
    <p:sldId id="318" r:id="rId7"/>
    <p:sldId id="327" r:id="rId8"/>
    <p:sldId id="326" r:id="rId9"/>
    <p:sldId id="337" r:id="rId10"/>
    <p:sldId id="319" r:id="rId11"/>
    <p:sldId id="321" r:id="rId12"/>
    <p:sldId id="320" r:id="rId13"/>
    <p:sldId id="314" r:id="rId14"/>
    <p:sldId id="322" r:id="rId15"/>
    <p:sldId id="315" r:id="rId16"/>
    <p:sldId id="329" r:id="rId17"/>
    <p:sldId id="334" r:id="rId18"/>
    <p:sldId id="316" r:id="rId19"/>
    <p:sldId id="317" r:id="rId20"/>
    <p:sldId id="324" r:id="rId21"/>
    <p:sldId id="313" r:id="rId22"/>
    <p:sldId id="328" r:id="rId23"/>
    <p:sldId id="323" r:id="rId24"/>
    <p:sldId id="336" r:id="rId25"/>
    <p:sldId id="280" r:id="rId26"/>
    <p:sldId id="330" r:id="rId27"/>
    <p:sldId id="331" r:id="rId28"/>
    <p:sldId id="332" r:id="rId29"/>
    <p:sldId id="333" r:id="rId30"/>
    <p:sldId id="335" r:id="rId31"/>
    <p:sldId id="269" r:id="rId32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rota Wąsik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39" autoAdjust="0"/>
  </p:normalViewPr>
  <p:slideViewPr>
    <p:cSldViewPr>
      <p:cViewPr varScale="1">
        <p:scale>
          <a:sx n="86" d="100"/>
          <a:sy n="86" d="100"/>
        </p:scale>
        <p:origin x="6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8T12:35:19.529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44C67B0-4072-466A-9D1F-7C774D2B69B8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626251-6820-400B-A40F-2C93018AA5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347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CDA6CD-4736-4418-883D-7C53BFDC9CB5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9D5BF96-578B-4F81-86CE-A9DE313A016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77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358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FB662B-432F-4AFC-967C-261DD4B4C336}" type="slidenum">
              <a:rPr lang="pl-PL" altLang="pl-PL"/>
              <a:pPr/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126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450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E4A18C-AFFB-4DAC-B257-9FD57BAEE187}" type="slidenum">
              <a:rPr lang="pl-PL" altLang="pl-PL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3887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6ECAD1-D421-427F-B416-F7BAD3337E76}" type="slidenum">
              <a:rPr lang="pl-PL" altLang="pl-PL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9282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E0B634-A3C2-43FD-80B0-0C83E2B0AC51}" type="slidenum">
              <a:rPr lang="pl-PL" altLang="pl-PL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2253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481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DF9462-01A4-44D1-9218-C63C30867A58}" type="slidenum">
              <a:rPr lang="pl-PL" altLang="pl-PL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2120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491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7B1B69-5091-4BC3-9B59-A80135DFA111}" type="slidenum">
              <a:rPr lang="pl-PL" altLang="pl-PL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5109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01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010322-EECE-4ECE-BC62-1336168A485D}" type="slidenum">
              <a:rPr lang="pl-PL" altLang="pl-PL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2389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28D740-1FE9-4154-A2D5-3EBCEF65260A}" type="slidenum">
              <a:rPr lang="pl-PL" altLang="pl-PL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9139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22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34D43B-050B-487F-B531-5059C1CFC560}" type="slidenum">
              <a:rPr lang="pl-PL" altLang="pl-PL"/>
              <a:pPr/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2726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pl-PL" altLang="pl-PL" dirty="0" smtClean="0"/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pl-PL" altLang="pl-PL" dirty="0" smtClean="0"/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pl-PL" altLang="pl-PL" dirty="0" smtClean="0"/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pl-PL" altLang="pl-PL" dirty="0" smtClean="0"/>
          </a:p>
        </p:txBody>
      </p:sp>
      <p:sp>
        <p:nvSpPr>
          <p:cNvPr id="53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59EFB5-9DBB-4FDB-A832-866F5D36C2F7}" type="slidenum">
              <a:rPr lang="pl-PL" altLang="pl-PL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81060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42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3C5226-D2DE-4B82-9CC9-E4C22249C41C}" type="slidenum">
              <a:rPr lang="pl-PL" altLang="pl-PL"/>
              <a:pPr/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3287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D59AC4-2345-4846-A2C7-28A62C153EBE}" type="slidenum">
              <a:rPr lang="pl-PL" altLang="pl-PL"/>
              <a:pPr/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61557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53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9ADF28-1D71-467B-B01A-9587E11941F4}" type="slidenum">
              <a:rPr lang="pl-PL" altLang="pl-PL"/>
              <a:pPr/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0799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D6092F-62EF-4A3D-B1B8-51FD6B205A17}" type="slidenum">
              <a:rPr lang="pl-PL" altLang="pl-PL"/>
              <a:pPr/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1288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7D3647-96B9-47BC-9A81-352C2455A208}" type="slidenum">
              <a:rPr lang="pl-PL" altLang="pl-PL"/>
              <a:pPr/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66939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83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0B4C63-51A6-4AC7-86FE-CA92CC2B9744}" type="slidenum">
              <a:rPr lang="pl-PL" altLang="pl-PL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87330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F5E79F-7618-4D90-A661-758DB4F70697}" type="slidenum">
              <a:rPr lang="pl-PL" altLang="pl-PL"/>
              <a:pPr/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99237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A283A2-A8FC-4752-9407-9C5244BB8B29}" type="slidenum">
              <a:rPr lang="pl-PL" altLang="pl-PL"/>
              <a:pPr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93999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14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4E4D56-DA2E-4789-93DD-B945D24C777F}" type="slidenum">
              <a:rPr lang="pl-PL" altLang="pl-PL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8285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24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A6F15C-B999-4D90-BAE0-FCCD43A10600}" type="slidenum">
              <a:rPr lang="pl-PL" altLang="pl-PL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9370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34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7D2631-CF85-43F1-8A52-F29809E42610}" type="slidenum">
              <a:rPr lang="pl-PL" altLang="pl-PL"/>
              <a:pPr/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50207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645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7A2789-BF3B-4609-A9A1-C393794D6DBF}" type="slidenum">
              <a:rPr lang="pl-PL" altLang="pl-PL"/>
              <a:pPr/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370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378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7278D8-8F15-43FD-99E9-903893370B7D}" type="slidenum">
              <a:rPr lang="pl-PL" altLang="pl-PL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887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A4E562-2F38-4AC0-AB01-80846D3708D9}" type="slidenum">
              <a:rPr lang="pl-PL" altLang="pl-PL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035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93F46-A2C1-4F80-851D-9E7A103261A0}" type="slidenum">
              <a:rPr lang="pl-PL" altLang="pl-PL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649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40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DC473A-E7F0-4F31-973D-E1CECE6044F8}" type="slidenum">
              <a:rPr lang="pl-PL" altLang="pl-PL"/>
              <a:pPr/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569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BAD025-61AE-449A-A346-1AB21CD6683D}" type="slidenum">
              <a:rPr lang="pl-PL" altLang="pl-PL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81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430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9661A8-D68A-4169-849E-E7768484EAE1}" type="slidenum">
              <a:rPr lang="pl-PL" altLang="pl-PL"/>
              <a:pPr/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7936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+mj-lt"/>
              <a:buNone/>
            </a:pPr>
            <a:endParaRPr lang="pl-PL" altLang="pl-PL" smtClean="0"/>
          </a:p>
        </p:txBody>
      </p:sp>
      <p:sp>
        <p:nvSpPr>
          <p:cNvPr id="440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D20CF0-9D3C-4387-A445-6F5840FC7021}" type="slidenum">
              <a:rPr lang="pl-PL" altLang="pl-PL"/>
              <a:pPr/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372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1528F-9EAD-47E0-B99C-DC7671035833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D9011-1384-4921-8EE9-56A9166FCC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8E879-8B7B-4C4D-98FE-13AF9241D4D9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DBC3-DFFC-433A-BE1E-DDC6D0F41EF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EE65-2921-4439-A85C-94E72C359125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8C60-4637-4A03-BB9B-F7C86528BDE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F9CF4-BBCA-4064-86D5-3BC39E51E8E7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46A90-05BE-40F7-A5B7-687D6BCD588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5ECB3-0B14-467B-8C60-C1365EE6C84A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CB59D-FA17-4C80-82A8-A2BE730ABC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5E4E-39A6-4360-844F-AF1D3C26766D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BACEE-CBBF-47CA-AD6D-FCE617C785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16053-1FB5-4853-AFE6-B5E2E8A6CA06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8893-4D88-4058-8C8C-A4565BD3DD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5B4C-B20C-4000-9008-F9DD3D8E1CC1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F02EB-855B-4468-BF33-E33CE2F78F6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EEBB3-584D-41C9-92AC-B9AA970F5886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5C7DA-C189-4DDF-9C2F-CFE6966895A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F4026-3F08-492C-8272-6EE515750B9D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0927-48E1-4FC0-B2EF-8F422A7655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9CF6C-FFFB-41F7-9D6E-54A7E7A91197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4825-38C9-41BB-8B8B-559708972E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41288"/>
            <a:ext cx="17859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59AF0-ADA3-4D98-936E-7214EDFC6A80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B154A3-1805-4204-8B57-4A6823619C3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3F87-685E-4116-86BF-CAEA7BE24A70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4B53-A842-45AA-88AB-09767A2FFA7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0BB7D-1BF4-40B2-B3F4-193CB6E44FAA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9686-07FC-44A3-BA46-3190C3EAC1E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7B13-B9AE-47B5-862B-85584127CC0D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563FE-E6BB-4633-BD03-BDB617A9691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0A1FD-54F4-427A-873B-5EF09FE35AFF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D85C-C35F-4F33-997A-14A1BD5C0C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508-4B61-40F6-9BD8-17625527C50E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EA87B-7247-4AD6-AB16-6012179F943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3803A-9CDB-43FA-8F0F-11E72AA6202B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E1B9-F15A-458C-AE42-25F00A7CDB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5D25-A5DB-4434-9F6B-BBA7A7ED953E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9BAC5-F5B8-4783-A0CA-05712EA024E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35C2C-F3A0-47B5-98D6-8E3DC1C7AD32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F233-5292-42B1-A671-CC89924A9C2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65EE7-7B92-4B08-9A85-90C020AC9CFB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1F2D-587D-4E9D-B2F6-569C9B1BAB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6CC4-39B1-45F6-AEB9-A13368654B1A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CD094-CB5C-4765-8387-9271AD6E3FA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2655A-BB2C-4BB1-8E31-DF0C24A94837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002B9-1897-4603-B082-0E0D3F5E068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D18E6-5B54-4897-BCF7-8C17CD330FA4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EA67-F984-411B-A81B-08D199CE9F2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4CE8-D795-4702-B55A-A68988447011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BFD1-93F5-48BE-B4D3-29166AE2337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48CA0-6979-4889-858F-7503E538D8CB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FE6EB-3BFB-403D-9AAD-46FFECE51E5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D97B0-B675-4FD7-A9C1-C527B6DEF78B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13A-948C-42FF-B897-89B42D07B5C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9B7A-0C51-416B-89F7-4FA4700BA649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FD5F-56FA-4112-BA2D-74929CAF377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11D1-656E-4481-BB76-94F91C4EAFBE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D0B0D-9175-4E94-90FA-10A08C8DEA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FB4B5-A269-4794-BDC7-70FD0CEEAB32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1E521-988E-4DF4-8CDA-77FBC70EF1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D1E6-AFCC-44C4-8C64-0D0F2F1D5824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38EF-9DB8-410F-9E7F-91CA495158A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AA83B-E1A9-4D8E-93F4-74BE98D035D9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9BF11-5B22-40BE-BA7E-2F7228E00AA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A9797-74ED-4A69-B51C-9C8EF9747612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855D-0CB7-4E94-A3FC-99F9BCA902C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03811A-39C5-4505-A136-12620CDF3B2C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57B627A-B29B-4718-9952-A848F2D954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125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0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5017D1-5790-4FDD-B03A-ADF837DCEDF0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4627EC1-99FB-4D3D-A697-293CC2B413B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D8840F-D772-4406-B3DE-A4CC2BE46819}" type="datetimeFigureOut">
              <a:rPr lang="pl-PL"/>
              <a:pPr>
                <a:defRPr/>
              </a:pPr>
              <a:t>2015-10-07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920D3C-307C-42DB-AE4F-423CC1AA927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comments" Target="../comments/comment5.xml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comments" Target="../comments/commen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9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0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1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209550" y="1498600"/>
            <a:ext cx="8856663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Współpraca w promocji tych produktów podczas imprez targowych i dożynek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sp>
        <p:nvSpPr>
          <p:cNvPr id="14340" name="Prostokąt 6"/>
          <p:cNvSpPr>
            <a:spLocks noChangeArrowheads="1"/>
          </p:cNvSpPr>
          <p:nvPr/>
        </p:nvSpPr>
        <p:spPr bwMode="auto">
          <a:xfrm>
            <a:off x="1984375" y="2220913"/>
            <a:ext cx="5695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/>
              <a:t>Dożynki Wojewódzkie 2010, 2012, 2013, 2014, 2015; </a:t>
            </a:r>
          </a:p>
          <a:p>
            <a:pPr algn="ctr" eaLnBrk="1" hangingPunct="1"/>
            <a:r>
              <a:rPr lang="pl-PL" altLang="pl-PL"/>
              <a:t>Dożynki Prezydenckie 2012,2014,2015</a:t>
            </a:r>
          </a:p>
        </p:txBody>
      </p:sp>
      <p:pic>
        <p:nvPicPr>
          <p:cNvPr id="14341" name="Picture 6" descr=" Dożynki Prezydenckie w Spale – LGD Razem dla Radomki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94050"/>
            <a:ext cx="20843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 Dożynki Prezydenckie w Spale – LGD Razem dla Radomki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3194050"/>
            <a:ext cx="20066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user\Desktop\Zdjęcia\Dożynki Województwa Mazowieckiego - Sierpc 22.08.10\galeria\P8220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878388"/>
            <a:ext cx="2794000" cy="157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344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86113"/>
            <a:ext cx="20891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2" descr=" Dożynki Wojewódzkie w Płocku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878388"/>
            <a:ext cx="2085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107950" y="1012825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>Zdefiniowanie produktów lokalnych, tradycyjnych, regionalnych obszaru 6 gmin członków LGD</a:t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15363" name="pole tekstowe 2"/>
          <p:cNvSpPr txBox="1">
            <a:spLocks noChangeArrowheads="1"/>
          </p:cNvSpPr>
          <p:nvPr/>
        </p:nvSpPr>
        <p:spPr bwMode="auto">
          <a:xfrm>
            <a:off x="290513" y="1841500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Papryka Przytycka na Liście Produktów Tradycyjnych Ministerstwa Rolnictwa i Rozwoju Wsi </a:t>
            </a:r>
          </a:p>
        </p:txBody>
      </p:sp>
      <p:sp>
        <p:nvSpPr>
          <p:cNvPr id="15364" name="pole tekstowe 4"/>
          <p:cNvSpPr txBox="1">
            <a:spLocks noChangeArrowheads="1"/>
          </p:cNvSpPr>
          <p:nvPr/>
        </p:nvSpPr>
        <p:spPr bwMode="auto">
          <a:xfrm>
            <a:off x="539750" y="2487613"/>
            <a:ext cx="4608513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pl-PL" altLang="pl-PL" sz="1600" b="1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28 lipca 2011 r. </a:t>
            </a:r>
            <a:r>
              <a:rPr lang="pl-PL" altLang="pl-PL" sz="1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– produkt lokalny „Papryka Przytycka” na podstawie wniosku przygotowanego przez LGD „Razem dla Radomki” przy udziale Gminy Przytyk uzyskał pozytywną opinię Ministra Rolnictwa Marka Sawickiego – i został wpisany na Listę Produktów Tradycyjnych Prowadzonych przy Ministerstwie Rolnictwa i Rozwoju Wsi.</a:t>
            </a: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 sz="16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</a:pPr>
            <a:r>
              <a:rPr lang="pl-PL" altLang="pl-PL" sz="1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Obecność „Papryki Przytyckiej” na Liście Produktów Tradycyjnych potwierdza wyjątkową jakość, wyśmienity smak oraz wytwarzanie zgodne z tradycyjnymi metodami produkcji. </a:t>
            </a: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15365" name="Picture 2" descr="C:\Users\user\Desktop\papryka_przytyc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195513"/>
            <a:ext cx="245745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54563"/>
            <a:ext cx="152717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107950" y="1039813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16387" name="pole tekstowe 2"/>
          <p:cNvSpPr txBox="1">
            <a:spLocks noChangeArrowheads="1"/>
          </p:cNvSpPr>
          <p:nvPr/>
        </p:nvSpPr>
        <p:spPr bwMode="auto">
          <a:xfrm>
            <a:off x="215900" y="2579688"/>
            <a:ext cx="4895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b="1"/>
              <a:t>LGD jest także twórcą i administratorem </a:t>
            </a:r>
          </a:p>
          <a:p>
            <a:pPr eaLnBrk="1" hangingPunct="1"/>
            <a:r>
              <a:rPr lang="pl-PL" altLang="pl-PL" b="1"/>
              <a:t>strony internetowej</a:t>
            </a:r>
          </a:p>
          <a:p>
            <a:pPr algn="ctr" eaLnBrk="1" hangingPunct="1"/>
            <a:r>
              <a:rPr lang="pl-PL" altLang="pl-PL" b="1"/>
              <a:t> </a:t>
            </a:r>
            <a:r>
              <a:rPr lang="pl-PL" altLang="pl-PL" b="1">
                <a:solidFill>
                  <a:srgbClr val="FF0000"/>
                </a:solidFill>
              </a:rPr>
              <a:t>www.paprykaprzytycka.eu</a:t>
            </a:r>
          </a:p>
        </p:txBody>
      </p:sp>
      <p:sp>
        <p:nvSpPr>
          <p:cNvPr id="16388" name="pole tekstowe 4"/>
          <p:cNvSpPr txBox="1">
            <a:spLocks noChangeArrowheads="1"/>
          </p:cNvSpPr>
          <p:nvPr/>
        </p:nvSpPr>
        <p:spPr bwMode="auto">
          <a:xfrm>
            <a:off x="539750" y="2487613"/>
            <a:ext cx="46085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16389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76425"/>
            <a:ext cx="4254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107950" y="973138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17411" name="pole tekstowe 2"/>
          <p:cNvSpPr txBox="1">
            <a:spLocks noChangeArrowheads="1"/>
          </p:cNvSpPr>
          <p:nvPr/>
        </p:nvSpPr>
        <p:spPr bwMode="auto">
          <a:xfrm>
            <a:off x="323850" y="1487488"/>
            <a:ext cx="8353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LGD jest także inicjatorem zawarcia porozumienia</a:t>
            </a:r>
          </a:p>
          <a:p>
            <a:pPr algn="ctr" eaLnBrk="1" hangingPunct="1"/>
            <a:r>
              <a:rPr lang="pl-PL" altLang="pl-PL" b="1"/>
              <a:t> </a:t>
            </a:r>
            <a:r>
              <a:rPr lang="pl-PL" altLang="pl-PL" b="1">
                <a:solidFill>
                  <a:srgbClr val="FF0000"/>
                </a:solidFill>
              </a:rPr>
              <a:t>„Paprykowy Szlak” </a:t>
            </a:r>
          </a:p>
        </p:txBody>
      </p:sp>
      <p:sp>
        <p:nvSpPr>
          <p:cNvPr id="17412" name="pole tekstowe 4"/>
          <p:cNvSpPr txBox="1">
            <a:spLocks noChangeArrowheads="1"/>
          </p:cNvSpPr>
          <p:nvPr/>
        </p:nvSpPr>
        <p:spPr bwMode="auto">
          <a:xfrm>
            <a:off x="539750" y="2487613"/>
            <a:ext cx="46085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17413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76475"/>
            <a:ext cx="25273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237038"/>
            <a:ext cx="3744913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92375"/>
            <a:ext cx="2881312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74613" y="981075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18435" name="pole tekstowe 4"/>
          <p:cNvSpPr txBox="1">
            <a:spLocks noChangeArrowheads="1"/>
          </p:cNvSpPr>
          <p:nvPr/>
        </p:nvSpPr>
        <p:spPr bwMode="auto">
          <a:xfrm>
            <a:off x="539750" y="2487613"/>
            <a:ext cx="46085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18436" name="pole tekstowe 7"/>
          <p:cNvSpPr txBox="1">
            <a:spLocks noChangeArrowheads="1"/>
          </p:cNvSpPr>
          <p:nvPr/>
        </p:nvSpPr>
        <p:spPr bwMode="auto">
          <a:xfrm>
            <a:off x="468313" y="1471613"/>
            <a:ext cx="83534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Nowe produkty lokalne na Paprykowym Szlaku nagrodzone Laurem LGD „Razem dla Radomki” za najlepsze dania / potrawy z Papryki Przytyckiej:</a:t>
            </a:r>
          </a:p>
          <a:p>
            <a:pPr algn="ctr" eaLnBrk="1" hangingPunct="1"/>
            <a:r>
              <a:rPr lang="pl-PL" altLang="pl-PL" b="1">
                <a:solidFill>
                  <a:srgbClr val="FF0000"/>
                </a:solidFill>
              </a:rPr>
              <a:t>Szybka sałatka z kurczakiem, Paprykowe cztery pory roku, Dżem z czerwonej papryki, Kacze udka nadziewane papryką z sosem paprykowo-wiśniowym, Cytrynowa Papryka, Sałatka Paprykowa, Kołacz z papryką, Olej lniany z ziołami i papryką, Sos paprykowy przytycki, Paprykówka na miodzie, Pyszny pikantny sos paprykowy</a:t>
            </a:r>
          </a:p>
        </p:txBody>
      </p:sp>
      <p:pic>
        <p:nvPicPr>
          <p:cNvPr id="18437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4221163"/>
            <a:ext cx="356393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4030663"/>
            <a:ext cx="3270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07950" y="1019175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19459" name="pole tekstowe 4"/>
          <p:cNvSpPr txBox="1">
            <a:spLocks noChangeArrowheads="1"/>
          </p:cNvSpPr>
          <p:nvPr/>
        </p:nvSpPr>
        <p:spPr bwMode="auto">
          <a:xfrm>
            <a:off x="539750" y="2487613"/>
            <a:ext cx="46085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algn="just" defTabSz="449263" eaLnBrk="1" hangingPunct="1">
              <a:buClr>
                <a:srgbClr val="000000"/>
              </a:buClr>
              <a:buFont typeface="Arial" pitchFamily="34" charset="0"/>
              <a:buNone/>
            </a:pPr>
            <a:endParaRPr lang="pl-PL" altLang="pl-PL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19460" name="pole tekstowe 7"/>
          <p:cNvSpPr txBox="1">
            <a:spLocks noChangeArrowheads="1"/>
          </p:cNvSpPr>
          <p:nvPr/>
        </p:nvSpPr>
        <p:spPr bwMode="auto">
          <a:xfrm>
            <a:off x="395288" y="1979613"/>
            <a:ext cx="8353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Paprykę przytycką docenił także Pan Karol Okrasa odwiedzając obszar działania LGD „Razem dla Radomki” we wrześniu 2013r.</a:t>
            </a:r>
            <a:endParaRPr lang="pl-PL" altLang="pl-PL" b="1">
              <a:solidFill>
                <a:srgbClr val="FF0000"/>
              </a:solidFill>
            </a:endParaRPr>
          </a:p>
        </p:txBody>
      </p:sp>
      <p:pic>
        <p:nvPicPr>
          <p:cNvPr id="19461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68675"/>
            <a:ext cx="601186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717800"/>
            <a:ext cx="334803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107950" y="1003300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0483" name="pole tekstowe 2"/>
          <p:cNvSpPr txBox="1">
            <a:spLocks noChangeArrowheads="1"/>
          </p:cNvSpPr>
          <p:nvPr/>
        </p:nvSpPr>
        <p:spPr bwMode="auto">
          <a:xfrm>
            <a:off x="290513" y="1841500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Salceson wizytowy na Liście Produktów Tradycyjnych Ministerstwa Rolnictwa i Rozwoju Wsi </a:t>
            </a:r>
          </a:p>
        </p:txBody>
      </p:sp>
      <p:sp>
        <p:nvSpPr>
          <p:cNvPr id="6" name="Prostokąt 1"/>
          <p:cNvSpPr>
            <a:spLocks noChangeArrowheads="1"/>
          </p:cNvSpPr>
          <p:nvPr/>
        </p:nvSpPr>
        <p:spPr bwMode="auto">
          <a:xfrm>
            <a:off x="539750" y="2708275"/>
            <a:ext cx="4572000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600" dirty="0" smtClean="0">
                <a:solidFill>
                  <a:prstClr val="black"/>
                </a:solidFill>
                <a:latin typeface="+mn-lt"/>
              </a:rPr>
              <a:t>18 lipca 2012 r. – „Salceson Wizytowy” wytwarzany w Gospodarstwie Rolnym Elżbiety i Wojciecha Pysiak na podstawie wniosku przygotowanego przez LGD „Razem dla Radomki” i Gospodarstwo Państwa Pysiak uzyskał pozytywną opinię i został wpisany na Listę Produktów Tradycyjnych Prowadzonych przy Ministerstwie Rolnictwa i Rozwoju Wsi.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dirty="0" smtClean="0">
              <a:solidFill>
                <a:prstClr val="black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600" dirty="0" smtClean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463800"/>
            <a:ext cx="261302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salce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652963"/>
            <a:ext cx="18288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107950" y="976313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1507" name="pole tekstowe 2"/>
          <p:cNvSpPr txBox="1">
            <a:spLocks noChangeArrowheads="1"/>
          </p:cNvSpPr>
          <p:nvPr/>
        </p:nvSpPr>
        <p:spPr bwMode="auto">
          <a:xfrm>
            <a:off x="290513" y="1841500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Szynka Zdziechowska na Liście Produktów Tradycyjnych  Ministerstwa Rolnictwa i Rozwoju Wsi</a:t>
            </a:r>
          </a:p>
        </p:txBody>
      </p:sp>
      <p:sp>
        <p:nvSpPr>
          <p:cNvPr id="8" name="Prostokąt 1"/>
          <p:cNvSpPr>
            <a:spLocks noChangeArrowheads="1"/>
          </p:cNvSpPr>
          <p:nvPr/>
        </p:nvSpPr>
        <p:spPr bwMode="auto">
          <a:xfrm>
            <a:off x="469900" y="2781300"/>
            <a:ext cx="5397500" cy="20621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1600" dirty="0" smtClean="0">
                <a:latin typeface="+mn-lt"/>
              </a:rPr>
              <a:t>24.01.2013r. Szynka Zdziechowska – stała się kolejnym produktem po Salcesonie Wizytowym, produkowanym w Gospodarstwie Państwa Pysiak ze Zdziechowa, który wyróżniony został tytułem Produktu Tradycyjnego Ministerstwa Rolnictwa i Rozwoju Wsi. Szynka uzyskała pozytywną opinię i wpis na podstawie wniosku przygotowanego przez Lokalną Grupę Działania „Razem dla Radomki”. 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22538"/>
            <a:ext cx="2519362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http://www.razemdlaradomki.pl/images/szynka1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43463"/>
            <a:ext cx="19431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7050" y="2439988"/>
            <a:ext cx="5699125" cy="37052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endParaRPr lang="pl-PL" altLang="pl-PL" sz="1400" dirty="0" smtClean="0"/>
          </a:p>
          <a:p>
            <a:pPr algn="ctr" eaLnBrk="1" hangingPunct="1">
              <a:buFont typeface="Arial" pitchFamily="34" charset="0"/>
              <a:buNone/>
              <a:defRPr/>
            </a:pPr>
            <a:endParaRPr lang="pl-PL" altLang="pl-PL" sz="1400" dirty="0" smtClean="0"/>
          </a:p>
        </p:txBody>
      </p:sp>
      <p:sp>
        <p:nvSpPr>
          <p:cNvPr id="22531" name="Symbol zastępczy zawartości 2"/>
          <p:cNvSpPr txBox="1">
            <a:spLocks/>
          </p:cNvSpPr>
          <p:nvPr/>
        </p:nvSpPr>
        <p:spPr bwMode="auto">
          <a:xfrm>
            <a:off x="4138613" y="1458913"/>
            <a:ext cx="446563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pl-PL" altLang="pl-PL" sz="1400">
              <a:latin typeface="Calibri" pitchFamily="34" charset="0"/>
            </a:endParaRPr>
          </a:p>
        </p:txBody>
      </p:sp>
      <p:sp>
        <p:nvSpPr>
          <p:cNvPr id="22532" name="Prostokąt 4"/>
          <p:cNvSpPr>
            <a:spLocks noChangeArrowheads="1"/>
          </p:cNvSpPr>
          <p:nvPr/>
        </p:nvSpPr>
        <p:spPr bwMode="auto">
          <a:xfrm>
            <a:off x="323850" y="1898650"/>
            <a:ext cx="828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Zakrzewska Kiełbasa Jałowcowa i  Wiejska Kiełbasa Zdziechowska </a:t>
            </a:r>
          </a:p>
          <a:p>
            <a:pPr algn="ctr" eaLnBrk="1" hangingPunct="1"/>
            <a:r>
              <a:rPr lang="pl-PL" altLang="pl-PL" b="1"/>
              <a:t>na Liście Produktów Tradycyjnych  Ministerstwa Rolnictwa i Rozwoju Wsi</a:t>
            </a:r>
          </a:p>
        </p:txBody>
      </p:sp>
      <p:sp>
        <p:nvSpPr>
          <p:cNvPr id="25606" name="Prostokąt 5"/>
          <p:cNvSpPr>
            <a:spLocks noChangeArrowheads="1"/>
          </p:cNvSpPr>
          <p:nvPr/>
        </p:nvSpPr>
        <p:spPr bwMode="auto">
          <a:xfrm>
            <a:off x="596900" y="2565400"/>
            <a:ext cx="5208588" cy="18161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dirty="0" smtClean="0">
                <a:latin typeface="+mn-lt"/>
              </a:rPr>
              <a:t>5 marca 2015 r. Zakrzewska Kiełbasa Jałowcowa</a:t>
            </a:r>
          </a:p>
          <a:p>
            <a:pPr eaLnBrk="1" hangingPunct="1">
              <a:defRPr/>
            </a:pPr>
            <a:r>
              <a:rPr lang="pl-PL" altLang="pl-PL" sz="1600" dirty="0" smtClean="0">
                <a:latin typeface="+mn-lt"/>
              </a:rPr>
              <a:t> i Wiejska Kiełbasa Zdziechowska produkowane </a:t>
            </a:r>
          </a:p>
          <a:p>
            <a:pPr eaLnBrk="1" hangingPunct="1">
              <a:defRPr/>
            </a:pPr>
            <a:r>
              <a:rPr lang="pl-PL" altLang="pl-PL" sz="1600" dirty="0" smtClean="0">
                <a:latin typeface="+mn-lt"/>
              </a:rPr>
              <a:t>w Gospodarstwie Rolnym Państwa Pysiak wpisane zostały na Listę Produktów Tradycyjnych Ministerstwa Rolnictwa i Rozwoju Wsi. Wnioski </a:t>
            </a:r>
          </a:p>
          <a:p>
            <a:pPr eaLnBrk="1" hangingPunct="1">
              <a:defRPr/>
            </a:pPr>
            <a:r>
              <a:rPr lang="pl-PL" altLang="pl-PL" sz="1600" dirty="0" smtClean="0">
                <a:latin typeface="+mn-lt"/>
              </a:rPr>
              <a:t>o wpis na listę także przygotowała Lokalna Grupa Działania we współpracy z Państwem Pysiak</a:t>
            </a:r>
          </a:p>
        </p:txBody>
      </p:sp>
      <p:pic>
        <p:nvPicPr>
          <p:cNvPr id="22534" name="Picture 4" descr="http://razemdlaradomki.pl/images/lista_tradycyj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614613"/>
            <a:ext cx="26495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http://razemdlaradomki.pl/images/kielbasa_jalowco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5016500"/>
            <a:ext cx="21050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http://razemdlaradomki.pl/images/kielbasa_zdziechows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4997450"/>
            <a:ext cx="20875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ytuł 1"/>
          <p:cNvSpPr>
            <a:spLocks noGrp="1"/>
          </p:cNvSpPr>
          <p:nvPr>
            <p:ph type="title"/>
          </p:nvPr>
        </p:nvSpPr>
        <p:spPr>
          <a:xfrm>
            <a:off x="250825" y="1054100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179388" y="1204913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>Budowa marki produktów lokalnych – Laur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8" name="Prostokąt 7"/>
          <p:cNvSpPr/>
          <p:nvPr/>
        </p:nvSpPr>
        <p:spPr>
          <a:xfrm>
            <a:off x="388938" y="2111375"/>
            <a:ext cx="46799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1600" dirty="0">
                <a:latin typeface="+mn-lt"/>
              </a:rPr>
              <a:t>Karp w śmietanie (Motel Sielanka Andrzej Furmańczyk)</a:t>
            </a: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Smaczek z Doliny Radomki – Naturalnie Mętny Sok Jabłkowy (Gospodarstwo Sadownicze MB) </a:t>
            </a: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Chleb z Papryką (Piekarnia Wacyn Ewa Brzezińska, Andrzej Karczewski)</a:t>
            </a: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Polędwiczki z musem jabłkowo – żurawinowym (Camelot Catering Elżbieta Bień)</a:t>
            </a: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Miód malinowy (Łukasz Murawski)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1616075"/>
            <a:ext cx="173355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628775"/>
            <a:ext cx="16033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135313"/>
            <a:ext cx="183356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825750"/>
            <a:ext cx="122237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35513"/>
            <a:ext cx="1655762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892675"/>
            <a:ext cx="20986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419600"/>
            <a:ext cx="21590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Obraz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783138"/>
            <a:ext cx="2255837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511175" y="795338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Stowarzyszenie Lokalna Grupa Działania „Razem dla Radomki”</a:t>
            </a:r>
          </a:p>
        </p:txBody>
      </p:sp>
      <p:sp>
        <p:nvSpPr>
          <p:cNvPr id="6147" name="pole tekstowe 5"/>
          <p:cNvSpPr txBox="1">
            <a:spLocks noChangeArrowheads="1"/>
          </p:cNvSpPr>
          <p:nvPr/>
        </p:nvSpPr>
        <p:spPr bwMode="auto">
          <a:xfrm>
            <a:off x="457200" y="1741488"/>
            <a:ext cx="85455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pl-PL" altLang="pl-PL" sz="2000">
              <a:latin typeface="Calibri" pitchFamily="34" charset="0"/>
            </a:endParaRPr>
          </a:p>
          <a:p>
            <a:pPr algn="ctr" eaLnBrk="1" hangingPunct="1"/>
            <a:r>
              <a:rPr lang="pl-PL" altLang="pl-PL" sz="2000">
                <a:latin typeface="Calibri" pitchFamily="34" charset="0"/>
              </a:rPr>
              <a:t>przyczynia się do wzrostu atrakcyjności i rozwoju gospodarczego całego obszaru poprzez aktywizację społeczeństwa i wykorzystanie unikalnych walorów przyrodniczych, kulturowych i historycznych obszaru.</a:t>
            </a:r>
          </a:p>
        </p:txBody>
      </p:sp>
      <p:pic>
        <p:nvPicPr>
          <p:cNvPr id="6148" name="Picture 3" descr="C:\Documents and Settings\Administrator\Pulpit\AREK PREZENTACJA\map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567113"/>
            <a:ext cx="25939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C:\Documents and Settings\Administrator\Pulpit\AREK PREZENTACJA\wojewodzt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3208338"/>
            <a:ext cx="3128962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Łącznik prostoliniowy 15"/>
          <p:cNvCxnSpPr/>
          <p:nvPr/>
        </p:nvCxnSpPr>
        <p:spPr>
          <a:xfrm flipV="1">
            <a:off x="2738438" y="5589588"/>
            <a:ext cx="2841625" cy="2825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 flipV="1">
            <a:off x="3170238" y="3716338"/>
            <a:ext cx="4176712" cy="17240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179388" y="1204913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>Budowa marki produktów lokalnych – Laur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8" name="Prostokąt 7"/>
          <p:cNvSpPr/>
          <p:nvPr/>
        </p:nvSpPr>
        <p:spPr>
          <a:xfrm>
            <a:off x="506413" y="2538413"/>
            <a:ext cx="467995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1600" dirty="0">
                <a:latin typeface="+mn-lt"/>
              </a:rPr>
              <a:t>Ser kozi </a:t>
            </a:r>
            <a:r>
              <a:rPr lang="pl-PL" sz="1600" dirty="0" err="1">
                <a:latin typeface="+mn-lt"/>
              </a:rPr>
              <a:t>skrzynecki</a:t>
            </a:r>
            <a:r>
              <a:rPr lang="pl-PL" sz="1600" dirty="0">
                <a:latin typeface="+mn-lt"/>
              </a:rPr>
              <a:t> (Gospodarstwo Pani Grażyny Połczyńskiej)</a:t>
            </a:r>
          </a:p>
          <a:p>
            <a:pPr eaLnBrk="1" hangingPunct="1">
              <a:defRPr/>
            </a:pPr>
            <a:endParaRPr lang="pl-PL" sz="1600" dirty="0">
              <a:latin typeface="+mn-lt"/>
            </a:endParaRP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Pierogi z mięsem wolanowskie (Zajazd Bajka)</a:t>
            </a:r>
          </a:p>
          <a:p>
            <a:pPr eaLnBrk="1" hangingPunct="1">
              <a:defRPr/>
            </a:pPr>
            <a:endParaRPr lang="pl-PL" sz="1600" dirty="0">
              <a:latin typeface="+mn-lt"/>
            </a:endParaRP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Pierzga z Doliny Radomki (Łukasz Murawski )</a:t>
            </a:r>
          </a:p>
          <a:p>
            <a:pPr eaLnBrk="1" hangingPunct="1">
              <a:defRPr/>
            </a:pPr>
            <a:endParaRPr lang="pl-PL" sz="1600" dirty="0">
              <a:latin typeface="+mn-lt"/>
            </a:endParaRPr>
          </a:p>
          <a:p>
            <a:pPr eaLnBrk="1" hangingPunct="1">
              <a:defRPr/>
            </a:pPr>
            <a:r>
              <a:rPr lang="pl-PL" sz="1600" dirty="0">
                <a:latin typeface="+mn-lt"/>
              </a:rPr>
              <a:t>Chleb rarytas (Piekarnia WACYN)</a:t>
            </a:r>
          </a:p>
        </p:txBody>
      </p:sp>
      <p:pic>
        <p:nvPicPr>
          <p:cNvPr id="24580" name="Picture 2" descr="Znalezione obrazy dla zapytania pierogi z baj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149725"/>
            <a:ext cx="22701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791075"/>
            <a:ext cx="24415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446338"/>
            <a:ext cx="229235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08150"/>
            <a:ext cx="22717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4162425"/>
            <a:ext cx="23114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246063" y="1484313"/>
            <a:ext cx="8229600" cy="71437"/>
          </a:xfrm>
        </p:spPr>
        <p:txBody>
          <a:bodyPr/>
          <a:lstStyle/>
          <a:p>
            <a:pPr algn="l" eaLnBrk="1" hangingPunct="1">
              <a:defRPr/>
            </a:pPr>
            <a:r>
              <a:rPr lang="pl-PL" altLang="pl-PL" sz="2400" b="1" dirty="0" smtClean="0"/>
              <a:t>Działania indywidulane prowadzone przez LGD</a:t>
            </a:r>
            <a:br>
              <a:rPr lang="pl-PL" altLang="pl-PL" sz="2400" b="1" dirty="0" smtClean="0"/>
            </a:br>
            <a:r>
              <a:rPr lang="pl-PL" altLang="pl-PL" sz="2400" b="1" dirty="0" smtClean="0"/>
              <a:t/>
            </a:r>
            <a:br>
              <a:rPr lang="pl-PL" altLang="pl-PL" sz="2400" b="1" dirty="0" smtClean="0"/>
            </a:br>
            <a:r>
              <a:rPr lang="pl-PL" altLang="pl-PL" sz="2400" b="1" dirty="0" smtClean="0"/>
              <a:t>    </a:t>
            </a:r>
            <a:r>
              <a:rPr lang="pl-PL" altLang="pl-PL" sz="1600" dirty="0" smtClean="0">
                <a:latin typeface="+mn-lt"/>
              </a:rPr>
              <a:t>Udział w Targach Turystycznych w ramach III edycji „Biesiady Mazurskiej” (25.09.2010)</a:t>
            </a:r>
            <a:r>
              <a:rPr lang="pl-PL" altLang="pl-PL" sz="2400" b="1" dirty="0" smtClean="0"/>
              <a:t/>
            </a:r>
            <a:br>
              <a:rPr lang="pl-PL" altLang="pl-PL" sz="2400" b="1" dirty="0" smtClean="0"/>
            </a:br>
            <a:r>
              <a:rPr lang="en-US" altLang="pl-PL" sz="2400" b="1" dirty="0" smtClean="0"/>
              <a:t/>
            </a:r>
            <a:br>
              <a:rPr lang="en-US" altLang="pl-PL" sz="2400" b="1" dirty="0" smtClean="0"/>
            </a:br>
            <a:endParaRPr lang="pl-PL" altLang="pl-PL" sz="24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539750" y="3787775"/>
            <a:ext cx="81581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1600" dirty="0">
                <a:latin typeface="+mn-lt"/>
                <a:cs typeface="Arial" charset="0"/>
              </a:rPr>
              <a:t>Udział przedstawicieli LGD w dniach 20 – 24.10.2014r. w Międzynarodowej Konferencji:</a:t>
            </a:r>
          </a:p>
          <a:p>
            <a:pPr eaLnBrk="1" hangingPunct="1">
              <a:defRPr/>
            </a:pPr>
            <a:r>
              <a:rPr lang="pl-PL" sz="1600" dirty="0">
                <a:latin typeface="+mn-lt"/>
                <a:cs typeface="Arial" charset="0"/>
              </a:rPr>
              <a:t> </a:t>
            </a:r>
            <a:r>
              <a:rPr lang="pl-PL" sz="1600" i="1" dirty="0">
                <a:latin typeface="+mn-lt"/>
                <a:cs typeface="Arial" charset="0"/>
              </a:rPr>
              <a:t>Rozwój przedsiębiorczości na obszarach wiejskich w oparciu o zintegrowane produkty turystyczne – Szlaki </a:t>
            </a:r>
            <a:r>
              <a:rPr lang="pl-PL" sz="1600" i="1" dirty="0" err="1">
                <a:latin typeface="+mn-lt"/>
                <a:cs typeface="Arial" charset="0"/>
              </a:rPr>
              <a:t>Greenways</a:t>
            </a:r>
            <a:r>
              <a:rPr lang="pl-PL" sz="1600" i="1" dirty="0">
                <a:latin typeface="+mn-lt"/>
                <a:cs typeface="Arial" charset="0"/>
              </a:rPr>
              <a:t> </a:t>
            </a:r>
            <a:r>
              <a:rPr lang="pl-PL" sz="1600" dirty="0">
                <a:latin typeface="+mn-lt"/>
                <a:cs typeface="Arial" charset="0"/>
              </a:rPr>
              <a:t>(Lublin) połączonej z prezentacją stoisk wystawienniczych.</a:t>
            </a:r>
          </a:p>
        </p:txBody>
      </p:sp>
      <p:sp>
        <p:nvSpPr>
          <p:cNvPr id="25604" name="AutoShape 8" descr=" Konferencja Lubli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  <p:pic>
        <p:nvPicPr>
          <p:cNvPr id="25605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4837113"/>
            <a:ext cx="17843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2190750"/>
            <a:ext cx="1836738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4833938"/>
            <a:ext cx="179863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838700"/>
            <a:ext cx="18002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192338"/>
            <a:ext cx="183197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246063" y="1484313"/>
            <a:ext cx="8229600" cy="71437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pl-PL" altLang="pl-PL" sz="2400" b="1" smtClean="0"/>
              <a:t/>
            </a:r>
            <a:br>
              <a:rPr lang="pl-PL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6627" name="AutoShape 8" descr=" Konferencja Lubli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  <p:sp>
        <p:nvSpPr>
          <p:cNvPr id="2" name="Prostokąt 1"/>
          <p:cNvSpPr/>
          <p:nvPr/>
        </p:nvSpPr>
        <p:spPr>
          <a:xfrm>
            <a:off x="333375" y="1500188"/>
            <a:ext cx="84867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dirty="0">
                <a:latin typeface="+mn-lt"/>
              </a:rPr>
              <a:t> Udział dożynkach powiatowych,  dożynkach gminnych, imprezach lokalnych, festynach, wydarzeniach</a:t>
            </a:r>
          </a:p>
        </p:txBody>
      </p:sp>
      <p:pic>
        <p:nvPicPr>
          <p:cNvPr id="26629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08915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79688"/>
            <a:ext cx="203041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579688"/>
            <a:ext cx="204946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" descr="dożynki w Jedlińsk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4437063"/>
            <a:ext cx="20510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37063"/>
            <a:ext cx="208915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4437063"/>
            <a:ext cx="184785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pl-PL" sz="2400" b="1" smtClean="0"/>
              <a:t>Działania indywidulane prowadzone przez LGD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7651" name="pole tekstowe 2"/>
          <p:cNvSpPr txBox="1">
            <a:spLocks noChangeArrowheads="1"/>
          </p:cNvSpPr>
          <p:nvPr/>
        </p:nvSpPr>
        <p:spPr bwMode="auto">
          <a:xfrm>
            <a:off x="250825" y="1052513"/>
            <a:ext cx="8353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/>
              <a:t>Publikacje LGD „Razem dla Radomki” dotyczące lokalnych kulinariów, produktów lokalnych, tradycyjnych, regionalnych</a:t>
            </a:r>
          </a:p>
        </p:txBody>
      </p:sp>
      <p:pic>
        <p:nvPicPr>
          <p:cNvPr id="27652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5513"/>
            <a:ext cx="43053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222500"/>
            <a:ext cx="43116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Nasze działania docenili: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8675" name="Prostokąt 1"/>
          <p:cNvSpPr>
            <a:spLocks noChangeArrowheads="1"/>
          </p:cNvSpPr>
          <p:nvPr/>
        </p:nvSpPr>
        <p:spPr bwMode="auto">
          <a:xfrm>
            <a:off x="2555875" y="1476375"/>
            <a:ext cx="613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Marszałek Województwa Mazowieckiego - za najatrakcyjniejsze stoisko wystawiennicze na Targach Turystyki Wiejskiej i Agroturystyki AGROTRAVEL oraz aktywność i pomysłowość.</a:t>
            </a:r>
          </a:p>
        </p:txBody>
      </p:sp>
      <p:pic>
        <p:nvPicPr>
          <p:cNvPr id="28676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96975"/>
            <a:ext cx="19272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Prostokąt 3"/>
          <p:cNvSpPr>
            <a:spLocks noChangeArrowheads="1"/>
          </p:cNvSpPr>
          <p:nvPr/>
        </p:nvSpPr>
        <p:spPr bwMode="auto">
          <a:xfrm>
            <a:off x="4583113" y="4076700"/>
            <a:ext cx="4103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Nagroda za stoisko na </a:t>
            </a:r>
          </a:p>
          <a:p>
            <a:r>
              <a:rPr lang="pl-PL" altLang="pl-PL"/>
              <a:t>Wystawie Rolno-Spożywczej "Smaczna Polska"</a:t>
            </a:r>
          </a:p>
        </p:txBody>
      </p:sp>
      <p:pic>
        <p:nvPicPr>
          <p:cNvPr id="28678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716338"/>
            <a:ext cx="42402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Nasze działania docenili: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29699" name="Prostokąt 5"/>
          <p:cNvSpPr>
            <a:spLocks noChangeArrowheads="1"/>
          </p:cNvSpPr>
          <p:nvPr/>
        </p:nvSpPr>
        <p:spPr bwMode="auto">
          <a:xfrm>
            <a:off x="2716213" y="1354138"/>
            <a:ext cx="6121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Podziękowanie dla Stowarzyszenia LGD "Razem dla Radomki" - za udział i przygotowanie stoisk wystawienniczych podczas międzynarodowej konferencji "Rozwój przedsiębiorczości na obszarach wiejskich w oparciu o zintegrowane produkty turystyczne - Szlaki Greenways"</a:t>
            </a:r>
          </a:p>
        </p:txBody>
      </p:sp>
      <p:pic>
        <p:nvPicPr>
          <p:cNvPr id="29700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39800"/>
            <a:ext cx="18049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Prostokąt 7"/>
          <p:cNvSpPr>
            <a:spLocks noChangeArrowheads="1"/>
          </p:cNvSpPr>
          <p:nvPr/>
        </p:nvSpPr>
        <p:spPr bwMode="auto">
          <a:xfrm>
            <a:off x="2716213" y="3790950"/>
            <a:ext cx="6121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Smaczny Dyplom dla Stowarzyszenia </a:t>
            </a:r>
          </a:p>
          <a:p>
            <a:r>
              <a:rPr lang="pl-PL" altLang="pl-PL"/>
              <a:t>"Razem dla Radomki" - na najsmaczniejsze stoisko </a:t>
            </a:r>
          </a:p>
          <a:p>
            <a:r>
              <a:rPr lang="pl-PL" altLang="pl-PL"/>
              <a:t>na wystawie Smaczna Polska</a:t>
            </a:r>
          </a:p>
        </p:txBody>
      </p:sp>
      <p:pic>
        <p:nvPicPr>
          <p:cNvPr id="29702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90950"/>
            <a:ext cx="18049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Nasze działania docenili: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30723" name="Prostokąt 5"/>
          <p:cNvSpPr>
            <a:spLocks noChangeArrowheads="1"/>
          </p:cNvSpPr>
          <p:nvPr/>
        </p:nvSpPr>
        <p:spPr bwMode="auto">
          <a:xfrm>
            <a:off x="2716213" y="1354138"/>
            <a:ext cx="6121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Podziękowanie dla Pana Cezarego Nowka (Prezesa LGD "Razem dla Radomki") za pomoc w przygotowaniu stoiska i prezentacji województwa mazowieckiego podczas Dożynek Prezydenckich w Spale w dniach 20 i 21 września 2014r.</a:t>
            </a:r>
          </a:p>
        </p:txBody>
      </p:sp>
      <p:pic>
        <p:nvPicPr>
          <p:cNvPr id="3072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1871663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Prostokąt 2"/>
          <p:cNvSpPr>
            <a:spLocks noChangeArrowheads="1"/>
          </p:cNvSpPr>
          <p:nvPr/>
        </p:nvSpPr>
        <p:spPr bwMode="auto">
          <a:xfrm>
            <a:off x="3708400" y="3852863"/>
            <a:ext cx="51577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Podziękowanie dla LGD "Razem dla Radomki" za pełne zaangażowanie i niebanalną kreatywność przy organizacji stoiska regionalnego na VI Międzynarodowych Targach Turystyki Wiejskiej i Agroturystyki Agrotravel Kielce 2014.</a:t>
            </a:r>
          </a:p>
        </p:txBody>
      </p:sp>
      <p:pic>
        <p:nvPicPr>
          <p:cNvPr id="30726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52863"/>
            <a:ext cx="2519363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Nasze działania docenili: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31747" name="Prostokąt 5"/>
          <p:cNvSpPr>
            <a:spLocks noChangeArrowheads="1"/>
          </p:cNvSpPr>
          <p:nvPr/>
        </p:nvSpPr>
        <p:spPr bwMode="auto">
          <a:xfrm>
            <a:off x="2716213" y="1354138"/>
            <a:ext cx="6121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Wyróżnienie dla dżemu z papryki przytyckiej w konkursie Najlepszy Produkt III Targów Tradycyjnych i Ekologicznych.</a:t>
            </a:r>
          </a:p>
        </p:txBody>
      </p:sp>
      <p:pic>
        <p:nvPicPr>
          <p:cNvPr id="31748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19446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-3175" y="9080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 smtClean="0"/>
              <a:t>NASZE OSIĄGNIĘCIA DOTYCZĄCE PROMOCJI </a:t>
            </a:r>
            <a:br>
              <a:rPr lang="pl-PL" altLang="pl-PL" sz="2400" b="1" smtClean="0"/>
            </a:br>
            <a:r>
              <a:rPr lang="pl-PL" altLang="pl-PL" sz="2400" b="1" smtClean="0"/>
              <a:t>PRODUKTÓW LOKALNYCH, REGIONALNYCH I TRADYCYJNYCH</a:t>
            </a:r>
            <a:r>
              <a:rPr lang="en-US" altLang="pl-PL" sz="2400" b="1" smtClean="0"/>
              <a:t/>
            </a:r>
            <a:br>
              <a:rPr lang="en-US" altLang="pl-PL" sz="2400" b="1" smtClean="0"/>
            </a:br>
            <a:r>
              <a:rPr lang="en-US" altLang="pl-PL" sz="2400" b="1" smtClean="0"/>
              <a:t/>
            </a:r>
            <a:br>
              <a:rPr lang="en-US" altLang="pl-PL" sz="2400" b="1" smtClean="0"/>
            </a:br>
            <a:endParaRPr lang="pl-PL" altLang="pl-PL" sz="2400" smtClean="0"/>
          </a:p>
        </p:txBody>
      </p:sp>
      <p:sp>
        <p:nvSpPr>
          <p:cNvPr id="55301" name="Prostokąt 6"/>
          <p:cNvSpPr>
            <a:spLocks noChangeArrowheads="1"/>
          </p:cNvSpPr>
          <p:nvPr/>
        </p:nvSpPr>
        <p:spPr bwMode="auto">
          <a:xfrm>
            <a:off x="250825" y="2205038"/>
            <a:ext cx="8785225" cy="2632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Produkty Tradycyjne na Liście Ministerstwa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    Rolnictwa i Rozwoju Wsi – 5 produktów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Dania/produkty na Paprykowym Szlaku – 11 dań/produktów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Produkty lokalne na szlaku kulinarnym regionu  -  10 dań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Laury Marszałka Województwa Mazowieckiego otrzymało 3 producentów z obszaru LGD „Razem dla Radomki”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 sz="2000" b="1" dirty="0" smtClean="0">
                <a:latin typeface="Arial" panose="020B0604020202020204" pitchFamily="34" charset="0"/>
              </a:rPr>
              <a:t>Mistrzowie </a:t>
            </a:r>
            <a:r>
              <a:rPr lang="pl-PL" altLang="pl-PL" sz="2000" b="1" dirty="0" err="1" smtClean="0">
                <a:latin typeface="Arial" panose="020B0604020202020204" pitchFamily="34" charset="0"/>
              </a:rPr>
              <a:t>Agroligii</a:t>
            </a:r>
            <a:r>
              <a:rPr lang="pl-PL" altLang="pl-PL" sz="2000" b="1" dirty="0" smtClean="0">
                <a:latin typeface="Arial" panose="020B0604020202020204" pitchFamily="34" charset="0"/>
              </a:rPr>
              <a:t> – 2 lokalnych producentów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1638" y="763588"/>
            <a:ext cx="8329612" cy="47259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sz="2500" b="1" dirty="0" smtClean="0"/>
              <a:t/>
            </a:r>
            <a:br>
              <a:rPr lang="pl-PL" altLang="pl-PL" sz="2500" b="1" dirty="0" smtClean="0"/>
            </a:br>
            <a:r>
              <a:rPr lang="pl-PL" altLang="pl-PL" sz="2500" b="1" dirty="0" smtClean="0"/>
              <a:t/>
            </a:r>
            <a:br>
              <a:rPr lang="pl-PL" altLang="pl-PL" sz="2500" b="1" dirty="0" smtClean="0"/>
            </a:br>
            <a:r>
              <a:rPr lang="pl-PL" altLang="pl-PL" sz="2500" b="1" dirty="0" smtClean="0"/>
              <a:t>Dziękujemy za uwagę</a:t>
            </a: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/>
              <a:t/>
            </a:r>
            <a:br>
              <a:rPr lang="pl-PL" altLang="pl-PL" sz="1800" b="1" dirty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/>
              <a:t/>
            </a:r>
            <a:br>
              <a:rPr lang="pl-PL" altLang="pl-PL" sz="1800" b="1" dirty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>Stowarzyszenie "Razem dla Radomki"</a:t>
            </a: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 smtClean="0"/>
              <a:t>ul. Wernera 9/11</a:t>
            </a:r>
            <a:br>
              <a:rPr lang="pl-PL" altLang="pl-PL" sz="1800" dirty="0" smtClean="0"/>
            </a:br>
            <a:r>
              <a:rPr lang="pl-PL" altLang="pl-PL" sz="1800" dirty="0" smtClean="0"/>
              <a:t>26-600 Radom</a:t>
            </a:r>
            <a:br>
              <a:rPr lang="pl-PL" altLang="pl-PL" sz="1800" dirty="0" smtClean="0"/>
            </a:br>
            <a:r>
              <a:rPr lang="pl-PL" altLang="pl-PL" sz="1800" dirty="0" smtClean="0"/>
              <a:t>Poland</a:t>
            </a:r>
            <a:br>
              <a:rPr lang="pl-PL" altLang="pl-PL" sz="1800" dirty="0" smtClean="0"/>
            </a:br>
            <a:r>
              <a:rPr lang="pl-PL" altLang="pl-PL" sz="1800" dirty="0" smtClean="0"/>
              <a:t>tel. (0-48) 38 58 996</a:t>
            </a:r>
            <a:br>
              <a:rPr lang="pl-PL" altLang="pl-PL" sz="1800" dirty="0" smtClean="0"/>
            </a:br>
            <a:r>
              <a:rPr lang="pl-PL" altLang="pl-PL" sz="1800" dirty="0" smtClean="0"/>
              <a:t>e-mail: zarzad@razemdlaradomki.pl</a:t>
            </a:r>
            <a:br>
              <a:rPr lang="pl-PL" altLang="pl-PL" sz="1800" dirty="0" smtClean="0"/>
            </a:br>
            <a:r>
              <a:rPr lang="pl-PL" altLang="pl-PL" sz="1800" dirty="0" smtClean="0"/>
              <a:t>www.razemdlaradomki.pl</a:t>
            </a:r>
            <a:r>
              <a:rPr lang="pl-PL" altLang="pl-PL" sz="4000" dirty="0" smtClean="0"/>
              <a:t/>
            </a:r>
            <a:br>
              <a:rPr lang="pl-PL" altLang="pl-PL" sz="4000" dirty="0" smtClean="0"/>
            </a:br>
            <a:endParaRPr lang="pl-PL" altLang="pl-PL" sz="4000" dirty="0" smtClean="0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21399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1600" b="1" smtClean="0"/>
              <a:t>WSPÓŁPRACA LGD „RAZEM DLA RADOMKI” Z KRAJOWĄ SIECIĄ ROZWOJU OBSZARÓW WIEJSKICH W ZAKRESIE DEFINIOWANIA I PROMOCJI NOWYCH PRODUKTÓW LOKALNYCH, TRADYCYJNYCH, REGIONALNYCH OBSZARU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55575" y="1631950"/>
            <a:ext cx="8856663" cy="3754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endParaRPr lang="pl-PL" altLang="pl-PL" sz="2000" b="1" i="1" dirty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dirty="0" smtClean="0">
                <a:latin typeface="Calibri" pitchFamily="34" charset="0"/>
              </a:rPr>
              <a:t>Przesłanki współpracy:</a:t>
            </a:r>
          </a:p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„Lokalna </a:t>
            </a:r>
            <a:r>
              <a:rPr lang="pl-PL" altLang="pl-PL" sz="2000" b="1" i="1" dirty="0">
                <a:latin typeface="Calibri" pitchFamily="34" charset="0"/>
              </a:rPr>
              <a:t>tradycja jako element rozwoju obszarów wiejskich w regionach </a:t>
            </a:r>
            <a:r>
              <a:rPr lang="pl-PL" altLang="pl-PL" sz="2000" b="1" i="1" dirty="0" smtClean="0">
                <a:latin typeface="Calibri" pitchFamily="34" charset="0"/>
              </a:rPr>
              <a:t>polskich” </a:t>
            </a:r>
            <a:r>
              <a:rPr lang="pl-PL" altLang="pl-PL" dirty="0" smtClean="0">
                <a:latin typeface="Calibri" pitchFamily="34" charset="0"/>
              </a:rPr>
              <a:t>(Plan Działania SR KSOW w </a:t>
            </a:r>
            <a:r>
              <a:rPr lang="pl-PL" altLang="pl-PL" dirty="0" err="1" smtClean="0">
                <a:latin typeface="Calibri" pitchFamily="34" charset="0"/>
              </a:rPr>
              <a:t>Woj.Mazowieckim</a:t>
            </a:r>
            <a:r>
              <a:rPr lang="pl-PL" altLang="pl-PL" dirty="0" smtClean="0">
                <a:latin typeface="Calibri" pitchFamily="34" charset="0"/>
              </a:rPr>
              <a:t> na lata 2010- 2011)</a:t>
            </a:r>
          </a:p>
          <a:p>
            <a:pPr marL="0" indent="0" eaLnBrk="1" hangingPunct="1">
              <a:defRPr/>
            </a:pPr>
            <a:endParaRPr lang="pl-PL" altLang="pl-PL" sz="2000" b="1" i="1" dirty="0" smtClean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LGD </a:t>
            </a:r>
            <a:r>
              <a:rPr lang="pl-PL" altLang="pl-PL" sz="2000" b="1" i="1" dirty="0">
                <a:latin typeface="Calibri" pitchFamily="34" charset="0"/>
              </a:rPr>
              <a:t>„Razem dla Radomki” jest Partnerem KSOW od roku </a:t>
            </a:r>
            <a:r>
              <a:rPr lang="pl-PL" altLang="pl-PL" sz="2000" b="1" i="1" dirty="0" smtClean="0">
                <a:latin typeface="Calibri" pitchFamily="34" charset="0"/>
              </a:rPr>
              <a:t>2010.</a:t>
            </a:r>
            <a:endParaRPr lang="pl-PL" altLang="pl-PL" sz="2000" b="1" i="1" dirty="0">
              <a:latin typeface="Calibri" pitchFamily="34" charset="0"/>
            </a:endParaRPr>
          </a:p>
          <a:p>
            <a:pPr marL="0" indent="0" eaLnBrk="1" hangingPunct="1">
              <a:defRPr/>
            </a:pPr>
            <a:endParaRPr lang="pl-PL" altLang="pl-PL" sz="2000" b="1" i="1" dirty="0">
              <a:latin typeface="Calibri" pitchFamily="34" charset="0"/>
            </a:endParaRPr>
          </a:p>
          <a:p>
            <a:pPr marL="0" indent="0" algn="ctr" eaLnBrk="1" hangingPunct="1">
              <a:defRPr/>
            </a:pPr>
            <a:endParaRPr lang="pl-PL" altLang="pl-PL" sz="2000" b="1" i="1" dirty="0" smtClean="0">
              <a:latin typeface="Calibri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2000" dirty="0" smtClean="0">
                <a:latin typeface="Calibri" pitchFamily="34" charset="0"/>
              </a:rPr>
              <a:t>Metody współpracy: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Współorganizacja szkoleń, konferencji poświęconych produktom lokalnym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Współpraca w promocji tych produktów podczas imprez targowych, dożynek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7172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287338" y="1428750"/>
            <a:ext cx="88566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endParaRPr lang="pl-PL" altLang="pl-PL" sz="2000" b="1" dirty="0" smtClean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Współorganizacja szkoleń, konferencji poświęconych produktom lokalnym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8195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pole tekstowe 7"/>
          <p:cNvSpPr txBox="1">
            <a:spLocks noChangeArrowheads="1"/>
          </p:cNvSpPr>
          <p:nvPr/>
        </p:nvSpPr>
        <p:spPr bwMode="auto">
          <a:xfrm>
            <a:off x="287338" y="2263775"/>
            <a:ext cx="8856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000" b="1">
              <a:latin typeface="Calibri" pitchFamily="34" charset="0"/>
            </a:endParaRP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16 listopad 2011 r. Centrum Doradztwa Rolniczego w Radomiu odbyło się szkolenie „</a:t>
            </a:r>
            <a:r>
              <a:rPr lang="pl-PL" altLang="pl-PL" sz="2000" i="1" u="sng">
                <a:latin typeface="Calibri" pitchFamily="34" charset="0"/>
              </a:rPr>
              <a:t>Wytwarzanie produktów tradycyjnych i regionalnych z własnych surowców w gospodarstwach rolników indywidualnych - stan i perspektywy</a:t>
            </a:r>
            <a:r>
              <a:rPr lang="pl-PL" altLang="pl-PL" sz="2000">
                <a:latin typeface="Calibri" pitchFamily="34" charset="0"/>
              </a:rPr>
              <a:t>”</a:t>
            </a:r>
          </a:p>
        </p:txBody>
      </p:sp>
      <p:pic>
        <p:nvPicPr>
          <p:cNvPr id="8197" name="Picture 16" descr="Potrawy Tradycyj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9363"/>
            <a:ext cx="2268537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8" descr="Wystąpienie ? Dyrektor Kazmierz Porębs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770313"/>
            <a:ext cx="22701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" descr=" Potrawy Tradycyj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738563"/>
            <a:ext cx="2357438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68313" y="1450975"/>
            <a:ext cx="88566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endParaRPr lang="pl-PL" altLang="pl-PL" sz="2000" b="1" dirty="0" smtClean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Współorganizacja szkoleń, konferencji poświęconych produktom lokalnym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9219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pole tekstowe 7"/>
          <p:cNvSpPr txBox="1">
            <a:spLocks noChangeArrowheads="1"/>
          </p:cNvSpPr>
          <p:nvPr/>
        </p:nvSpPr>
        <p:spPr bwMode="auto">
          <a:xfrm>
            <a:off x="287338" y="2276475"/>
            <a:ext cx="8856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000" b="1">
              <a:latin typeface="Calibri" pitchFamily="34" charset="0"/>
            </a:endParaRP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8 marca 2013 r. w Gminnym Centrum Informacji, Edukacji i Kultury w Zakrzewie</a:t>
            </a: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odbyło się seminarium „</a:t>
            </a:r>
            <a:r>
              <a:rPr lang="pl-PL" altLang="pl-PL" sz="2000" i="1" u="sng">
                <a:latin typeface="Calibri" pitchFamily="34" charset="0"/>
              </a:rPr>
              <a:t>Produkt tradycyjny i lokalny elementem rozwoju obszarów wiejskich LGD Razem dla Radomki</a:t>
            </a:r>
            <a:r>
              <a:rPr lang="pl-PL" altLang="pl-PL" sz="2000">
                <a:latin typeface="Calibri" pitchFamily="34" charset="0"/>
              </a:rPr>
              <a:t>”</a:t>
            </a:r>
          </a:p>
        </p:txBody>
      </p:sp>
      <p:pic>
        <p:nvPicPr>
          <p:cNvPr id="9221" name="Picture 10" descr="Produkty tradycyjne i lokalne szansą rozwoju dla mieszkańców obszarów wiejsk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886200"/>
            <a:ext cx="237648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89375"/>
            <a:ext cx="23717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3889375"/>
            <a:ext cx="23241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95288" y="1344613"/>
            <a:ext cx="88566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endParaRPr lang="pl-PL" altLang="pl-PL" sz="2000" b="1" dirty="0" smtClean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Współorganizacja szkoleń, konferencji poświęconych produktom lokalnym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10243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pole tekstowe 7"/>
          <p:cNvSpPr txBox="1">
            <a:spLocks noChangeArrowheads="1"/>
          </p:cNvSpPr>
          <p:nvPr/>
        </p:nvSpPr>
        <p:spPr bwMode="auto">
          <a:xfrm>
            <a:off x="292100" y="2205038"/>
            <a:ext cx="88566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000" b="1">
              <a:latin typeface="Calibri" pitchFamily="34" charset="0"/>
            </a:endParaRP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26 listopad 2013 r. w Urzędzie Gminy i Miasta Przysucha odbyła się konferencja „</a:t>
            </a:r>
            <a:r>
              <a:rPr lang="pl-PL" altLang="pl-PL" sz="2000" i="1" u="sng">
                <a:latin typeface="Calibri" pitchFamily="34" charset="0"/>
              </a:rPr>
              <a:t>Tworzenie szlaków kulinarnych w świetle zwiększania atrakcyjności turystycznej regionu</a:t>
            </a:r>
            <a:r>
              <a:rPr lang="pl-PL" altLang="pl-PL" sz="2000">
                <a:latin typeface="Calibri" pitchFamily="34" charset="0"/>
              </a:rPr>
              <a:t>”</a:t>
            </a:r>
          </a:p>
        </p:txBody>
      </p:sp>
      <p:pic>
        <p:nvPicPr>
          <p:cNvPr id="10245" name="Picture 2" descr=" Konferencja: Tworzenie szlaków kulinarnych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825875"/>
            <a:ext cx="22320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 descr=" Konferencja: Tworzenie szlaków kulinarnych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25875"/>
            <a:ext cx="22320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 Konferencja: Tworzenie szlaków kulinarnych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789363"/>
            <a:ext cx="223043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68313" y="1450975"/>
            <a:ext cx="88566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endParaRPr lang="pl-PL" altLang="pl-PL" sz="2000" b="1" dirty="0" smtClean="0">
              <a:latin typeface="Calibri" pitchFamily="34" charset="0"/>
            </a:endParaRPr>
          </a:p>
          <a:p>
            <a:pPr marL="0" indent="0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Współorganizacja szkoleń, konferencji poświęconych produktom lokalnym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11267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pole tekstowe 7"/>
          <p:cNvSpPr txBox="1">
            <a:spLocks noChangeArrowheads="1"/>
          </p:cNvSpPr>
          <p:nvPr/>
        </p:nvSpPr>
        <p:spPr bwMode="auto">
          <a:xfrm>
            <a:off x="287338" y="2276475"/>
            <a:ext cx="885666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000" b="1">
              <a:latin typeface="Calibri" pitchFamily="34" charset="0"/>
            </a:endParaRP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27 marca 2015 r. w Gminnym Centrum Informacji, Edukacji i Kultury w Zakrzewie</a:t>
            </a:r>
          </a:p>
          <a:p>
            <a:pPr eaLnBrk="1" hangingPunct="1"/>
            <a:r>
              <a:rPr lang="pl-PL" altLang="pl-PL" sz="2000">
                <a:latin typeface="Calibri" pitchFamily="34" charset="0"/>
              </a:rPr>
              <a:t>odbyło się szkolenie „</a:t>
            </a:r>
            <a:r>
              <a:rPr lang="pl-PL" altLang="pl-PL" sz="2000" i="1" u="sng">
                <a:latin typeface="Calibri" pitchFamily="34" charset="0"/>
              </a:rPr>
              <a:t>Produkt Tradycyjny jako element podnoszenia atrakcyjności turystycznej regionu</a:t>
            </a:r>
            <a:r>
              <a:rPr lang="pl-PL" altLang="pl-PL" sz="2000">
                <a:latin typeface="Calibri" pitchFamily="34" charset="0"/>
              </a:rPr>
              <a:t>”</a:t>
            </a:r>
          </a:p>
        </p:txBody>
      </p:sp>
      <p:pic>
        <p:nvPicPr>
          <p:cNvPr id="11269" name="Picture 4" descr=" Seminarium Produkt tradycyjny jako element podnoszenia atrakcyjności turystycznej regionu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3806825"/>
            <a:ext cx="23034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 Seminarium Produkt tradycyjny jako element podnoszenia atrakcyjności turystycznej regionu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784600"/>
            <a:ext cx="230346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 descr=" Seminarium Produkt tradycyjny jako element podnoszenia atrakcyjności turystycznej regionu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84600"/>
            <a:ext cx="230346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63513" y="1549400"/>
            <a:ext cx="885666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Współpraca w promocji tych produktów podczas imprez targowych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12291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Prostokąt 1"/>
          <p:cNvSpPr>
            <a:spLocks noChangeArrowheads="1"/>
          </p:cNvSpPr>
          <p:nvPr/>
        </p:nvSpPr>
        <p:spPr bwMode="auto">
          <a:xfrm>
            <a:off x="2684463" y="2187575"/>
            <a:ext cx="4233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/>
              <a:t>Udział w Targach AGROTRAVEL Kielce</a:t>
            </a:r>
          </a:p>
          <a:p>
            <a:pPr algn="ctr" eaLnBrk="1" hangingPunct="1"/>
            <a:r>
              <a:rPr lang="pl-PL" altLang="pl-PL"/>
              <a:t>2011,2012,2013,2014,2015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168650"/>
            <a:ext cx="2347913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16263"/>
            <a:ext cx="24272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167063"/>
            <a:ext cx="23510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6350" y="5229225"/>
            <a:ext cx="8856663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LGD po raz pierwszy promowała produkty lokalne podczas imprezy w roku 2010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242888" y="2071688"/>
            <a:ext cx="8856662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Współpraca w promocji tych produktów podczas imprez targowych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  <p:pic>
        <p:nvPicPr>
          <p:cNvPr id="13315" name="Picture 5" descr="ba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0"/>
            <a:ext cx="2524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Prostokąt 1"/>
          <p:cNvSpPr>
            <a:spLocks noChangeArrowheads="1"/>
          </p:cNvSpPr>
          <p:nvPr/>
        </p:nvSpPr>
        <p:spPr bwMode="auto">
          <a:xfrm>
            <a:off x="1101725" y="2609850"/>
            <a:ext cx="7424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/>
              <a:t>Udział w Targach Produktów Regionalnych i Ekologicznych Regionalia </a:t>
            </a:r>
          </a:p>
          <a:p>
            <a:pPr algn="ctr" eaLnBrk="1" hangingPunct="1"/>
            <a:r>
              <a:rPr lang="pl-PL" altLang="pl-PL"/>
              <a:t>w Warszawie 2015</a:t>
            </a:r>
          </a:p>
        </p:txBody>
      </p:sp>
      <p:sp>
        <p:nvSpPr>
          <p:cNvPr id="13317" name="AutoShape 2" descr=" Regionalia 20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13318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5290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29013"/>
            <a:ext cx="23828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5290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>
            <a:spLocks noChangeArrowheads="1"/>
          </p:cNvSpPr>
          <p:nvPr/>
        </p:nvSpPr>
        <p:spPr bwMode="auto">
          <a:xfrm>
            <a:off x="6350" y="5229225"/>
            <a:ext cx="8856663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i="1" dirty="0" smtClean="0">
                <a:latin typeface="Calibri" pitchFamily="34" charset="0"/>
              </a:rPr>
              <a:t>LGD promowała produkty lokalne podczas imprezy w latach 2013 i 2014</a:t>
            </a:r>
          </a:p>
          <a:p>
            <a:pPr eaLnBrk="1" hangingPunct="1">
              <a:defRPr/>
            </a:pPr>
            <a:endParaRPr lang="pl-PL" altLang="pl-PL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Termiczny</Template>
  <TotalTime>1447</TotalTime>
  <Words>1204</Words>
  <Application>Microsoft Office PowerPoint</Application>
  <PresentationFormat>Pokaz na ekranie (4:3)</PresentationFormat>
  <Paragraphs>155</Paragraphs>
  <Slides>29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Calibri</vt:lpstr>
      <vt:lpstr>Lucida Sans Unicode</vt:lpstr>
      <vt:lpstr>Wingdings</vt:lpstr>
      <vt:lpstr>Motyw pakietu Office</vt:lpstr>
      <vt:lpstr>1_Projekt niestandardowy</vt:lpstr>
      <vt:lpstr>Projekt niestandardowy</vt:lpstr>
      <vt:lpstr>Prezentacja programu PowerPoint</vt:lpstr>
      <vt:lpstr>Stowarzyszenie Lokalna Grupa Działania „Razem dla Radomki”</vt:lpstr>
      <vt:lpstr>WSPÓŁPRACA LGD „RAZEM DLA RADOMKI” Z KRAJOWĄ SIECIĄ ROZWOJU OBSZARÓW WIEJSKICH W ZAKRESIE DEFINIOWANIA I PROMOCJI NOWYCH PRODUKTÓW LOKALNYCH, TRADYCYJNYCH, REGIONALNYCH OBSZARU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indywidulane prowadzone przez LGD  Zdefiniowanie produktów lokalnych, tradycyjnych, regionalnych obszaru 6 gmin członków LGD   </vt:lpstr>
      <vt:lpstr>Działania indywidulane prowadzone przez LGD     </vt:lpstr>
      <vt:lpstr>Działania indywidulane prowadzone przez LGD     </vt:lpstr>
      <vt:lpstr>Działania indywidulane prowadzone przez LGD     </vt:lpstr>
      <vt:lpstr>Działania indywidulane prowadzone przez LGD     </vt:lpstr>
      <vt:lpstr>Działania indywidulane prowadzone przez LGD     </vt:lpstr>
      <vt:lpstr>Działania indywidulane prowadzone przez LGD     </vt:lpstr>
      <vt:lpstr>Działania indywidulane prowadzone przez LGD     </vt:lpstr>
      <vt:lpstr>Działania indywidulane prowadzone przez LGD  Budowa marki produktów lokalnych – Laur LGD    </vt:lpstr>
      <vt:lpstr>Działania indywidulane prowadzone przez LGD  Budowa marki produktów lokalnych – Laur LGD    </vt:lpstr>
      <vt:lpstr>Działania indywidulane prowadzone przez LGD      Udział w Targach Turystycznych w ramach III edycji „Biesiady Mazurskiej” (25.09.2010)  </vt:lpstr>
      <vt:lpstr>Działania indywidulane prowadzone przez LGD     </vt:lpstr>
      <vt:lpstr>Działania indywidulane prowadzone przez LGD  </vt:lpstr>
      <vt:lpstr>Nasze działania docenili:  </vt:lpstr>
      <vt:lpstr>Nasze działania docenili:  </vt:lpstr>
      <vt:lpstr>Nasze działania docenili:  </vt:lpstr>
      <vt:lpstr>Nasze działania docenili:  </vt:lpstr>
      <vt:lpstr>NASZE OSIĄGNIĘCIA DOTYCZĄCE PROMOCJI  PRODUKTÓW LOKALNYCH, REGIONALNYCH I TRADYCYJNYCH  </vt:lpstr>
      <vt:lpstr>  Dziękujemy za uwagę          Stowarzyszenie "Razem dla Radomki"  ul. Wernera 9/11 26-600 Radom Poland tel. (0-48) 38 58 996 e-mail: zarzad@razemdlaradomki.pl www.razemdlaradomki.pl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DMW</dc:creator>
  <cp:lastModifiedBy>Marzec Piotr</cp:lastModifiedBy>
  <cp:revision>255</cp:revision>
  <cp:lastPrinted>2015-10-01T12:30:51Z</cp:lastPrinted>
  <dcterms:created xsi:type="dcterms:W3CDTF">2009-10-23T08:53:05Z</dcterms:created>
  <dcterms:modified xsi:type="dcterms:W3CDTF">2015-10-07T06:37:51Z</dcterms:modified>
</cp:coreProperties>
</file>