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6"/>
  </p:notesMasterIdLst>
  <p:handoutMasterIdLst>
    <p:handoutMasterId r:id="rId37"/>
  </p:handoutMasterIdLst>
  <p:sldIdLst>
    <p:sldId id="257" r:id="rId3"/>
    <p:sldId id="258" r:id="rId4"/>
    <p:sldId id="299" r:id="rId5"/>
    <p:sldId id="289" r:id="rId6"/>
    <p:sldId id="345" r:id="rId7"/>
    <p:sldId id="321" r:id="rId8"/>
    <p:sldId id="339" r:id="rId9"/>
    <p:sldId id="335" r:id="rId10"/>
    <p:sldId id="338" r:id="rId11"/>
    <p:sldId id="260" r:id="rId12"/>
    <p:sldId id="261" r:id="rId13"/>
    <p:sldId id="348" r:id="rId14"/>
    <p:sldId id="322" r:id="rId15"/>
    <p:sldId id="316" r:id="rId16"/>
    <p:sldId id="315" r:id="rId17"/>
    <p:sldId id="324" r:id="rId18"/>
    <p:sldId id="340" r:id="rId19"/>
    <p:sldId id="300" r:id="rId20"/>
    <p:sldId id="303" r:id="rId21"/>
    <p:sldId id="304" r:id="rId22"/>
    <p:sldId id="311" r:id="rId23"/>
    <p:sldId id="347" r:id="rId24"/>
    <p:sldId id="323" r:id="rId25"/>
    <p:sldId id="263" r:id="rId26"/>
    <p:sldId id="306" r:id="rId27"/>
    <p:sldId id="307" r:id="rId28"/>
    <p:sldId id="309" r:id="rId29"/>
    <p:sldId id="319" r:id="rId30"/>
    <p:sldId id="320" r:id="rId31"/>
    <p:sldId id="336" r:id="rId32"/>
    <p:sldId id="337" r:id="rId33"/>
    <p:sldId id="346" r:id="rId34"/>
    <p:sldId id="34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424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508" autoAdjust="0"/>
  </p:normalViewPr>
  <p:slideViewPr>
    <p:cSldViewPr>
      <p:cViewPr varScale="1">
        <p:scale>
          <a:sx n="105" d="100"/>
          <a:sy n="105" d="100"/>
        </p:scale>
        <p:origin x="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21B00-6FC2-41C5-8CC8-B9EEA04C504C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8FED-E309-4234-8533-7FE78C077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9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4F934-0B1F-4A2D-B327-660F7F58F120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592BD-A84E-44A3-8DF7-E6ED0C1DA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0" y="2267858"/>
            <a:ext cx="4191000" cy="4590144"/>
            <a:chOff x="-1" y="1600199"/>
            <a:chExt cx="4501019" cy="5257801"/>
          </a:xfrm>
        </p:grpSpPr>
        <p:sp>
          <p:nvSpPr>
            <p:cNvPr id="39" name="Freeform 7"/>
            <p:cNvSpPr>
              <a:spLocks/>
            </p:cNvSpPr>
            <p:nvPr userDrawn="1"/>
          </p:nvSpPr>
          <p:spPr bwMode="auto">
            <a:xfrm>
              <a:off x="-1" y="1600199"/>
              <a:ext cx="4127498" cy="2514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auto">
            <a:xfrm>
              <a:off x="-1" y="3581398"/>
              <a:ext cx="1600200" cy="3276599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auto">
            <a:xfrm>
              <a:off x="0" y="2438399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/>
            <p:cNvSpPr>
              <a:spLocks/>
            </p:cNvSpPr>
            <p:nvPr userDrawn="1"/>
          </p:nvSpPr>
          <p:spPr bwMode="auto">
            <a:xfrm>
              <a:off x="1224419" y="3886199"/>
              <a:ext cx="3276599" cy="2971800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/>
            <p:cNvSpPr>
              <a:spLocks/>
            </p:cNvSpPr>
            <p:nvPr userDrawn="1"/>
          </p:nvSpPr>
          <p:spPr bwMode="auto">
            <a:xfrm>
              <a:off x="876758" y="3994150"/>
              <a:ext cx="1719262" cy="2863850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reeform 46"/>
          <p:cNvSpPr>
            <a:spLocks/>
          </p:cNvSpPr>
          <p:nvPr userDrawn="1"/>
        </p:nvSpPr>
        <p:spPr bwMode="auto">
          <a:xfrm>
            <a:off x="7543800" y="0"/>
            <a:ext cx="1600201" cy="220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auto">
          <a:xfrm>
            <a:off x="3733800" y="5715000"/>
            <a:ext cx="5029200" cy="7620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90600" y="1116449"/>
            <a:ext cx="6858000" cy="707886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90600" y="1900535"/>
            <a:ext cx="6858000" cy="461665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543800" y="0"/>
              <a:ext cx="1600201" cy="22098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733800" y="5715000"/>
              <a:ext cx="5029200" cy="7620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2855091"/>
            <a:ext cx="3581400" cy="4002909"/>
            <a:chOff x="0" y="2533588"/>
            <a:chExt cx="8022336" cy="8966516"/>
          </a:xfrm>
        </p:grpSpPr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0" y="2533588"/>
              <a:ext cx="4127500" cy="25145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0" y="4980432"/>
              <a:ext cx="3184026" cy="6519672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0" y="3371787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502664" y="5586916"/>
              <a:ext cx="6519672" cy="5913188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155002" y="5801712"/>
              <a:ext cx="3420932" cy="5698392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lgdpm.pl/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jpe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gdpm.pl/" TargetMode="Externa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hyperlink" Target="http://www.lgdpm.p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051720" y="325799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l-PL" sz="40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pl-PL" sz="4400" b="1" dirty="0" smtClean="0">
                <a:solidFill>
                  <a:schemeClr val="accent2">
                    <a:lumMod val="75000"/>
                  </a:schemeClr>
                </a:solidFill>
              </a:rPr>
              <a:t>Współpraca</a:t>
            </a:r>
            <a:r>
              <a:rPr lang="pl-PL" sz="2400" b="1" u="sng" dirty="0" smtClean="0">
                <a:solidFill>
                  <a:srgbClr val="92D050"/>
                </a:solidFill>
              </a:rPr>
              <a:t> </a:t>
            </a:r>
            <a:endParaRPr lang="pl-PL" sz="2400" b="1" u="sng" dirty="0">
              <a:solidFill>
                <a:srgbClr val="92D050"/>
              </a:solidFill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242626" y="1340768"/>
            <a:ext cx="6137686" cy="446449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37160" algn="ctr"/>
            <a:endParaRPr lang="pl-PL" sz="2700" b="1" dirty="0" smtClean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137160" algn="ctr"/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Lokalnej Grupy Działania </a:t>
            </a:r>
            <a:b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pl-PL" sz="27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Przyjazne </a:t>
            </a:r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Mazowsze</a:t>
            </a:r>
            <a:endParaRPr lang="pl-PL" sz="27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137160" algn="ctr"/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z </a:t>
            </a:r>
          </a:p>
          <a:p>
            <a:pPr marL="137160" algn="ctr"/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Sekretariatem </a:t>
            </a: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Regionalnym </a:t>
            </a:r>
            <a:endParaRPr lang="pl-PL" sz="2800" b="1" dirty="0" smtClean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37160" algn="ctr"/>
            <a:r>
              <a:rPr lang="pl-PL" sz="28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Krajowej </a:t>
            </a: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Sieci Obszarów Wiejskich Województwa Mazowieckiego</a:t>
            </a:r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</a:p>
          <a:p>
            <a:pPr marL="137160" algn="ctr">
              <a:lnSpc>
                <a:spcPct val="150000"/>
              </a:lnSpc>
            </a:pPr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w latach </a:t>
            </a:r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2010-2015 </a:t>
            </a:r>
            <a:endParaRPr lang="pl-PL" sz="2700" b="1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137160" algn="ctr"/>
            <a:endParaRPr lang="pl-PL" sz="2700" dirty="0">
              <a:solidFill>
                <a:schemeClr val="tx1"/>
              </a:solidFill>
              <a:latin typeface="+mn-lt"/>
            </a:endParaRPr>
          </a:p>
          <a:p>
            <a:pPr marL="137160" algn="ctr"/>
            <a:r>
              <a:rPr lang="pl-PL" sz="1600" dirty="0" smtClean="0">
                <a:solidFill>
                  <a:schemeClr val="tx1"/>
                </a:solidFill>
                <a:latin typeface="+mn-lt"/>
              </a:rPr>
              <a:t>06.10.2015, Zegrze</a:t>
            </a:r>
          </a:p>
          <a:p>
            <a:pPr marL="137160" algn="ctr"/>
            <a:r>
              <a:rPr lang="pl-PL" sz="16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Małgorzata Najechalska</a:t>
            </a:r>
            <a:endParaRPr lang="pl-PL" sz="16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7" y="160338"/>
            <a:ext cx="1296293" cy="129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://warminsko-mazurskie.ksow.pl/uploads/media/logo_kso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221" name="Picture 5" descr="http://2.bp.blogspot.com/-uSyatYhDS5k/UZxsGLVvOjI/AAAAAAAAFHE/3mNQ3-sb4Wg/s1600/ksow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1948"/>
            <a:ext cx="2512632" cy="16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5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85646" y="2294874"/>
            <a:ext cx="3429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55030"/>
            <a:ext cx="3331119" cy="45240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Prostokąt 6"/>
          <p:cNvSpPr/>
          <p:nvPr/>
        </p:nvSpPr>
        <p:spPr>
          <a:xfrm>
            <a:off x="611560" y="1455031"/>
            <a:ext cx="439248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Staraliśmy się zwrócić uwagę mieszkańców, że Przyjazne Mazowsze  to obszar o wielu walorach. </a:t>
            </a:r>
          </a:p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Wydaliśmy  pierwszy przewodnik po powiecie płońskim zatytułowany  </a:t>
            </a:r>
            <a:r>
              <a:rPr lang="pl-PL" b="1" dirty="0" smtClean="0">
                <a:cs typeface="Times New Roman" panose="02020603050405020304" pitchFamily="18" charset="0"/>
              </a:rPr>
              <a:t>„Powiat płoński – przewodnik subiektywny”</a:t>
            </a:r>
          </a:p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 Nakład 1000 egzemplarzy</a:t>
            </a:r>
            <a:endParaRPr lang="pl-PL" dirty="0"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30632" y="5013176"/>
            <a:ext cx="3757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Książka wpisuje się w serię przewodników „Tradycje Mazowsza”</a:t>
            </a:r>
            <a:endParaRPr lang="pl-PL" dirty="0"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547813" y="375083"/>
            <a:ext cx="7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Mazowsze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5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1844824"/>
            <a:ext cx="366309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Za tę książkę </a:t>
            </a:r>
            <a:r>
              <a:rPr lang="pl-PL" b="1" dirty="0" smtClean="0">
                <a:cs typeface="Times New Roman" panose="02020603050405020304" pitchFamily="18" charset="0"/>
              </a:rPr>
              <a:t>„Powiat Płoński. Przewodnik subiektywny” </a:t>
            </a:r>
            <a:r>
              <a:rPr lang="pl-PL" dirty="0" smtClean="0">
                <a:cs typeface="Times New Roman" panose="02020603050405020304" pitchFamily="18" charset="0"/>
              </a:rPr>
              <a:t>otrzymaliśmy </a:t>
            </a:r>
            <a:r>
              <a:rPr lang="pl-PL" dirty="0">
                <a:cs typeface="Times New Roman" panose="02020603050405020304" pitchFamily="18" charset="0"/>
              </a:rPr>
              <a:t>specjalne </a:t>
            </a:r>
            <a:r>
              <a:rPr lang="pl-PL" dirty="0" smtClean="0">
                <a:cs typeface="Times New Roman" panose="02020603050405020304" pitchFamily="18" charset="0"/>
              </a:rPr>
              <a:t>wyróżnienie</a:t>
            </a:r>
          </a:p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 </a:t>
            </a:r>
            <a:r>
              <a:rPr lang="pl-PL" dirty="0">
                <a:cs typeface="Times New Roman" panose="02020603050405020304" pitchFamily="18" charset="0"/>
              </a:rPr>
              <a:t>w kategorii foldery </a:t>
            </a:r>
            <a:endParaRPr lang="pl-PL" dirty="0" smtClean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pl-PL" b="1" i="1" dirty="0" smtClean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dirty="0" smtClean="0">
                <a:ln w="6350">
                  <a:solidFill>
                    <a:srgbClr val="92D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 </a:t>
            </a:r>
            <a:r>
              <a:rPr lang="pl-PL" i="1" dirty="0">
                <a:ln w="6350">
                  <a:solidFill>
                    <a:schemeClr val="tx1"/>
                  </a:solidFill>
                  <a:prstDash val="solid"/>
                  <a:miter lim="800000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w Ogólnopolskim </a:t>
            </a:r>
            <a:r>
              <a:rPr lang="pl-PL" i="1" dirty="0" smtClean="0">
                <a:ln w="6350">
                  <a:solidFill>
                    <a:schemeClr val="tx1"/>
                  </a:solidFill>
                  <a:prstDash val="solid"/>
                  <a:miter lim="800000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konkursie</a:t>
            </a:r>
            <a:br>
              <a:rPr lang="pl-PL" i="1" dirty="0" smtClean="0">
                <a:ln w="6350">
                  <a:solidFill>
                    <a:schemeClr val="tx1"/>
                  </a:solidFill>
                  <a:prstDash val="solid"/>
                  <a:miter lim="800000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</a:br>
            <a:r>
              <a:rPr lang="pl-PL" i="1" dirty="0" smtClean="0">
                <a:ln w="6350">
                  <a:solidFill>
                    <a:schemeClr val="tx1"/>
                  </a:solidFill>
                  <a:prstDash val="solid"/>
                  <a:miter lim="800000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 </a:t>
            </a:r>
            <a:r>
              <a:rPr lang="pl-PL" i="1" dirty="0">
                <a:ln w="6350">
                  <a:solidFill>
                    <a:schemeClr val="tx1"/>
                  </a:solidFill>
                  <a:prstDash val="solid"/>
                  <a:miter lim="800000"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Times New Roman" panose="02020603050405020304" pitchFamily="18" charset="0"/>
              </a:rPr>
              <a:t>Róża Regionów 2013</a:t>
            </a:r>
          </a:p>
          <a:p>
            <a:r>
              <a:rPr lang="pl-PL" sz="1500" b="1" dirty="0"/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490124" y="2378730"/>
            <a:ext cx="29163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500" dirty="0"/>
              <a:t/>
            </a:r>
            <a:br>
              <a:rPr lang="pl-PL" sz="1500" dirty="0"/>
            </a:br>
            <a:endParaRPr lang="pl-PL" sz="1500" dirty="0"/>
          </a:p>
        </p:txBody>
      </p:sp>
      <p:sp>
        <p:nvSpPr>
          <p:cNvPr id="6" name="Tytuł 4"/>
          <p:cNvSpPr txBox="1">
            <a:spLocks/>
          </p:cNvSpPr>
          <p:nvPr/>
        </p:nvSpPr>
        <p:spPr>
          <a:xfrm>
            <a:off x="2761989" y="861227"/>
            <a:ext cx="3599667" cy="85725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pl-PL" sz="2400" dirty="0"/>
          </a:p>
        </p:txBody>
      </p:sp>
      <p:pic>
        <p:nvPicPr>
          <p:cNvPr id="8" name="Picture 3" descr="X:\Agnieszka\promocja -na str int\wyróżnienie publikac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36171"/>
            <a:ext cx="3282071" cy="44960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pole tekstowe 9"/>
          <p:cNvSpPr txBox="1"/>
          <p:nvPr/>
        </p:nvSpPr>
        <p:spPr>
          <a:xfrm>
            <a:off x="1547813" y="425210"/>
            <a:ext cx="3367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Wyróżnienie</a:t>
            </a:r>
            <a:endParaRPr lang="pl-PL" sz="44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1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44008" y="2276206"/>
            <a:ext cx="432047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95536" y="1268760"/>
            <a:ext cx="8568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+mj-lt"/>
                <a:cs typeface="Times New Roman" panose="02020603050405020304" pitchFamily="18" charset="0"/>
              </a:rPr>
              <a:t>Pokazywaliśmy  przykłady przedsiębiorczości i projektów wpływających na rozwój turystyki w  Finlandii. </a:t>
            </a:r>
            <a:endParaRPr lang="pl-PL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30632" y="4437112"/>
            <a:ext cx="3469359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660015" y="343199"/>
            <a:ext cx="687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sz="2800" b="1" u="sng" dirty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</a:t>
            </a:r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Mazowsze</a:t>
            </a:r>
          </a:p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	sprzyjające </a:t>
            </a:r>
            <a:r>
              <a:rPr lang="pl-PL" sz="2000" b="1" dirty="0">
                <a:solidFill>
                  <a:prstClr val="black"/>
                </a:solidFill>
              </a:rPr>
              <a:t>rozwojowi turystyki: </a:t>
            </a:r>
            <a:endParaRPr lang="pl-PL" sz="2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804141"/>
            <a:ext cx="4561766" cy="291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424379" y="1772816"/>
            <a:ext cx="45401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ramach projektu </a:t>
            </a:r>
            <a:r>
              <a:rPr lang="pl-PL" dirty="0" smtClean="0"/>
              <a:t>współpracy TERRA </a:t>
            </a:r>
            <a:r>
              <a:rPr lang="pl-PL" dirty="0"/>
              <a:t>realizowanego przez  </a:t>
            </a:r>
            <a:r>
              <a:rPr lang="pl-PL" dirty="0" smtClean="0"/>
              <a:t>LGD:  </a:t>
            </a:r>
            <a:r>
              <a:rPr lang="pl-PL" dirty="0"/>
              <a:t>Partnerstwo Zalewu </a:t>
            </a:r>
            <a:r>
              <a:rPr lang="pl-PL" dirty="0" smtClean="0"/>
              <a:t>Zegrzyńskiego, Aktywni </a:t>
            </a:r>
            <a:r>
              <a:rPr lang="pl-PL" dirty="0"/>
              <a:t>Razem, </a:t>
            </a:r>
            <a:r>
              <a:rPr lang="pl-PL" dirty="0" smtClean="0"/>
              <a:t>Przyjazne Mazowsze i LAG </a:t>
            </a:r>
            <a:r>
              <a:rPr lang="pl-PL" dirty="0" err="1"/>
              <a:t>Perapohjolan</a:t>
            </a:r>
            <a:r>
              <a:rPr lang="pl-PL" dirty="0"/>
              <a:t> </a:t>
            </a:r>
            <a:r>
              <a:rPr lang="pl-PL" dirty="0" err="1"/>
              <a:t>kehitys</a:t>
            </a:r>
            <a:r>
              <a:rPr lang="pl-PL" dirty="0"/>
              <a:t> </a:t>
            </a:r>
            <a:r>
              <a:rPr lang="pl-PL" dirty="0" err="1"/>
              <a:t>ry</a:t>
            </a:r>
            <a:r>
              <a:rPr lang="pl-PL" dirty="0"/>
              <a:t> </a:t>
            </a:r>
            <a:r>
              <a:rPr lang="pl-PL" dirty="0" smtClean="0"/>
              <a:t>(Finlandia) zorganizowaliśmy 2 </a:t>
            </a:r>
            <a:r>
              <a:rPr lang="pl-PL" dirty="0"/>
              <a:t>wizyty studyjne do Finlandii dla </a:t>
            </a:r>
            <a:r>
              <a:rPr lang="pl-PL" dirty="0" smtClean="0"/>
              <a:t>naszych podmiotów </a:t>
            </a:r>
            <a:r>
              <a:rPr lang="pl-PL" dirty="0"/>
              <a:t>turystycznych </a:t>
            </a:r>
            <a:r>
              <a:rPr lang="pl-PL" dirty="0" smtClean="0"/>
              <a:t>oraz członków</a:t>
            </a:r>
            <a:endParaRPr lang="pl-PL" dirty="0"/>
          </a:p>
        </p:txBody>
      </p:sp>
      <p:pic>
        <p:nvPicPr>
          <p:cNvPr id="14" name="Picture 1" descr="H:\Rok 2013\zdj.Finlandia_06.2013\Aśka K\DSC05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" y="1844824"/>
            <a:ext cx="4374981" cy="2807646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0998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67544" y="1438224"/>
            <a:ext cx="850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b="1" dirty="0"/>
          </a:p>
          <a:p>
            <a:r>
              <a:rPr lang="pl-PL" sz="2000" b="1" dirty="0" smtClean="0"/>
              <a:t>     </a:t>
            </a:r>
            <a:r>
              <a:rPr lang="pl-PL" b="1" dirty="0" smtClean="0"/>
              <a:t>wypracowanie konkretnych ofert turystycznych </a:t>
            </a:r>
            <a:r>
              <a:rPr lang="pl-PL" b="1" dirty="0"/>
              <a:t>w ramach projektu TERRA </a:t>
            </a:r>
            <a:r>
              <a:rPr lang="pl-PL" b="1" dirty="0" smtClean="0"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691680" y="332656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 Działania LGD – Przyjazne Mazowsze</a:t>
            </a:r>
          </a:p>
          <a:p>
            <a:r>
              <a:rPr lang="pl-PL" sz="2000" b="1" dirty="0" smtClean="0"/>
              <a:t>	sprzyjające </a:t>
            </a:r>
            <a:r>
              <a:rPr lang="pl-PL" sz="2000" b="1" dirty="0"/>
              <a:t>rozwojowi </a:t>
            </a:r>
            <a:r>
              <a:rPr lang="pl-PL" sz="2000" b="1" dirty="0" smtClean="0"/>
              <a:t>turystyki : </a:t>
            </a:r>
            <a:endParaRPr lang="pl-PL" sz="20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3" descr="C:\Users\W-PO-030067\Desktop\finland skr\rózne\Spotkania klubowe\_DSC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6" y="2146111"/>
            <a:ext cx="7268274" cy="457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5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691680" y="188639"/>
            <a:ext cx="7103462" cy="117978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  <a:p>
            <a:pPr>
              <a:defRPr/>
            </a:pPr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Działania </a:t>
            </a:r>
            <a:r>
              <a:rPr lang="pl-PL" sz="2800" b="1" u="sng" dirty="0">
                <a:solidFill>
                  <a:srgbClr val="92D050"/>
                </a:solidFill>
                <a:latin typeface="Monotype Corsiva" panose="03010101010201010101" pitchFamily="66" charset="0"/>
              </a:rPr>
              <a:t>LGD – Przyjazne </a:t>
            </a:r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Mazowsze</a:t>
            </a:r>
          </a:p>
          <a:p>
            <a:pPr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	sprzyjające </a:t>
            </a:r>
            <a:r>
              <a:rPr lang="pl-PL" sz="2000" b="1" dirty="0">
                <a:solidFill>
                  <a:prstClr val="black"/>
                </a:solidFill>
              </a:rPr>
              <a:t>rozwojowi </a:t>
            </a:r>
            <a:r>
              <a:rPr lang="pl-PL" sz="2000" b="1" dirty="0" smtClean="0">
                <a:solidFill>
                  <a:prstClr val="black"/>
                </a:solidFill>
              </a:rPr>
              <a:t>turystyki: </a:t>
            </a:r>
            <a:endParaRPr lang="pl-PL" sz="28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  <a:ea typeface="+mj-ea"/>
              <a:cs typeface="+mj-cs"/>
            </a:endParaRPr>
          </a:p>
          <a:p>
            <a:pPr>
              <a:defRPr/>
            </a:pP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8131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11560" y="1196752"/>
            <a:ext cx="39486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pl-PL" sz="1600" dirty="0" smtClean="0"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pl-PL" sz="1600" dirty="0" smtClean="0">
                <a:cs typeface="Times New Roman" panose="02020603050405020304" pitchFamily="18" charset="0"/>
              </a:rPr>
              <a:t>Wskazywaliśmy </a:t>
            </a:r>
            <a:r>
              <a:rPr lang="pl-PL" sz="1600" dirty="0">
                <a:cs typeface="Times New Roman" panose="02020603050405020304" pitchFamily="18" charset="0"/>
              </a:rPr>
              <a:t>na potencjał naszego obszaru, na walory turystyczne opracowując i publikując takie opracowania jak: </a:t>
            </a:r>
          </a:p>
          <a:p>
            <a:pPr algn="ctr" eaLnBrk="1" hangingPunct="1">
              <a:defRPr/>
            </a:pPr>
            <a:r>
              <a:rPr lang="pl-PL" sz="1600" dirty="0" smtClean="0"/>
              <a:t> </a:t>
            </a:r>
            <a:r>
              <a:rPr lang="pl-PL" sz="1600" b="1" i="1" dirty="0" smtClean="0"/>
              <a:t>Zintegrowana oferta </a:t>
            </a:r>
            <a:r>
              <a:rPr lang="pl-PL" sz="1600" b="1" i="1" dirty="0"/>
              <a:t>turystyczną obszaru LGD – Przyjazne Mazowsze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220072" y="5661248"/>
            <a:ext cx="33123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pl-PL" sz="1600" b="1" i="1" dirty="0" smtClean="0">
              <a:latin typeface="+mn-lt"/>
            </a:endParaRPr>
          </a:p>
          <a:p>
            <a:pPr algn="ctr" eaLnBrk="1" hangingPunct="1">
              <a:defRPr/>
            </a:pPr>
            <a:endParaRPr lang="pl-PL" sz="1600" b="1" i="1" dirty="0"/>
          </a:p>
          <a:p>
            <a:pPr algn="ctr" eaLnBrk="1" hangingPunct="1">
              <a:defRPr/>
            </a:pPr>
            <a:r>
              <a:rPr lang="pl-PL" sz="1600" b="1" i="1" dirty="0" smtClean="0">
                <a:latin typeface="+mn-lt"/>
              </a:rPr>
              <a:t>Analiza potencjału </a:t>
            </a:r>
            <a:r>
              <a:rPr lang="pl-PL" sz="1600" b="1" i="1" dirty="0"/>
              <a:t>t</a:t>
            </a:r>
            <a:r>
              <a:rPr lang="pl-PL" sz="1600" b="1" i="1" dirty="0" smtClean="0">
                <a:latin typeface="+mn-lt"/>
              </a:rPr>
              <a:t>urystycznego </a:t>
            </a:r>
            <a:r>
              <a:rPr lang="pl-PL" sz="1600" b="1" i="1" dirty="0">
                <a:latin typeface="+mn-lt"/>
              </a:rPr>
              <a:t>obszaru LGD-Przyjazne Mazowsze</a:t>
            </a:r>
          </a:p>
        </p:txBody>
      </p:sp>
      <p:pic>
        <p:nvPicPr>
          <p:cNvPr id="48134" name="Picture 2" descr="C:\Documents and Settings\Administrator\Pulpit\zdj do sprawozdania meryt\Zintegrowana Oferta Turystyczna - 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2705100"/>
            <a:ext cx="27527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 descr="C:\Documents and Settings\Administrator\Pulpit\zdj do sprawozdania meryt\analiza potencjał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45" y="1368425"/>
            <a:ext cx="3289029" cy="48314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C:\Documents and Settings\Administrator\Pulpit\zdj do sprawozdania meryt\aplikacja ter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65613"/>
            <a:ext cx="43624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 descr="C:\Documents and Settings\Administrator\Pulpit\okładk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938463"/>
            <a:ext cx="2159000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Z:\biuletyn informacyjny\biuletyn 2015\TERRA\LGD_map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7338"/>
            <a:ext cx="2016125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79388" y="1412875"/>
            <a:ext cx="5329237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Materiały promocyjne</a:t>
            </a:r>
            <a:r>
              <a:rPr lang="pl-PL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defRPr/>
            </a:pPr>
            <a:endParaRPr lang="pl-PL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Ziemia Płońska - informator turystyczny po obszarze </a:t>
            </a:r>
            <a:r>
              <a:rPr lang="pl-PL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LGD - Przyjazne </a:t>
            </a:r>
            <a:r>
              <a:rPr lang="pl-PL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Mazowsze</a:t>
            </a:r>
          </a:p>
          <a:p>
            <a:pPr eaLnBrk="1" hangingPunct="1">
              <a:buClr>
                <a:srgbClr val="00B050"/>
              </a:buClr>
              <a:buFont typeface="Wingdings" pitchFamily="2" charset="2"/>
              <a:buChar char="ü"/>
              <a:defRPr/>
            </a:pPr>
            <a:endParaRPr lang="pl-PL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Mapa turystyczna obszaru LGD – Przyjazne      Mazowsze</a:t>
            </a:r>
          </a:p>
          <a:p>
            <a:pPr eaLnBrk="1" hangingPunct="1">
              <a:buClr>
                <a:srgbClr val="00B050"/>
              </a:buClr>
              <a:buFont typeface="Wingdings" pitchFamily="2" charset="2"/>
              <a:buChar char="ü"/>
              <a:defRPr/>
            </a:pPr>
            <a:endParaRPr lang="pl-PL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  <a:p>
            <a:pPr marL="285750" indent="-285750" eaLnBrk="1" hangingPunct="1">
              <a:buClr>
                <a:srgbClr val="00B05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Aplikacja </a:t>
            </a:r>
            <a:r>
              <a:rPr lang="pl-PL" dirty="0">
                <a:latin typeface="+mn-lt"/>
              </a:rPr>
              <a:t>informatyczna z narzędziem </a:t>
            </a:r>
          </a:p>
          <a:p>
            <a:pPr eaLnBrk="1" hangingPunct="1">
              <a:buClr>
                <a:srgbClr val="00B050"/>
              </a:buClr>
              <a:defRPr/>
            </a:pPr>
            <a:r>
              <a:rPr lang="pl-PL" dirty="0">
                <a:latin typeface="+mn-lt"/>
              </a:rPr>
              <a:t>lokalizacji </a:t>
            </a:r>
            <a:r>
              <a:rPr lang="pl-PL" dirty="0" smtClean="0">
                <a:latin typeface="+mn-lt"/>
              </a:rPr>
              <a:t>obiektów (</a:t>
            </a:r>
            <a:r>
              <a:rPr lang="pl-PL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na </a:t>
            </a:r>
            <a:r>
              <a:rPr lang="pl-PL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stronie </a:t>
            </a:r>
            <a:r>
              <a:rPr lang="pl-PL" dirty="0" smtClean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  <a:hlinkClick r:id="rId6"/>
              </a:rPr>
              <a:t>www.lgdpm.p</a:t>
            </a:r>
            <a:r>
              <a:rPr lang="pl-PL" dirty="0" smtClean="0">
                <a:latin typeface="+mn-lt"/>
                <a:cs typeface="Times New Roman" panose="02020603050405020304" pitchFamily="18" charset="0"/>
                <a:hlinkClick r:id="rId6"/>
              </a:rPr>
              <a:t>l</a:t>
            </a:r>
            <a:r>
              <a:rPr lang="pl-PL" dirty="0" smtClean="0">
                <a:latin typeface="+mn-lt"/>
                <a:cs typeface="Times New Roman" panose="02020603050405020304" pitchFamily="18" charset="0"/>
              </a:rPr>
              <a:t>)</a:t>
            </a:r>
            <a:endParaRPr lang="pl-PL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pl-PL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1763688" y="188640"/>
            <a:ext cx="6696744" cy="792088"/>
          </a:xfrm>
          <a:prstGeom prst="rect">
            <a:avLst/>
          </a:prstGeom>
        </p:spPr>
        <p:txBody>
          <a:bodyPr anchor="ctr"/>
          <a:lstStyle/>
          <a:p>
            <a:pPr lvl="0">
              <a:defRPr/>
            </a:pPr>
            <a:r>
              <a:rPr lang="pl-PL" sz="2800" b="1" u="sng" dirty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Mazowsze</a:t>
            </a:r>
          </a:p>
          <a:p>
            <a:pPr lvl="0">
              <a:defRPr/>
            </a:pPr>
            <a:r>
              <a:rPr lang="pl-PL" sz="2000" b="1" dirty="0" smtClean="0">
                <a:solidFill>
                  <a:prstClr val="black"/>
                </a:solidFill>
              </a:rPr>
              <a:t>	sprzyjające </a:t>
            </a:r>
            <a:r>
              <a:rPr lang="pl-PL" sz="2000" b="1" dirty="0">
                <a:solidFill>
                  <a:prstClr val="black"/>
                </a:solidFill>
              </a:rPr>
              <a:t>rozwojowi turystyki: </a:t>
            </a:r>
            <a:endParaRPr lang="pl-PL" sz="2800" b="1" u="sng" dirty="0">
              <a:ln w="12700">
                <a:solidFill>
                  <a:srgbClr val="69676D">
                    <a:satMod val="155000"/>
                  </a:srgb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K:\Rok 2014\Austria 2014\_DSC06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276206"/>
            <a:ext cx="4896543" cy="31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44008" y="2276206"/>
            <a:ext cx="432047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95536" y="1268760"/>
            <a:ext cx="8568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+mj-lt"/>
                <a:cs typeface="Times New Roman" panose="02020603050405020304" pitchFamily="18" charset="0"/>
              </a:rPr>
              <a:t>Prowadziliśmy </a:t>
            </a:r>
            <a:r>
              <a:rPr lang="pl-PL" dirty="0" smtClean="0">
                <a:latin typeface="+mj-lt"/>
                <a:cs typeface="Times New Roman" panose="02020603050405020304" pitchFamily="18" charset="0"/>
              </a:rPr>
              <a:t>szkolenia pracowników </a:t>
            </a:r>
            <a:r>
              <a:rPr lang="pl-PL" dirty="0" err="1" smtClean="0">
                <a:latin typeface="+mj-lt"/>
                <a:cs typeface="Times New Roman" panose="02020603050405020304" pitchFamily="18" charset="0"/>
              </a:rPr>
              <a:t>lgd</a:t>
            </a:r>
            <a:r>
              <a:rPr lang="pl-PL" dirty="0" smtClean="0">
                <a:latin typeface="+mj-lt"/>
                <a:cs typeface="Times New Roman" panose="02020603050405020304" pitchFamily="18" charset="0"/>
              </a:rPr>
              <a:t>, członków zarządu oraz rady. </a:t>
            </a:r>
            <a:br>
              <a:rPr lang="pl-PL" dirty="0" smtClean="0">
                <a:latin typeface="+mj-lt"/>
                <a:cs typeface="Times New Roman" panose="02020603050405020304" pitchFamily="18" charset="0"/>
              </a:rPr>
            </a:br>
            <a:r>
              <a:rPr lang="pl-PL" dirty="0" smtClean="0">
                <a:latin typeface="+mj-lt"/>
                <a:cs typeface="Times New Roman" panose="02020603050405020304" pitchFamily="18" charset="0"/>
              </a:rPr>
              <a:t>Pokazywaliśmy  przykłady przedsiębiorczości i ciekawych projektów w krajach UE. </a:t>
            </a:r>
            <a:endParaRPr lang="pl-PL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30632" y="4437112"/>
            <a:ext cx="3469359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660015" y="343199"/>
            <a:ext cx="687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sz="2800" b="1" u="sng" dirty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</a:t>
            </a:r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Mazowsze</a:t>
            </a:r>
          </a:p>
          <a:p>
            <a:pPr lvl="0">
              <a:defRPr/>
            </a:pPr>
            <a:r>
              <a:rPr lang="pl-PL" sz="2000" b="1" dirty="0" smtClean="0"/>
              <a:t>	 uczenie się od innych</a:t>
            </a:r>
            <a:endParaRPr lang="pl-PL" sz="2000" b="1" dirty="0"/>
          </a:p>
        </p:txBody>
      </p:sp>
      <p:pic>
        <p:nvPicPr>
          <p:cNvPr id="11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79388" y="2348880"/>
            <a:ext cx="292075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pl-PL" altLang="pl-PL" b="1" dirty="0"/>
              <a:t>Wizyta </a:t>
            </a:r>
            <a:r>
              <a:rPr lang="pl-PL" altLang="pl-PL" b="1" dirty="0" smtClean="0"/>
              <a:t>studyjna</a:t>
            </a:r>
            <a:r>
              <a:rPr lang="pl-PL" altLang="pl-PL" dirty="0" smtClean="0"/>
              <a:t>:  Austriacki </a:t>
            </a:r>
            <a:r>
              <a:rPr lang="pl-PL" altLang="pl-PL" dirty="0"/>
              <a:t>Leader – przykłady dobrych praktyk w regionie </a:t>
            </a:r>
            <a:r>
              <a:rPr lang="pl-PL" altLang="pl-PL" dirty="0" err="1"/>
              <a:t>Wels</a:t>
            </a:r>
            <a:r>
              <a:rPr lang="pl-PL" altLang="pl-PL" dirty="0"/>
              <a:t> i </a:t>
            </a:r>
            <a:r>
              <a:rPr lang="pl-PL" altLang="pl-PL" dirty="0" err="1"/>
              <a:t>Souwald</a:t>
            </a:r>
            <a:endParaRPr lang="pl-PL" altLang="pl-PL" dirty="0"/>
          </a:p>
          <a:p>
            <a:pPr algn="ctr">
              <a:buFont typeface="Wingdings 2" pitchFamily="18" charset="2"/>
              <a:buNone/>
            </a:pPr>
            <a:r>
              <a:rPr lang="pl-PL" altLang="pl-PL" sz="1400" dirty="0"/>
              <a:t>(7-11.10.2014 r.)</a:t>
            </a:r>
          </a:p>
        </p:txBody>
      </p:sp>
      <p:pic>
        <p:nvPicPr>
          <p:cNvPr id="13" name="Picture 2" descr="K:\Rok 2014\Austria 2014\_DSC0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64868"/>
            <a:ext cx="42291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88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46358" y="1368153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pl-PL" sz="2400" dirty="0" smtClean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2400" dirty="0" smtClean="0">
                <a:latin typeface="+mj-lt"/>
                <a:cs typeface="Times New Roman" panose="02020603050405020304" pitchFamily="18" charset="0"/>
              </a:rPr>
              <a:t>	</a:t>
            </a:r>
          </a:p>
          <a:p>
            <a:pPr algn="ctr"/>
            <a:r>
              <a:rPr lang="pl-PL" sz="2400" dirty="0">
                <a:latin typeface="+mj-lt"/>
                <a:cs typeface="Times New Roman" panose="02020603050405020304" pitchFamily="18" charset="0"/>
              </a:rPr>
              <a:t>	</a:t>
            </a:r>
            <a:endParaRPr lang="pl-PL" sz="2400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pl-PL" sz="2400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pl-PL" sz="2400" dirty="0" smtClean="0">
                <a:latin typeface="+mj-lt"/>
                <a:cs typeface="Times New Roman" panose="02020603050405020304" pitchFamily="18" charset="0"/>
              </a:rPr>
              <a:t>LGD – Przyjazne Mazowsze podobnie jak wiele innych podmiotów działających na rzecz rozwoju obszarów wiejskich, chcąc wzbogacić wachlarz swoich działań, ubiegała się  w trybie konkursowym  o realizację projektów współfinansowanych przez </a:t>
            </a:r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Sekretariat Regionalny Krajowej Sieci Obszarów Wiejskich </a:t>
            </a:r>
            <a:r>
              <a:rPr lang="pl-PL" sz="2400" b="1" dirty="0">
                <a:latin typeface="+mj-lt"/>
                <a:cs typeface="Times New Roman" panose="02020603050405020304" pitchFamily="18" charset="0"/>
              </a:rPr>
              <a:t>W</a:t>
            </a:r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ojewództwa Mazowieckiego</a:t>
            </a:r>
            <a:endParaRPr lang="pl-PL" sz="2400" b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475656" y="332656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 </a:t>
            </a:r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2143"/>
            <a:ext cx="1440160" cy="1224137"/>
          </a:xfrm>
          <a:prstGeom prst="rect">
            <a:avLst/>
          </a:prstGeom>
          <a:noFill/>
        </p:spPr>
      </p:pic>
      <p:pic>
        <p:nvPicPr>
          <p:cNvPr id="9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9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ożynki sierpc 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4" y="2588143"/>
            <a:ext cx="4939089" cy="42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ożynki sierpc 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14" y="2060848"/>
            <a:ext cx="605618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46358" y="1368153"/>
            <a:ext cx="84249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W  2010 roku 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podczas Dożynek </a:t>
            </a:r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Województwa Mazowieckiego w Sierpcu mieliśmy wspólne stoisko. </a:t>
            </a:r>
          </a:p>
          <a:p>
            <a:pPr algn="ctr"/>
            <a:endParaRPr lang="pl-PL" sz="15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475656" y="332656"/>
            <a:ext cx="50405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Imprezy </a:t>
            </a:r>
            <a:r>
              <a:rPr lang="pl-PL" b="1" i="1" dirty="0">
                <a:solidFill>
                  <a:srgbClr val="92D050"/>
                </a:solidFill>
              </a:rPr>
              <a:t>promocyjne, wystawy, targi</a:t>
            </a: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1440160" cy="1224137"/>
          </a:xfrm>
          <a:prstGeom prst="rect">
            <a:avLst/>
          </a:prstGeom>
          <a:noFill/>
        </p:spPr>
      </p:pic>
      <p:pic>
        <p:nvPicPr>
          <p:cNvPr id="9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3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51520" y="1368153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Korzystaliśmy ze stoiska wystawienniczego 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Samorządu Województwa Mazowieckiego na </a:t>
            </a:r>
            <a:r>
              <a:rPr lang="pl-PL" sz="1600" b="1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pl-PL" sz="1600" b="1" dirty="0" smtClean="0">
                <a:latin typeface="+mj-lt"/>
                <a:cs typeface="Times New Roman" panose="02020603050405020304" pitchFamily="18" charset="0"/>
              </a:rPr>
            </a:br>
            <a:r>
              <a:rPr lang="pl-PL" sz="16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latin typeface="+mj-lt"/>
                <a:cs typeface="Times New Roman" panose="02020603050405020304" pitchFamily="18" charset="0"/>
              </a:rPr>
              <a:t>IV Międzynarodowych Targach Turystyki Wiejskiej i Agroturystyki  </a:t>
            </a:r>
            <a:r>
              <a:rPr lang="pl-PL" sz="1600" b="1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pl-PL" sz="1600" b="1" dirty="0" smtClean="0">
                <a:latin typeface="+mj-lt"/>
                <a:cs typeface="Times New Roman" panose="02020603050405020304" pitchFamily="18" charset="0"/>
              </a:rPr>
            </a:br>
            <a:r>
              <a:rPr lang="pl-PL" sz="1600" b="1" i="1" dirty="0" err="1" smtClean="0">
                <a:latin typeface="+mj-lt"/>
                <a:cs typeface="Times New Roman" panose="02020603050405020304" pitchFamily="18" charset="0"/>
              </a:rPr>
              <a:t>Agrotravel</a:t>
            </a:r>
            <a:r>
              <a:rPr lang="pl-PL" sz="1600" b="1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pl-PL" sz="1600" b="1" i="1" dirty="0">
                <a:latin typeface="+mj-lt"/>
                <a:cs typeface="Times New Roman" panose="02020603050405020304" pitchFamily="18" charset="0"/>
              </a:rPr>
              <a:t>2012 </a:t>
            </a:r>
            <a:r>
              <a:rPr lang="pl-PL" sz="1600" b="1" i="1" dirty="0" smtClean="0">
                <a:latin typeface="+mj-lt"/>
                <a:cs typeface="Times New Roman" panose="02020603050405020304" pitchFamily="18" charset="0"/>
              </a:rPr>
              <a:t>r. w Kielcach</a:t>
            </a:r>
            <a:endParaRPr lang="pl-PL" sz="1500" i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475656" y="332656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  <a:endParaRPr lang="pl-PL" sz="4400" i="1" dirty="0">
              <a:solidFill>
                <a:srgbClr val="92D050"/>
              </a:solidFill>
            </a:endParaRPr>
          </a:p>
          <a:p>
            <a:r>
              <a:rPr lang="pl-PL" b="1" i="1" dirty="0">
                <a:solidFill>
                  <a:srgbClr val="92D050"/>
                </a:solidFill>
              </a:rPr>
              <a:t>Imprezy promocyjne, wystawy, targi</a:t>
            </a:r>
          </a:p>
          <a:p>
            <a:endParaRPr lang="pl-PL" i="1" u="sng" dirty="0" smtClean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1440160" cy="1224137"/>
          </a:xfrm>
          <a:prstGeom prst="rect">
            <a:avLst/>
          </a:prstGeom>
          <a:noFill/>
        </p:spPr>
      </p:pic>
      <p:pic>
        <p:nvPicPr>
          <p:cNvPr id="3074" name="Picture 2" descr="C:\USERS\W-PO-0~1\APPDATA\LOCAL\TEMP\wz930c\_DSC0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13187"/>
            <a:ext cx="6499210" cy="43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7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819082" y="2060848"/>
            <a:ext cx="698343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600" dirty="0">
                <a:cs typeface="Times New Roman" panose="02020603050405020304" pitchFamily="18" charset="0"/>
              </a:rPr>
              <a:t>W</a:t>
            </a:r>
            <a:r>
              <a:rPr lang="pl-PL" sz="1600" dirty="0" smtClean="0">
                <a:cs typeface="Times New Roman" panose="02020603050405020304" pitchFamily="18" charset="0"/>
              </a:rPr>
              <a:t> 2008 roku </a:t>
            </a:r>
            <a:r>
              <a:rPr lang="pl-PL" sz="1600" dirty="0">
                <a:cs typeface="Times New Roman" panose="02020603050405020304" pitchFamily="18" charset="0"/>
              </a:rPr>
              <a:t>P</a:t>
            </a:r>
            <a:r>
              <a:rPr lang="pl-PL" sz="1600" dirty="0" smtClean="0">
                <a:cs typeface="Times New Roman" panose="02020603050405020304" pitchFamily="18" charset="0"/>
              </a:rPr>
              <a:t>ani </a:t>
            </a:r>
            <a:r>
              <a:rPr lang="pl-PL" sz="1600" dirty="0">
                <a:cs typeface="Times New Roman" panose="02020603050405020304" pitchFamily="18" charset="0"/>
              </a:rPr>
              <a:t>p</a:t>
            </a:r>
            <a:r>
              <a:rPr lang="pl-PL" sz="1600" dirty="0" smtClean="0">
                <a:cs typeface="Times New Roman" panose="02020603050405020304" pitchFamily="18" charset="0"/>
              </a:rPr>
              <a:t>rezes </a:t>
            </a:r>
            <a:r>
              <a:rPr lang="pl-PL" sz="1600" dirty="0">
                <a:cs typeface="Times New Roman" panose="02020603050405020304" pitchFamily="18" charset="0"/>
              </a:rPr>
              <a:t>Grażyna Opolska przekształciła Mazowieckie Stowarzyszenie Doradców Rolniczych </a:t>
            </a:r>
            <a:r>
              <a:rPr lang="pl-PL" sz="1600" dirty="0" smtClean="0">
                <a:cs typeface="Times New Roman" panose="02020603050405020304" pitchFamily="18" charset="0"/>
              </a:rPr>
              <a:t> (istniejące </a:t>
            </a:r>
            <a:r>
              <a:rPr lang="pl-PL" sz="1600" dirty="0">
                <a:cs typeface="Times New Roman" panose="02020603050405020304" pitchFamily="18" charset="0"/>
              </a:rPr>
              <a:t>od maja </a:t>
            </a:r>
            <a:r>
              <a:rPr lang="pl-PL" sz="1600" dirty="0" smtClean="0">
                <a:cs typeface="Times New Roman" panose="02020603050405020304" pitchFamily="18" charset="0"/>
              </a:rPr>
              <a:t>2003 r.) w </a:t>
            </a:r>
            <a:r>
              <a:rPr lang="pl-PL" sz="1600" dirty="0">
                <a:cs typeface="Times New Roman" panose="02020603050405020304" pitchFamily="18" charset="0"/>
              </a:rPr>
              <a:t>Lokalną Grupę </a:t>
            </a:r>
            <a:r>
              <a:rPr lang="pl-PL" sz="1600" dirty="0" smtClean="0">
                <a:cs typeface="Times New Roman" panose="02020603050405020304" pitchFamily="18" charset="0"/>
              </a:rPr>
              <a:t>Działania. Nadała jej </a:t>
            </a:r>
            <a:r>
              <a:rPr lang="pl-PL" sz="1600" dirty="0">
                <a:cs typeface="Times New Roman" panose="02020603050405020304" pitchFamily="18" charset="0"/>
              </a:rPr>
              <a:t>nazwę – Przyjazne </a:t>
            </a:r>
            <a:r>
              <a:rPr lang="pl-PL" sz="1600" dirty="0" smtClean="0">
                <a:cs typeface="Times New Roman" panose="02020603050405020304" pitchFamily="18" charset="0"/>
              </a:rPr>
              <a:t>Mazowsze,</a:t>
            </a:r>
            <a:endParaRPr lang="pl-PL" sz="1600" dirty="0">
              <a:cs typeface="Times New Roman" panose="02020603050405020304" pitchFamily="18" charset="0"/>
            </a:endParaRP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uznając że ta </a:t>
            </a:r>
            <a:r>
              <a:rPr lang="pl-PL" sz="1600" dirty="0">
                <a:cs typeface="Times New Roman" panose="02020603050405020304" pitchFamily="18" charset="0"/>
              </a:rPr>
              <a:t>nazwa dobrze </a:t>
            </a:r>
            <a:r>
              <a:rPr lang="pl-PL" sz="1600" dirty="0" smtClean="0">
                <a:cs typeface="Times New Roman" panose="02020603050405020304" pitchFamily="18" charset="0"/>
              </a:rPr>
              <a:t>kojarzy się z ideą małej </a:t>
            </a:r>
            <a:r>
              <a:rPr lang="pl-PL" sz="1600" dirty="0">
                <a:cs typeface="Times New Roman" panose="02020603050405020304" pitchFamily="18" charset="0"/>
              </a:rPr>
              <a:t>ojczyzny. </a:t>
            </a:r>
          </a:p>
          <a:p>
            <a:pPr algn="ctr"/>
            <a:r>
              <a:rPr lang="pl-PL" sz="1600" dirty="0">
                <a:cs typeface="Times New Roman" panose="02020603050405020304" pitchFamily="18" charset="0"/>
              </a:rPr>
              <a:t>	</a:t>
            </a:r>
          </a:p>
          <a:p>
            <a:pPr algn="ctr"/>
            <a:r>
              <a:rPr lang="pl-PL" sz="1600" dirty="0">
                <a:cs typeface="Times New Roman" panose="02020603050405020304" pitchFamily="18" charset="0"/>
              </a:rPr>
              <a:t>Do LGD - Przyjazne Mazowsze przystąpiło </a:t>
            </a:r>
            <a:r>
              <a:rPr lang="pl-PL" sz="1600" dirty="0" smtClean="0">
                <a:cs typeface="Times New Roman" panose="02020603050405020304" pitchFamily="18" charset="0"/>
              </a:rPr>
              <a:t>wówczas 10 </a:t>
            </a:r>
            <a:r>
              <a:rPr lang="pl-PL" sz="1600" dirty="0">
                <a:cs typeface="Times New Roman" panose="02020603050405020304" pitchFamily="18" charset="0"/>
              </a:rPr>
              <a:t>gmin powiatu </a:t>
            </a:r>
            <a:r>
              <a:rPr lang="pl-PL" sz="1600" dirty="0" smtClean="0">
                <a:cs typeface="Times New Roman" panose="02020603050405020304" pitchFamily="18" charset="0"/>
              </a:rPr>
              <a:t>płońskiego:</a:t>
            </a: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 9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pl-PL" sz="1600" dirty="0" smtClean="0">
                <a:cs typeface="Times New Roman" pitchFamily="18" charset="0"/>
              </a:rPr>
              <a:t>gmin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pl-PL" sz="1600" dirty="0" smtClean="0">
                <a:cs typeface="Times New Roman" pitchFamily="18" charset="0"/>
              </a:rPr>
              <a:t>wiejskich i 1  miejska. Liczba mieszkańców na naszym obszarze wynosiła – </a:t>
            </a:r>
            <a:r>
              <a:rPr lang="en-US" sz="1600" dirty="0" smtClean="0">
                <a:cs typeface="Times New Roman" pitchFamily="18" charset="0"/>
              </a:rPr>
              <a:t>57 761</a:t>
            </a:r>
            <a:r>
              <a:rPr lang="pl-PL" sz="1600" dirty="0" smtClean="0">
                <a:cs typeface="Times New Roman" pitchFamily="18" charset="0"/>
              </a:rPr>
              <a:t> osób.</a:t>
            </a:r>
          </a:p>
          <a:p>
            <a:pPr algn="ctr"/>
            <a:endParaRPr lang="pl-PL" sz="1600" dirty="0" smtClean="0">
              <a:cs typeface="Times New Roman" pitchFamily="18" charset="0"/>
            </a:endParaRPr>
          </a:p>
          <a:p>
            <a:pPr algn="ctr"/>
            <a:r>
              <a:rPr lang="pl-PL" sz="1600" dirty="0" smtClean="0">
                <a:cs typeface="Times New Roman" pitchFamily="18" charset="0"/>
              </a:rPr>
              <a:t>Dzięki tej inicjatywie, </a:t>
            </a:r>
            <a:r>
              <a:rPr lang="pl-PL" sz="1600" dirty="0">
                <a:cs typeface="Times New Roman" panose="02020603050405020304" pitchFamily="18" charset="0"/>
              </a:rPr>
              <a:t>ze środków pozyskanych </a:t>
            </a:r>
            <a:r>
              <a:rPr lang="pl-PL" sz="1600" dirty="0" smtClean="0">
                <a:cs typeface="Times New Roman" panose="02020603050405020304" pitchFamily="18" charset="0"/>
              </a:rPr>
              <a:t>z </a:t>
            </a:r>
            <a:r>
              <a:rPr lang="pl-PL" sz="1600" dirty="0">
                <a:cs typeface="Times New Roman" panose="02020603050405020304" pitchFamily="18" charset="0"/>
              </a:rPr>
              <a:t>programu Leader w ramach Programu Rozwoju Obszarów Wiejskich na lata 2007 -2013 </a:t>
            </a:r>
            <a:r>
              <a:rPr lang="pl-PL" sz="1600" dirty="0" smtClean="0">
                <a:cs typeface="Times New Roman" panose="02020603050405020304" pitchFamily="18" charset="0"/>
              </a:rPr>
              <a:t>skorzystali mieszkańcy  naszego obszaru</a:t>
            </a:r>
            <a:r>
              <a:rPr lang="pl-PL" sz="1600" dirty="0">
                <a:cs typeface="Times New Roman" panose="02020603050405020304" pitchFamily="18" charset="0"/>
              </a:rPr>
              <a:t>:</a:t>
            </a:r>
            <a:r>
              <a:rPr lang="pl-PL" sz="1600" dirty="0" smtClean="0">
                <a:cs typeface="Times New Roman" panose="02020603050405020304" pitchFamily="18" charset="0"/>
              </a:rPr>
              <a:t> </a:t>
            </a:r>
            <a:r>
              <a:rPr lang="pl-PL" sz="1600" dirty="0">
                <a:cs typeface="Times New Roman" panose="02020603050405020304" pitchFamily="18" charset="0"/>
              </a:rPr>
              <a:t>przedsiębiorcy, rolnicy, organizacje pozarządowe, parafie i </a:t>
            </a:r>
            <a:r>
              <a:rPr lang="pl-PL" sz="1600" dirty="0" smtClean="0">
                <a:cs typeface="Times New Roman" panose="02020603050405020304" pitchFamily="18" charset="0"/>
              </a:rPr>
              <a:t>gminy. </a:t>
            </a:r>
          </a:p>
          <a:p>
            <a:pPr algn="ctr"/>
            <a:r>
              <a:rPr lang="pl-PL" sz="1500" dirty="0"/>
              <a:t/>
            </a:r>
            <a:br>
              <a:rPr lang="pl-PL" sz="1500" dirty="0"/>
            </a:br>
            <a:endParaRPr lang="pl-PL" sz="1500" dirty="0"/>
          </a:p>
          <a:p>
            <a:endParaRPr lang="pl-PL" sz="1350" dirty="0"/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547813" y="476672"/>
            <a:ext cx="358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Nasz</a:t>
            </a:r>
            <a:r>
              <a:rPr lang="pl-PL" sz="36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 </a:t>
            </a:r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początek</a:t>
            </a:r>
            <a:r>
              <a:rPr lang="pl-PL" sz="4000" b="1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 </a:t>
            </a:r>
            <a:endParaRPr lang="pl-PL" sz="4000" b="1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3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95536" y="1351264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 	Z 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inicjatywy </a:t>
            </a:r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LGD – 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Przyjazne </a:t>
            </a:r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Mazowsze, 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przy współpracy </a:t>
            </a:r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 Krajowej Sieci  Obszarów Wiejskich oraz Fundacji Miejsc i </a:t>
            </a:r>
            <a:r>
              <a:rPr lang="pl-PL" sz="1600" smtClean="0">
                <a:latin typeface="+mj-lt"/>
                <a:cs typeface="Times New Roman" panose="02020603050405020304" pitchFamily="18" charset="0"/>
              </a:rPr>
              <a:t>Ludzi Aktywnych lokalne </a:t>
            </a:r>
            <a:r>
              <a:rPr lang="pl-PL" sz="1600" dirty="0" smtClean="0">
                <a:latin typeface="+mj-lt"/>
                <a:cs typeface="Times New Roman" panose="02020603050405020304" pitchFamily="18" charset="0"/>
              </a:rPr>
              <a:t>grupy działania poznały zasady </a:t>
            </a:r>
            <a:r>
              <a:rPr lang="pl-PL" sz="1600" dirty="0" err="1" smtClean="0">
                <a:latin typeface="+mj-lt"/>
                <a:cs typeface="Times New Roman" panose="02020603050405020304" pitchFamily="18" charset="0"/>
              </a:rPr>
              <a:t>Questingu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. </a:t>
            </a:r>
            <a:endParaRPr lang="pl-PL" sz="16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pl-PL" b="1" dirty="0" smtClean="0"/>
              <a:t>Warsztaty </a:t>
            </a:r>
            <a:r>
              <a:rPr lang="pl-PL" b="1" dirty="0"/>
              <a:t>z odkrywania </a:t>
            </a:r>
            <a:r>
              <a:rPr lang="pl-PL" b="1" dirty="0" smtClean="0"/>
              <a:t>dziedzictwa przyrodniczego w miejscowości Polka Raciąż zgromadziły 20 </a:t>
            </a:r>
            <a:r>
              <a:rPr lang="pl-PL" b="1" dirty="0"/>
              <a:t>przedstawicieli LGD z terenu Mazowsza.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475656" y="332656"/>
            <a:ext cx="50405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Działalność </a:t>
            </a:r>
            <a:r>
              <a:rPr lang="pl-PL" b="1" i="1" dirty="0">
                <a:solidFill>
                  <a:srgbClr val="92D050"/>
                </a:solidFill>
              </a:rPr>
              <a:t>edukacyjno-szkoleniowa</a:t>
            </a: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2143"/>
            <a:ext cx="1440160" cy="1224137"/>
          </a:xfrm>
          <a:prstGeom prst="rect">
            <a:avLst/>
          </a:prstGeom>
          <a:noFill/>
        </p:spPr>
      </p:pic>
      <p:pic>
        <p:nvPicPr>
          <p:cNvPr id="7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:\KSOW LGD-PM\Questing sielan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3006141"/>
            <a:ext cx="8028384" cy="37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rok 2012\quest - wybrane\_DSC00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31" y="3573016"/>
            <a:ext cx="4646570" cy="3158163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19672" y="332656"/>
            <a:ext cx="48965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Działalność </a:t>
            </a:r>
            <a:r>
              <a:rPr lang="pl-PL" b="1" i="1" dirty="0">
                <a:solidFill>
                  <a:srgbClr val="92D050"/>
                </a:solidFill>
              </a:rPr>
              <a:t>edukacyjno-szkoleniowa</a:t>
            </a:r>
          </a:p>
          <a:p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307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03920" y="1520553"/>
            <a:ext cx="8892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500" dirty="0"/>
          </a:p>
        </p:txBody>
      </p:sp>
      <p:sp>
        <p:nvSpPr>
          <p:cNvPr id="3" name="Prostokąt 2"/>
          <p:cNvSpPr/>
          <p:nvPr/>
        </p:nvSpPr>
        <p:spPr>
          <a:xfrm>
            <a:off x="539552" y="2132857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i="1" dirty="0">
              <a:cs typeface="Times New Roman" panose="020206030504050203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" y="1427490"/>
            <a:ext cx="4338673" cy="3254004"/>
          </a:xfrm>
          <a:prstGeom prst="rect">
            <a:avLst/>
          </a:prstGeom>
          <a:ln w="12700">
            <a:noFill/>
          </a:ln>
        </p:spPr>
      </p:pic>
      <p:sp>
        <p:nvSpPr>
          <p:cNvPr id="4" name="Prostokąt 3"/>
          <p:cNvSpPr/>
          <p:nvPr/>
        </p:nvSpPr>
        <p:spPr>
          <a:xfrm>
            <a:off x="0" y="255183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076056" y="1682135"/>
            <a:ext cx="3384376" cy="31393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dirty="0" err="1" smtClean="0">
                <a:cs typeface="Times New Roman" panose="02020603050405020304" pitchFamily="18" charset="0"/>
              </a:rPr>
              <a:t>Questing</a:t>
            </a:r>
            <a:r>
              <a:rPr lang="pl-PL" dirty="0" smtClean="0">
                <a:cs typeface="Times New Roman" panose="02020603050405020304" pitchFamily="18" charset="0"/>
              </a:rPr>
              <a:t> </a:t>
            </a:r>
            <a:r>
              <a:rPr lang="pl-PL" dirty="0">
                <a:cs typeface="Times New Roman" panose="02020603050405020304" pitchFamily="18" charset="0"/>
              </a:rPr>
              <a:t>to forma zwiedzania obszaru </a:t>
            </a:r>
            <a:r>
              <a:rPr lang="pl-PL" dirty="0" smtClean="0">
                <a:cs typeface="Times New Roman" panose="02020603050405020304" pitchFamily="18" charset="0"/>
              </a:rPr>
              <a:t>z </a:t>
            </a:r>
            <a:r>
              <a:rPr lang="pl-PL" dirty="0">
                <a:cs typeface="Times New Roman" panose="02020603050405020304" pitchFamily="18" charset="0"/>
              </a:rPr>
              <a:t>użyciem wierszowanej instrukcji (odbywa się na zasadzie  POSZUKIWANIA SKARBÓW).</a:t>
            </a:r>
          </a:p>
          <a:p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13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51521" y="4797152"/>
            <a:ext cx="4269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To nowa metoda odkrywania dziedzictwa kulturowego lub przyrodniczego regionu, </a:t>
            </a:r>
            <a:r>
              <a:rPr lang="pl-PL" u="sng" dirty="0"/>
              <a:t>sposób na aktywną turystykę</a:t>
            </a:r>
            <a:r>
              <a:rPr lang="pl-PL" dirty="0"/>
              <a:t>, dla tych którzy szukają nowych inspiracji, wrażeń, pomysłów, a przede wszystkim jeszcze nie odkrytych </a:t>
            </a:r>
            <a:r>
              <a:rPr lang="pl-PL" dirty="0" smtClean="0"/>
              <a:t>miejsc.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796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19672" y="332656"/>
            <a:ext cx="48965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Działalność </a:t>
            </a:r>
            <a:r>
              <a:rPr lang="pl-PL" b="1" i="1" dirty="0">
                <a:solidFill>
                  <a:srgbClr val="92D050"/>
                </a:solidFill>
              </a:rPr>
              <a:t>edukacyjno-szkoleniowa</a:t>
            </a:r>
          </a:p>
          <a:p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35" y="72143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03920" y="1520553"/>
            <a:ext cx="8892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500" dirty="0"/>
          </a:p>
        </p:txBody>
      </p:sp>
      <p:sp>
        <p:nvSpPr>
          <p:cNvPr id="3" name="Prostokąt 2"/>
          <p:cNvSpPr/>
          <p:nvPr/>
        </p:nvSpPr>
        <p:spPr>
          <a:xfrm>
            <a:off x="539552" y="2132857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i="1" dirty="0"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18185" y="1682134"/>
            <a:ext cx="462581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13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8" y="1371976"/>
            <a:ext cx="2843808" cy="3557205"/>
          </a:xfrm>
          <a:prstGeom prst="rect">
            <a:avLst/>
          </a:prstGeom>
          <a:ln w="76200">
            <a:noFill/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8756"/>
            <a:ext cx="7113984" cy="337323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059832" y="1520554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"Piachem, </a:t>
            </a:r>
            <a:r>
              <a:rPr lang="pl-PL" sz="20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Pólką</a:t>
            </a:r>
            <a:r>
              <a:rPr lang="pl-PL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, lasem z ptasim kompasem" </a:t>
            </a:r>
            <a:endParaRPr lang="pl-PL" sz="20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</a:endParaRPr>
          </a:p>
          <a:p>
            <a:r>
              <a:rPr lang="pl-PL" sz="2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to </a:t>
            </a:r>
            <a:r>
              <a:rPr lang="pl-PL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tytuł pierwszego </a:t>
            </a:r>
            <a:r>
              <a:rPr lang="pl-PL" sz="2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Questu wspólnie </a:t>
            </a:r>
            <a:r>
              <a:rPr lang="pl-PL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opracowanego przez </a:t>
            </a:r>
            <a:r>
              <a:rPr lang="pl-PL" sz="2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LGD-y </a:t>
            </a:r>
            <a:r>
              <a:rPr lang="pl-PL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na Mazowszu.</a:t>
            </a:r>
          </a:p>
        </p:txBody>
      </p:sp>
    </p:spTree>
    <p:extLst>
      <p:ext uri="{BB962C8B-B14F-4D97-AF65-F5344CB8AC3E}">
        <p14:creationId xmlns:p14="http://schemas.microsoft.com/office/powerpoint/2010/main" val="18182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47813" y="332656"/>
            <a:ext cx="4896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 </a:t>
            </a:r>
          </a:p>
          <a:p>
            <a:r>
              <a:rPr lang="pl-PL" b="1" i="1" dirty="0">
                <a:solidFill>
                  <a:srgbClr val="92D050"/>
                </a:solidFill>
              </a:rPr>
              <a:t>Działalność edukacyjno-szkoleniowa</a:t>
            </a:r>
          </a:p>
          <a:p>
            <a:endParaRPr lang="pl-PL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2143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03920" y="1520553"/>
            <a:ext cx="8892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500" dirty="0"/>
          </a:p>
        </p:txBody>
      </p:sp>
      <p:sp>
        <p:nvSpPr>
          <p:cNvPr id="3" name="Prostokąt 2"/>
          <p:cNvSpPr/>
          <p:nvPr/>
        </p:nvSpPr>
        <p:spPr>
          <a:xfrm>
            <a:off x="539552" y="2132857"/>
            <a:ext cx="345638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cs typeface="Times New Roman" panose="02020603050405020304" pitchFamily="18" charset="0"/>
              </a:rPr>
              <a:t>W efektem warsztatów jest też  broszura pt</a:t>
            </a:r>
            <a:r>
              <a:rPr lang="pl-PL" dirty="0">
                <a:cs typeface="Times New Roman" panose="02020603050405020304" pitchFamily="18" charset="0"/>
              </a:rPr>
              <a:t>. </a:t>
            </a:r>
            <a:r>
              <a:rPr lang="pl-PL" b="1" i="1" dirty="0">
                <a:cs typeface="Times New Roman" panose="02020603050405020304" pitchFamily="18" charset="0"/>
              </a:rPr>
              <a:t>„Piachem, </a:t>
            </a:r>
            <a:r>
              <a:rPr lang="pl-PL" b="1" i="1" dirty="0" err="1">
                <a:cs typeface="Times New Roman" panose="02020603050405020304" pitchFamily="18" charset="0"/>
              </a:rPr>
              <a:t>Pólką</a:t>
            </a:r>
            <a:r>
              <a:rPr lang="pl-PL" b="1" i="1" dirty="0">
                <a:cs typeface="Times New Roman" panose="02020603050405020304" pitchFamily="18" charset="0"/>
              </a:rPr>
              <a:t>, lasem </a:t>
            </a:r>
            <a:r>
              <a:rPr lang="pl-PL" b="1" i="1" dirty="0" smtClean="0">
                <a:cs typeface="Times New Roman" panose="02020603050405020304" pitchFamily="18" charset="0"/>
              </a:rPr>
              <a:t>z </a:t>
            </a:r>
            <a:r>
              <a:rPr lang="pl-PL" b="1" i="1" dirty="0">
                <a:cs typeface="Times New Roman" panose="02020603050405020304" pitchFamily="18" charset="0"/>
              </a:rPr>
              <a:t>ptasim </a:t>
            </a:r>
            <a:r>
              <a:rPr lang="pl-PL" b="1" i="1" dirty="0" smtClean="0">
                <a:cs typeface="Times New Roman" panose="02020603050405020304" pitchFamily="18" charset="0"/>
              </a:rPr>
              <a:t>kompasem. Quest – wyprawa odkrywców”</a:t>
            </a:r>
          </a:p>
          <a:p>
            <a:pPr algn="ctr"/>
            <a:endParaRPr lang="pl-PL" b="1" i="1" dirty="0">
              <a:cs typeface="Times New Roman" panose="02020603050405020304" pitchFamily="18" charset="0"/>
            </a:endParaRP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Warsztaty </a:t>
            </a:r>
            <a:r>
              <a:rPr lang="pl-PL" sz="1600" dirty="0" err="1" smtClean="0">
                <a:cs typeface="Times New Roman" panose="02020603050405020304" pitchFamily="18" charset="0"/>
              </a:rPr>
              <a:t>Questing</a:t>
            </a:r>
            <a:r>
              <a:rPr lang="pl-PL" sz="1600" dirty="0" smtClean="0">
                <a:cs typeface="Times New Roman" panose="02020603050405020304" pitchFamily="18" charset="0"/>
              </a:rPr>
              <a:t> – tworzenie atrakcji</a:t>
            </a: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 </a:t>
            </a:r>
            <a:r>
              <a:rPr lang="pl-PL" sz="1600" dirty="0" err="1" smtClean="0">
                <a:cs typeface="Times New Roman" panose="02020603050405020304" pitchFamily="18" charset="0"/>
              </a:rPr>
              <a:t>turystyczno</a:t>
            </a:r>
            <a:r>
              <a:rPr lang="pl-PL" sz="1600" dirty="0" smtClean="0">
                <a:cs typeface="Times New Roman" panose="02020603050405020304" pitchFamily="18" charset="0"/>
              </a:rPr>
              <a:t> - edukacyjnych </a:t>
            </a: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w formie poszukiwania „skarbów”</a:t>
            </a: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i broszura były  dofinansowane ze środków </a:t>
            </a: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Sekretariatu Regionalnego Krajowej Sieci Obszarów Wiejskich w Województwie Mazowieckim </a:t>
            </a:r>
            <a:endParaRPr lang="pl-PL" sz="1600" dirty="0"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6280"/>
            <a:ext cx="4176464" cy="5373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3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49647"/>
            <a:ext cx="4248472" cy="555042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94570" y="2707970"/>
            <a:ext cx="3614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cs typeface="Times New Roman" panose="02020603050405020304" pitchFamily="18" charset="0"/>
              </a:rPr>
              <a:t>W</a:t>
            </a:r>
            <a:r>
              <a:rPr lang="pl-PL" sz="2000" dirty="0" smtClean="0">
                <a:cs typeface="Times New Roman" panose="02020603050405020304" pitchFamily="18" charset="0"/>
              </a:rPr>
              <a:t>arsztaty z </a:t>
            </a:r>
            <a:r>
              <a:rPr lang="pl-PL" sz="2000" dirty="0" err="1" smtClean="0">
                <a:cs typeface="Times New Roman" panose="02020603050405020304" pitchFamily="18" charset="0"/>
              </a:rPr>
              <a:t>questingu</a:t>
            </a:r>
            <a:r>
              <a:rPr lang="pl-PL" sz="2000" dirty="0" smtClean="0">
                <a:cs typeface="Times New Roman" panose="02020603050405020304" pitchFamily="18" charset="0"/>
              </a:rPr>
              <a:t> zostały  </a:t>
            </a:r>
            <a:endParaRPr lang="pl-PL" sz="2000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2000" dirty="0" smtClean="0">
                <a:cs typeface="Times New Roman" panose="02020603050405020304" pitchFamily="18" charset="0"/>
              </a:rPr>
              <a:t>wybrane </a:t>
            </a:r>
            <a:r>
              <a:rPr lang="pl-PL" sz="2000" dirty="0">
                <a:cs typeface="Times New Roman" panose="02020603050405020304" pitchFamily="18" charset="0"/>
              </a:rPr>
              <a:t>do europejskiej 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cs typeface="Times New Roman" panose="02020603050405020304" pitchFamily="18" charset="0"/>
              </a:rPr>
              <a:t>bazy dobrych praktyk </a:t>
            </a:r>
            <a:r>
              <a:rPr lang="pl-PL" sz="2000" dirty="0" smtClean="0">
                <a:cs typeface="Times New Roman" panose="02020603050405020304" pitchFamily="18" charset="0"/>
              </a:rPr>
              <a:t>w </a:t>
            </a:r>
            <a:r>
              <a:rPr lang="pl-PL" sz="2000" dirty="0">
                <a:cs typeface="Times New Roman" panose="02020603050405020304" pitchFamily="18" charset="0"/>
              </a:rPr>
              <a:t>2014 r</a:t>
            </a:r>
            <a:r>
              <a:rPr lang="pl-PL" sz="2000" dirty="0" smtClean="0">
                <a:cs typeface="Times New Roman" panose="02020603050405020304" pitchFamily="18" charset="0"/>
              </a:rPr>
              <a:t>.</a:t>
            </a:r>
            <a:br>
              <a:rPr lang="pl-PL" sz="2000" dirty="0" smtClean="0">
                <a:cs typeface="Times New Roman" panose="02020603050405020304" pitchFamily="18" charset="0"/>
              </a:rPr>
            </a:br>
            <a:r>
              <a:rPr lang="pl-PL" sz="2000" dirty="0" smtClean="0">
                <a:cs typeface="Times New Roman" panose="02020603050405020304" pitchFamily="18" charset="0"/>
              </a:rPr>
              <a:t> i zmieszczone na stronach Europejskiej </a:t>
            </a:r>
            <a:r>
              <a:rPr lang="pl-PL" sz="2000" dirty="0">
                <a:cs typeface="Times New Roman" panose="02020603050405020304" pitchFamily="18" charset="0"/>
              </a:rPr>
              <a:t>S</a:t>
            </a:r>
            <a:r>
              <a:rPr lang="pl-PL" sz="2000" dirty="0" smtClean="0">
                <a:cs typeface="Times New Roman" panose="02020603050405020304" pitchFamily="18" charset="0"/>
              </a:rPr>
              <a:t>ieci Obszarów Wiejskich (ENRD) </a:t>
            </a:r>
            <a:endParaRPr lang="pl-PL" sz="2000" dirty="0"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403648" y="188640"/>
            <a:ext cx="49685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i="1" u="sng" dirty="0">
                <a:solidFill>
                  <a:srgbClr val="92D050"/>
                </a:solidFill>
              </a:rPr>
              <a:t>Współpraca z </a:t>
            </a:r>
            <a:r>
              <a:rPr lang="pl-PL" sz="4400" i="1" u="sng" dirty="0" smtClean="0">
                <a:solidFill>
                  <a:srgbClr val="92D050"/>
                </a:solidFill>
              </a:rPr>
              <a:t>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Działalność </a:t>
            </a:r>
            <a:r>
              <a:rPr lang="pl-PL" b="1" i="1" dirty="0">
                <a:solidFill>
                  <a:srgbClr val="92D050"/>
                </a:solidFill>
              </a:rPr>
              <a:t>edukacyjno-szkoleniowa</a:t>
            </a:r>
          </a:p>
          <a:p>
            <a:pPr lvl="0"/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7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ksow.pl/uploads/media/logoKSOW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447"/>
            <a:ext cx="1440160" cy="1224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0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47812" y="332656"/>
            <a:ext cx="49684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wspieranie </a:t>
            </a:r>
            <a:r>
              <a:rPr lang="pl-PL" b="1" i="1" dirty="0">
                <a:solidFill>
                  <a:srgbClr val="92D050"/>
                </a:solidFill>
              </a:rPr>
              <a:t>ochrony dziedzictwa kulturowego</a:t>
            </a: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191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03920" y="1520553"/>
            <a:ext cx="8892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500" dirty="0"/>
          </a:p>
        </p:txBody>
      </p:sp>
      <p:sp>
        <p:nvSpPr>
          <p:cNvPr id="3" name="Prostokąt 2"/>
          <p:cNvSpPr/>
          <p:nvPr/>
        </p:nvSpPr>
        <p:spPr>
          <a:xfrm>
            <a:off x="467544" y="1486913"/>
            <a:ext cx="4248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cs typeface="Times New Roman" panose="02020603050405020304" pitchFamily="18" charset="0"/>
              </a:rPr>
              <a:t> LGD - Przyjazne Mazowsze przygotowała publikację </a:t>
            </a:r>
            <a:r>
              <a:rPr lang="pl-PL" b="1" dirty="0">
                <a:cs typeface="Times New Roman" panose="02020603050405020304" pitchFamily="18" charset="0"/>
              </a:rPr>
              <a:t>„Dziedzictwo stołu. Wędrówki kulinarne  po obszarze mazowieckich lokalnych grup działania”.</a:t>
            </a:r>
          </a:p>
          <a:p>
            <a:pPr algn="ctr"/>
            <a:r>
              <a:rPr lang="pl-PL" dirty="0" smtClean="0">
                <a:cs typeface="Times New Roman" panose="02020603050405020304" pitchFamily="18" charset="0"/>
              </a:rPr>
              <a:t>Przewodnik opracowaliśmy we </a:t>
            </a:r>
            <a:r>
              <a:rPr lang="pl-PL" dirty="0">
                <a:cs typeface="Times New Roman" panose="02020603050405020304" pitchFamily="18" charset="0"/>
              </a:rPr>
              <a:t>współpracy</a:t>
            </a:r>
          </a:p>
          <a:p>
            <a:pPr algn="ctr"/>
            <a:r>
              <a:rPr lang="pl-PL" dirty="0">
                <a:cs typeface="Times New Roman" panose="02020603050405020304" pitchFamily="18" charset="0"/>
              </a:rPr>
              <a:t>z mazowieckimi lokalnymi grupami działania.</a:t>
            </a:r>
          </a:p>
          <a:p>
            <a:pPr algn="ctr"/>
            <a:r>
              <a:rPr lang="pl-PL" dirty="0">
                <a:cs typeface="Times New Roman" panose="02020603050405020304" pitchFamily="18" charset="0"/>
              </a:rPr>
              <a:t>Zawiera </a:t>
            </a:r>
            <a:r>
              <a:rPr lang="pl-PL" dirty="0" smtClean="0">
                <a:cs typeface="Times New Roman" panose="02020603050405020304" pitchFamily="18" charset="0"/>
              </a:rPr>
              <a:t> on informacje </a:t>
            </a:r>
            <a:r>
              <a:rPr lang="pl-PL" dirty="0">
                <a:cs typeface="Times New Roman" panose="02020603050405020304" pitchFamily="18" charset="0"/>
              </a:rPr>
              <a:t>o  zwyczajach, tradycjach </a:t>
            </a:r>
            <a:r>
              <a:rPr lang="pl-PL" dirty="0" smtClean="0">
                <a:cs typeface="Times New Roman" panose="02020603050405020304" pitchFamily="18" charset="0"/>
              </a:rPr>
              <a:t>kulinarnych, </a:t>
            </a:r>
            <a:r>
              <a:rPr lang="pl-PL" dirty="0">
                <a:cs typeface="Times New Roman" panose="02020603050405020304" pitchFamily="18" charset="0"/>
              </a:rPr>
              <a:t>a </a:t>
            </a:r>
            <a:r>
              <a:rPr lang="pl-PL" dirty="0" smtClean="0">
                <a:cs typeface="Times New Roman" panose="02020603050405020304" pitchFamily="18" charset="0"/>
              </a:rPr>
              <a:t>także zawiera receptury regionalnych </a:t>
            </a:r>
            <a:r>
              <a:rPr lang="pl-PL" dirty="0">
                <a:cs typeface="Times New Roman" panose="02020603050405020304" pitchFamily="18" charset="0"/>
              </a:rPr>
              <a:t>potraw, charakterystycznych dla obszaru każdej </a:t>
            </a:r>
            <a:r>
              <a:rPr lang="pl-PL" dirty="0" smtClean="0">
                <a:cs typeface="Times New Roman" panose="02020603050405020304" pitchFamily="18" charset="0"/>
              </a:rPr>
              <a:t>lokalnych grup działania z </a:t>
            </a:r>
            <a:r>
              <a:rPr lang="pl-PL" dirty="0">
                <a:cs typeface="Times New Roman" panose="02020603050405020304" pitchFamily="18" charset="0"/>
              </a:rPr>
              <a:t>Mazowsza. </a:t>
            </a:r>
          </a:p>
          <a:p>
            <a:pPr algn="ctr"/>
            <a:endParaRPr lang="pl-PL" sz="1600" dirty="0" smtClean="0">
              <a:cs typeface="Times New Roman" panose="02020603050405020304" pitchFamily="18" charset="0"/>
            </a:endParaRP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Wydawcami </a:t>
            </a:r>
            <a:r>
              <a:rPr lang="pl-PL" sz="1600" dirty="0">
                <a:cs typeface="Times New Roman" panose="02020603050405020304" pitchFamily="18" charset="0"/>
              </a:rPr>
              <a:t>są: LGD - Przyjazne Mazowsze oraz Sekretariat Regionalny Krajowej Sieci Obszarów Wiejskich w Województwie Mazowieckim</a:t>
            </a:r>
            <a:endParaRPr lang="pl-PL" sz="1600" i="1" dirty="0">
              <a:cs typeface="Times New Roman" panose="02020603050405020304" pitchFamily="18" charset="0"/>
            </a:endParaRPr>
          </a:p>
        </p:txBody>
      </p:sp>
      <p:pic>
        <p:nvPicPr>
          <p:cNvPr id="10" name="Picture 2" descr="X:\Dominika\Przyjazne Mazowsze_okladka_do akceptacji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6913"/>
            <a:ext cx="3888432" cy="4894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2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75656" y="332656"/>
            <a:ext cx="50405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>
                <a:solidFill>
                  <a:srgbClr val="92D050"/>
                </a:solidFill>
              </a:rPr>
              <a:t>Wizyty studyjne</a:t>
            </a: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07" y="72124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04736" y="1368425"/>
            <a:ext cx="85157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Korzystając ze wsparcia merytorycznego i finansowego mazowieckiego KSOW zorganizowaliśmy </a:t>
            </a:r>
            <a:r>
              <a:rPr 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wizytę studyjną do </a:t>
            </a:r>
            <a:r>
              <a:rPr lang="pl-PL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Norwegii dla </a:t>
            </a:r>
            <a:r>
              <a:rPr 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lokalnych grup </a:t>
            </a:r>
            <a:r>
              <a:rPr lang="pl-PL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działania z </a:t>
            </a:r>
            <a:r>
              <a:rPr 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województwa </a:t>
            </a:r>
            <a:r>
              <a:rPr lang="pl-PL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mazowieckiego .</a:t>
            </a:r>
          </a:p>
          <a:p>
            <a:pPr algn="ctr"/>
            <a:r>
              <a:rPr lang="pl-PL" sz="1400" dirty="0" smtClean="0"/>
              <a:t>Umowa </a:t>
            </a:r>
            <a:r>
              <a:rPr lang="pl-PL" sz="1400" dirty="0"/>
              <a:t>realizowana jest w ramach projektu „Wizyty studyjne KSOW – 2013 rok” w ramach  </a:t>
            </a:r>
            <a:r>
              <a:rPr lang="pl-PL" sz="1400" dirty="0" smtClean="0"/>
              <a:t> Schematu </a:t>
            </a:r>
            <a:r>
              <a:rPr lang="pl-PL" sz="1400" dirty="0"/>
              <a:t>III Pomocy Technicznej </a:t>
            </a:r>
            <a:r>
              <a:rPr lang="pl-PL" sz="1400" dirty="0" smtClean="0"/>
              <a:t>z  </a:t>
            </a:r>
            <a:r>
              <a:rPr lang="pl-PL" sz="1400" dirty="0"/>
              <a:t>Programu Rozwoju Obszarów Wiejskich na lata 2007- 2013.</a:t>
            </a:r>
          </a:p>
          <a:p>
            <a:pPr algn="ctr"/>
            <a:endParaRPr lang="pl-PL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81" y="2718839"/>
            <a:ext cx="7145922" cy="4133425"/>
          </a:xfrm>
          <a:prstGeom prst="rect">
            <a:avLst/>
          </a:prstGeom>
        </p:spPr>
      </p:pic>
      <p:pic>
        <p:nvPicPr>
          <p:cNvPr id="12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4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KSOW LGD-PM\_SAM1334 norweg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32511"/>
            <a:ext cx="4752652" cy="267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47813" y="332656"/>
            <a:ext cx="48243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 </a:t>
            </a:r>
          </a:p>
          <a:p>
            <a:r>
              <a:rPr lang="pl-PL" b="1" i="1" dirty="0">
                <a:solidFill>
                  <a:srgbClr val="92D050"/>
                </a:solidFill>
              </a:rPr>
              <a:t>Wizyty </a:t>
            </a:r>
            <a:r>
              <a:rPr lang="pl-PL" b="1" i="1" dirty="0" smtClean="0">
                <a:solidFill>
                  <a:srgbClr val="92D050"/>
                </a:solidFill>
              </a:rPr>
              <a:t>studyjne</a:t>
            </a:r>
            <a:endParaRPr lang="pl-PL" b="1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2124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0" y="1368425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+mj-lt"/>
                <a:cs typeface="Times New Roman" panose="02020603050405020304" pitchFamily="18" charset="0"/>
              </a:rPr>
              <a:t>Celem wizyty było poznanie dobrych praktyk w zakresie rozwoju </a:t>
            </a:r>
            <a:r>
              <a:rPr lang="pl-PL" b="1" dirty="0">
                <a:latin typeface="+mj-lt"/>
                <a:cs typeface="Times New Roman" panose="02020603050405020304" pitchFamily="18" charset="0"/>
              </a:rPr>
              <a:t>agroturystyki </a:t>
            </a:r>
            <a:r>
              <a:rPr lang="pl-PL" b="1" dirty="0" smtClean="0">
                <a:latin typeface="+mj-lt"/>
                <a:cs typeface="Times New Roman" panose="02020603050405020304" pitchFamily="18" charset="0"/>
              </a:rPr>
              <a:t>i turystyki wiejskiej  </a:t>
            </a:r>
            <a:r>
              <a:rPr lang="pl-PL" dirty="0">
                <a:latin typeface="+mj-lt"/>
                <a:cs typeface="Times New Roman" panose="02020603050405020304" pitchFamily="18" charset="0"/>
              </a:rPr>
              <a:t>oraz </a:t>
            </a:r>
            <a:r>
              <a:rPr lang="pl-PL" b="1" dirty="0">
                <a:latin typeface="+mj-lt"/>
                <a:cs typeface="Times New Roman" panose="02020603050405020304" pitchFamily="18" charset="0"/>
              </a:rPr>
              <a:t>produktu </a:t>
            </a:r>
            <a:r>
              <a:rPr lang="pl-PL" b="1" dirty="0" smtClean="0">
                <a:latin typeface="+mj-lt"/>
                <a:cs typeface="Times New Roman" panose="02020603050405020304" pitchFamily="18" charset="0"/>
              </a:rPr>
              <a:t>lokalnego.</a:t>
            </a:r>
            <a:endParaRPr lang="pl-PL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:\Rok 2013\Norwegia\_SAM1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80" y="3717032"/>
            <a:ext cx="4806115" cy="2952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92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47813" y="332656"/>
            <a:ext cx="482438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Wizyty </a:t>
            </a:r>
            <a:r>
              <a:rPr lang="pl-PL" b="1" i="1" dirty="0">
                <a:solidFill>
                  <a:srgbClr val="92D050"/>
                </a:solidFill>
              </a:rPr>
              <a:t>studyjne</a:t>
            </a:r>
          </a:p>
          <a:p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481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0" y="1368425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+mj-lt"/>
                <a:cs typeface="Times New Roman" panose="02020603050405020304" pitchFamily="18" charset="0"/>
              </a:rPr>
              <a:t>LGD- </a:t>
            </a:r>
            <a:r>
              <a:rPr lang="pl-PL" dirty="0" smtClean="0">
                <a:latin typeface="+mj-lt"/>
                <a:cs typeface="Times New Roman" panose="02020603050405020304" pitchFamily="18" charset="0"/>
              </a:rPr>
              <a:t>Przyjazne </a:t>
            </a:r>
            <a:r>
              <a:rPr lang="pl-PL" dirty="0">
                <a:latin typeface="+mj-lt"/>
                <a:cs typeface="Times New Roman" panose="02020603050405020304" pitchFamily="18" charset="0"/>
              </a:rPr>
              <a:t>Mazowsze 6 maja 2015 r. gościła na obszarze powiatu płońskiego </a:t>
            </a:r>
            <a:r>
              <a:rPr lang="pl-PL" b="1" dirty="0">
                <a:latin typeface="+mj-lt"/>
                <a:cs typeface="Times New Roman" panose="02020603050405020304" pitchFamily="18" charset="0"/>
              </a:rPr>
              <a:t>przedstawicieli z Ministerstwa Rolnictwa Rumunii</a:t>
            </a:r>
            <a:r>
              <a:rPr lang="pl-PL" dirty="0">
                <a:latin typeface="+mj-lt"/>
                <a:cs typeface="Times New Roman" panose="02020603050405020304" pitchFamily="18" charset="0"/>
              </a:rPr>
              <a:t>, którzy są zaangażowani w realizację podejścia LEADER. </a:t>
            </a:r>
            <a:endParaRPr lang="pl-PL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:\KSOW LGD-PM\_DSC0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35" y="2291755"/>
            <a:ext cx="6713750" cy="44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91680" y="332656"/>
            <a:ext cx="4824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 </a:t>
            </a:r>
            <a:r>
              <a:rPr lang="pl-PL" b="1" i="1" dirty="0" smtClean="0">
                <a:solidFill>
                  <a:srgbClr val="92D050"/>
                </a:solidFill>
              </a:rPr>
              <a:t>Wizyty </a:t>
            </a:r>
            <a:r>
              <a:rPr lang="pl-PL" b="1" i="1" dirty="0">
                <a:solidFill>
                  <a:srgbClr val="92D050"/>
                </a:solidFill>
              </a:rPr>
              <a:t>studyjne</a:t>
            </a:r>
          </a:p>
          <a:p>
            <a:r>
              <a:rPr lang="pl-PL" sz="4400" i="1" u="sng" dirty="0" smtClean="0">
                <a:solidFill>
                  <a:srgbClr val="92D050"/>
                </a:solidFill>
              </a:rPr>
              <a:t> </a:t>
            </a:r>
          </a:p>
          <a:p>
            <a:r>
              <a:rPr lang="pl-PL" sz="4400" i="1" u="sng" dirty="0" smtClean="0">
                <a:solidFill>
                  <a:srgbClr val="92D050"/>
                </a:solidFill>
              </a:rPr>
              <a:t>  </a:t>
            </a:r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23528" y="1368425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Celem wizyty </a:t>
            </a:r>
            <a:r>
              <a:rPr lang="pl-PL" dirty="0" smtClean="0"/>
              <a:t>studyjnej </a:t>
            </a:r>
            <a:r>
              <a:rPr lang="pl-PL" dirty="0"/>
              <a:t>było poznanie polskiej LGD, uzyskanie szczegółowych </a:t>
            </a:r>
            <a:r>
              <a:rPr lang="pl-PL" dirty="0" smtClean="0"/>
              <a:t>informacji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/>
              <a:t>z zakresu jej </a:t>
            </a:r>
            <a:r>
              <a:rPr lang="pl-PL" b="1" dirty="0"/>
              <a:t>funkcjonowania, rekonesans projektów realizowanych w podejściu </a:t>
            </a:r>
            <a:r>
              <a:rPr lang="pl-PL" b="1" dirty="0" smtClean="0"/>
              <a:t>LEADER</a:t>
            </a:r>
            <a:r>
              <a:rPr lang="pl-PL" dirty="0" smtClean="0"/>
              <a:t>, w tym </a:t>
            </a:r>
            <a:r>
              <a:rPr lang="pl-PL" dirty="0"/>
              <a:t>wizyta w gospodarstwie rolnym.</a:t>
            </a:r>
          </a:p>
        </p:txBody>
      </p:sp>
      <p:pic>
        <p:nvPicPr>
          <p:cNvPr id="10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F:\KSOW LGD-PM\_DSC0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51" y="2291755"/>
            <a:ext cx="6552728" cy="435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246209" y="1412777"/>
            <a:ext cx="74338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/>
            <a:r>
              <a:rPr lang="pl-PL" dirty="0" smtClean="0">
                <a:cs typeface="Times New Roman" panose="02020603050405020304" pitchFamily="18" charset="0"/>
              </a:rPr>
              <a:t>Pracownicy LGD </a:t>
            </a:r>
            <a:r>
              <a:rPr lang="pl-PL" dirty="0">
                <a:cs typeface="Times New Roman" panose="02020603050405020304" pitchFamily="18" charset="0"/>
              </a:rPr>
              <a:t>- Przyjazne Mazowsze </a:t>
            </a:r>
            <a:r>
              <a:rPr lang="pl-PL" dirty="0" smtClean="0">
                <a:cs typeface="Times New Roman" panose="02020603050405020304" pitchFamily="18" charset="0"/>
              </a:rPr>
              <a:t>pomagali mieszkańcom </a:t>
            </a:r>
            <a:br>
              <a:rPr lang="pl-PL" dirty="0" smtClean="0">
                <a:cs typeface="Times New Roman" panose="02020603050405020304" pitchFamily="18" charset="0"/>
              </a:rPr>
            </a:br>
            <a:r>
              <a:rPr lang="pl-PL" dirty="0" smtClean="0">
                <a:cs typeface="Times New Roman" panose="02020603050405020304" pitchFamily="18" charset="0"/>
              </a:rPr>
              <a:t>w przygotowaniu wniosków zgodnych z Lokalną </a:t>
            </a:r>
            <a:r>
              <a:rPr lang="pl-PL" dirty="0">
                <a:cs typeface="Times New Roman" panose="02020603050405020304" pitchFamily="18" charset="0"/>
              </a:rPr>
              <a:t>Strategią </a:t>
            </a:r>
            <a:r>
              <a:rPr lang="pl-PL" dirty="0" smtClean="0">
                <a:cs typeface="Times New Roman" panose="02020603050405020304" pitchFamily="18" charset="0"/>
              </a:rPr>
              <a:t>Rozwoju.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350" dirty="0"/>
          </a:p>
          <a:p>
            <a:pPr algn="ctr"/>
            <a:endParaRPr lang="pl-PL" sz="135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75656" y="260649"/>
            <a:ext cx="7420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Realizacja Lokalnej Strategii Rozwoju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6480720" cy="3888432"/>
          </a:xfrm>
          <a:prstGeom prst="rect">
            <a:avLst/>
          </a:prstGeom>
        </p:spPr>
      </p:pic>
      <p:pic>
        <p:nvPicPr>
          <p:cNvPr id="9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6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547813" y="116632"/>
            <a:ext cx="49684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Promocja </a:t>
            </a:r>
            <a:r>
              <a:rPr lang="pl-PL" b="1" i="1" dirty="0">
                <a:solidFill>
                  <a:srgbClr val="92D050"/>
                </a:solidFill>
              </a:rPr>
              <a:t>w mediach</a:t>
            </a: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233217" y="1179747"/>
            <a:ext cx="873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Podobnie jak inne LGD-y informowaliśmy o naszych działaniach, biorąc udział </a:t>
            </a:r>
            <a:r>
              <a:rPr 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programie telewizyjnym </a:t>
            </a:r>
            <a:r>
              <a:rPr lang="pl-PL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TVP Warszawa,  </a:t>
            </a:r>
            <a:r>
              <a:rPr 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pt. Wieści z Mazowsza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93" y="1729448"/>
            <a:ext cx="4146454" cy="279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6" y="1729448"/>
            <a:ext cx="4408731" cy="299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36" y="4149080"/>
            <a:ext cx="434904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78" y="4029124"/>
            <a:ext cx="4210018" cy="271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75656" y="105308"/>
            <a:ext cx="504056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</a:t>
            </a:r>
          </a:p>
          <a:p>
            <a:r>
              <a:rPr lang="pl-PL" b="1" i="1" dirty="0" smtClean="0">
                <a:solidFill>
                  <a:srgbClr val="92D050"/>
                </a:solidFill>
              </a:rPr>
              <a:t>Promocja </a:t>
            </a:r>
            <a:r>
              <a:rPr lang="pl-PL" b="1" i="1" dirty="0">
                <a:solidFill>
                  <a:srgbClr val="92D050"/>
                </a:solidFill>
              </a:rPr>
              <a:t>w mediach</a:t>
            </a:r>
          </a:p>
          <a:p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15" y="105307"/>
            <a:ext cx="1440160" cy="1224137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94444" y="1188042"/>
            <a:ext cx="873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prezentowaliśmy przykłady projektów w </a:t>
            </a:r>
            <a:r>
              <a:rPr lang="pl-PL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programie telewizyjnym </a:t>
            </a:r>
            <a:r>
              <a:rPr lang="pl-PL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TVP Warszawa,</a:t>
            </a:r>
            <a:r>
              <a:rPr lang="pl-PL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pt. Wieści z Mazowsza</a:t>
            </a:r>
            <a:endParaRPr lang="pl-PL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W-PO-0~1\APPDATA\LOCAL\TEMP\wz5591\14.05.2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4373"/>
            <a:ext cx="4917018" cy="29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-PO-0~1\APPDATA\LOCAL\TEMP\wz7542\14.05.2014.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65" y="1834374"/>
            <a:ext cx="4461407" cy="291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W-PO-0~1\APPDATA\LOCAL\TEMP\wzcd5f\14.05.2014.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6" y="4409729"/>
            <a:ext cx="4352483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75656" y="332656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i="1" u="sng" dirty="0" smtClean="0">
                <a:solidFill>
                  <a:srgbClr val="92D050"/>
                </a:solidFill>
              </a:rPr>
              <a:t>Współpraca z KSOW </a:t>
            </a:r>
            <a:endParaRPr lang="pl-PL" sz="4400" i="1" dirty="0">
              <a:solidFill>
                <a:srgbClr val="92D050"/>
              </a:solidFill>
            </a:endParaRPr>
          </a:p>
        </p:txBody>
      </p:sp>
      <p:pic>
        <p:nvPicPr>
          <p:cNvPr id="17410" name="Picture 2" descr="http://ksow.pl/uploads/media/logoKS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15" y="105307"/>
            <a:ext cx="1440160" cy="1224137"/>
          </a:xfrm>
          <a:prstGeom prst="rect">
            <a:avLst/>
          </a:prstGeom>
          <a:noFill/>
        </p:spPr>
      </p:pic>
      <p:pic>
        <p:nvPicPr>
          <p:cNvPr id="12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8314183" cy="2466503"/>
          </a:xfrm>
        </p:spPr>
        <p:txBody>
          <a:bodyPr>
            <a:noAutofit/>
          </a:bodyPr>
          <a:lstStyle/>
          <a:p>
            <a:endParaRPr lang="pl-PL" sz="2400" dirty="0" smtClean="0">
              <a:solidFill>
                <a:srgbClr val="568424"/>
              </a:solidFill>
            </a:endParaRPr>
          </a:p>
          <a:p>
            <a:endParaRPr lang="pl-PL" sz="2400" dirty="0">
              <a:solidFill>
                <a:srgbClr val="568424"/>
              </a:solidFill>
            </a:endParaRPr>
          </a:p>
          <a:p>
            <a:endParaRPr lang="pl-PL" sz="2400" dirty="0" smtClean="0">
              <a:solidFill>
                <a:srgbClr val="568424"/>
              </a:solidFill>
            </a:endParaRPr>
          </a:p>
          <a:p>
            <a:endParaRPr lang="pl-PL" sz="2400" dirty="0">
              <a:solidFill>
                <a:srgbClr val="568424"/>
              </a:solidFill>
            </a:endParaRPr>
          </a:p>
          <a:p>
            <a:endParaRPr lang="pl-PL" sz="2400" dirty="0" smtClean="0">
              <a:solidFill>
                <a:srgbClr val="568424"/>
              </a:solidFill>
            </a:endParaRPr>
          </a:p>
          <a:p>
            <a:endParaRPr lang="pl-PL" sz="2400" dirty="0">
              <a:solidFill>
                <a:srgbClr val="568424"/>
              </a:solidFill>
            </a:endParaRPr>
          </a:p>
          <a:p>
            <a:endParaRPr lang="pl-PL" sz="2400" dirty="0" smtClean="0">
              <a:solidFill>
                <a:srgbClr val="568424"/>
              </a:solidFill>
            </a:endParaRPr>
          </a:p>
          <a:p>
            <a:endParaRPr lang="pl-PL" sz="2400" dirty="0" smtClean="0">
              <a:solidFill>
                <a:srgbClr val="568424"/>
              </a:solidFill>
            </a:endParaRPr>
          </a:p>
          <a:p>
            <a:r>
              <a:rPr lang="pl-PL" sz="2400" dirty="0" smtClean="0">
                <a:solidFill>
                  <a:srgbClr val="568424"/>
                </a:solidFill>
              </a:rPr>
              <a:t>Te działania pomogły nam:</a:t>
            </a:r>
          </a:p>
          <a:p>
            <a:pPr marL="342900" indent="-342900">
              <a:buFontTx/>
              <a:buChar char="-"/>
            </a:pPr>
            <a:r>
              <a:rPr lang="pl-PL" sz="2400" dirty="0" smtClean="0">
                <a:solidFill>
                  <a:srgbClr val="568424"/>
                </a:solidFill>
              </a:rPr>
              <a:t>nawiązać bliższą współpracę z LGD z Mazowsza, </a:t>
            </a:r>
          </a:p>
          <a:p>
            <a:pPr marL="342900" indent="-342900">
              <a:buFontTx/>
              <a:buChar char="-"/>
            </a:pPr>
            <a:r>
              <a:rPr lang="pl-PL" sz="2400" dirty="0" smtClean="0">
                <a:solidFill>
                  <a:srgbClr val="568424"/>
                </a:solidFill>
              </a:rPr>
              <a:t>poznać ciekawe przykłady projektów na obszarach wiejskich</a:t>
            </a:r>
          </a:p>
          <a:p>
            <a:pPr marL="342900" indent="-342900">
              <a:buFontTx/>
              <a:buChar char="-"/>
            </a:pPr>
            <a:r>
              <a:rPr lang="pl-PL" sz="2400" dirty="0" smtClean="0">
                <a:solidFill>
                  <a:srgbClr val="568424"/>
                </a:solidFill>
              </a:rPr>
              <a:t>skorzystać z dobrych wzorców stosowanych  przez inne LGD,</a:t>
            </a:r>
          </a:p>
          <a:p>
            <a:pPr marL="342900" indent="-342900">
              <a:buFontTx/>
              <a:buChar char="-"/>
            </a:pPr>
            <a:r>
              <a:rPr lang="pl-PL" sz="2400" dirty="0">
                <a:solidFill>
                  <a:srgbClr val="568424"/>
                </a:solidFill>
              </a:rPr>
              <a:t>l</a:t>
            </a:r>
            <a:r>
              <a:rPr lang="pl-PL" sz="2400" dirty="0" smtClean="0">
                <a:solidFill>
                  <a:srgbClr val="568424"/>
                </a:solidFill>
              </a:rPr>
              <a:t>epiej upowszechniać efekty wdrażania LSR.</a:t>
            </a:r>
          </a:p>
          <a:p>
            <a:r>
              <a:rPr lang="pl-PL" sz="2400" dirty="0" smtClean="0">
                <a:solidFill>
                  <a:srgbClr val="568424"/>
                </a:solidFill>
              </a:rPr>
              <a:t> </a:t>
            </a:r>
            <a:endParaRPr lang="pl-PL" sz="2400" dirty="0">
              <a:solidFill>
                <a:srgbClr val="568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0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67544" y="1412776"/>
            <a:ext cx="367240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500" dirty="0"/>
              <a:t/>
            </a:r>
            <a:br>
              <a:rPr lang="pl-PL" sz="1500" dirty="0"/>
            </a:br>
            <a:endParaRPr lang="pl-PL" sz="1500" dirty="0"/>
          </a:p>
          <a:p>
            <a:endParaRPr lang="pl-PL" sz="1350" dirty="0"/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619672" y="188640"/>
            <a:ext cx="684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568424"/>
                </a:solidFill>
              </a:rPr>
              <a:t>LGD – Przyjazne Mazowsze</a:t>
            </a:r>
            <a:endParaRPr lang="pl-PL" sz="3600" b="1" dirty="0">
              <a:solidFill>
                <a:srgbClr val="568424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F:\KSOW LGD-PM\zespół lg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7" y="1406975"/>
            <a:ext cx="8003724" cy="37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56857" y="5301208"/>
            <a:ext cx="3539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09-100 </a:t>
            </a:r>
            <a:r>
              <a:rPr lang="pl-PL" sz="1600" dirty="0" smtClean="0"/>
              <a:t>Płońsk</a:t>
            </a:r>
          </a:p>
          <a:p>
            <a:r>
              <a:rPr lang="pl-PL" sz="1600" dirty="0" smtClean="0"/>
              <a:t>ul</a:t>
            </a:r>
            <a:r>
              <a:rPr lang="pl-PL" sz="1600" dirty="0"/>
              <a:t>. H. Sienkiewicza </a:t>
            </a:r>
            <a:r>
              <a:rPr lang="pl-PL" sz="1600" dirty="0" smtClean="0"/>
              <a:t>11</a:t>
            </a:r>
            <a:endParaRPr lang="pl-PL" sz="1600" dirty="0"/>
          </a:p>
          <a:p>
            <a:pPr>
              <a:lnSpc>
                <a:spcPct val="150000"/>
              </a:lnSpc>
            </a:pPr>
            <a:r>
              <a:rPr lang="pl-PL" sz="1600" dirty="0"/>
              <a:t>t</a:t>
            </a:r>
            <a:r>
              <a:rPr lang="pl-PL" sz="1600" dirty="0" smtClean="0"/>
              <a:t>el</a:t>
            </a:r>
            <a:r>
              <a:rPr lang="pl-PL" sz="1600" dirty="0"/>
              <a:t>./fax. 23 661-31-61 </a:t>
            </a:r>
          </a:p>
          <a:p>
            <a:r>
              <a:rPr lang="pl-PL" sz="1600" dirty="0" smtClean="0">
                <a:hlinkClick r:id="rId5"/>
              </a:rPr>
              <a:t>www.lgdpm.pl</a:t>
            </a:r>
            <a:r>
              <a:rPr lang="pl-PL" sz="1600" dirty="0" smtClean="0"/>
              <a:t> e-mail</a:t>
            </a:r>
            <a:r>
              <a:rPr lang="pl-PL" sz="1600" dirty="0"/>
              <a:t>: lgdpm@wp.pl</a:t>
            </a:r>
          </a:p>
        </p:txBody>
      </p:sp>
      <p:sp>
        <p:nvSpPr>
          <p:cNvPr id="4" name="Prostokąt 3"/>
          <p:cNvSpPr/>
          <p:nvPr/>
        </p:nvSpPr>
        <p:spPr>
          <a:xfrm>
            <a:off x="3578950" y="5537386"/>
            <a:ext cx="5639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cap="all" dirty="0">
                <a:ln/>
                <a:solidFill>
                  <a:srgbClr val="56842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36720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79388" y="1412776"/>
            <a:ext cx="396056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 smtClean="0">
              <a:cs typeface="Times New Roman" panose="02020603050405020304" pitchFamily="18" charset="0"/>
            </a:endParaRPr>
          </a:p>
          <a:p>
            <a:pPr algn="ctr"/>
            <a:endParaRPr lang="pl-PL" dirty="0">
              <a:cs typeface="Times New Roman" panose="02020603050405020304" pitchFamily="18" charset="0"/>
            </a:endParaRPr>
          </a:p>
          <a:p>
            <a:pPr algn="ctr"/>
            <a:r>
              <a:rPr lang="pl-PL" dirty="0" smtClean="0">
                <a:cs typeface="Times New Roman" panose="02020603050405020304" pitchFamily="18" charset="0"/>
              </a:rPr>
              <a:t>Wsparciem dla beneficjentów była nie tylko bezpośrednia pomoc Biura. Realizacji LSR służyły również  różne formy aktywizacji społeczności lokalnej.</a:t>
            </a:r>
            <a:endParaRPr lang="pl-PL" sz="2000" dirty="0" smtClean="0"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500" dirty="0"/>
              <a:t/>
            </a:r>
            <a:br>
              <a:rPr lang="pl-PL" sz="1500" dirty="0"/>
            </a:br>
            <a:endParaRPr lang="pl-PL" sz="1500" dirty="0"/>
          </a:p>
          <a:p>
            <a:endParaRPr lang="pl-PL" sz="1350" dirty="0"/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763688" y="47667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Mazowsze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szkolenie (4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0" y="3777058"/>
            <a:ext cx="4427173" cy="29409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az 6" descr="szkolenie (3)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24744"/>
            <a:ext cx="4877962" cy="32403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5148064" y="4509120"/>
            <a:ext cx="3868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minionej perspektywie </a:t>
            </a:r>
            <a:endParaRPr lang="pl-PL" dirty="0" smtClean="0"/>
          </a:p>
          <a:p>
            <a:r>
              <a:rPr lang="pl-PL" dirty="0" smtClean="0"/>
              <a:t>zorganizowaliśmy  </a:t>
            </a:r>
            <a:r>
              <a:rPr lang="pl-PL" dirty="0"/>
              <a:t>dla mieszkańców 100 szkoleń, warsztatów, spotkań </a:t>
            </a:r>
            <a:endParaRPr lang="pl-PL" dirty="0" smtClean="0"/>
          </a:p>
          <a:p>
            <a:r>
              <a:rPr lang="pl-PL" dirty="0" smtClean="0"/>
              <a:t>konsultacyjno-informacyjnych.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83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67544" y="1412776"/>
            <a:ext cx="367240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500" dirty="0"/>
              <a:t/>
            </a:r>
            <a:br>
              <a:rPr lang="pl-PL" sz="1500" dirty="0"/>
            </a:br>
            <a:endParaRPr lang="pl-PL" sz="1500" dirty="0"/>
          </a:p>
          <a:p>
            <a:endParaRPr lang="pl-PL" sz="1350" dirty="0"/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547812" y="476672"/>
            <a:ext cx="7272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Mazowsze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721"/>
            <a:ext cx="6264696" cy="5669154"/>
          </a:xfrm>
          <a:prstGeom prst="rect">
            <a:avLst/>
          </a:prstGeom>
        </p:spPr>
      </p:pic>
      <p:pic>
        <p:nvPicPr>
          <p:cNvPr id="7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5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23528" y="1412776"/>
            <a:ext cx="252028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Wspólnie </a:t>
            </a:r>
            <a:r>
              <a:rPr lang="pl-PL" sz="1600" dirty="0">
                <a:solidFill>
                  <a:prstClr val="black"/>
                </a:solidFill>
                <a:cs typeface="Times New Roman" panose="02020603050405020304" pitchFamily="18" charset="0"/>
              </a:rPr>
              <a:t/>
            </a:r>
            <a:br>
              <a:rPr lang="pl-PL" sz="16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pl-PL" sz="1600" dirty="0">
                <a:solidFill>
                  <a:prstClr val="black"/>
                </a:solidFill>
                <a:cs typeface="Times New Roman" panose="02020603050405020304" pitchFamily="18" charset="0"/>
              </a:rPr>
              <a:t>z beneficjentami zrealizowaliśmy Lokalną Strategię Rozwoju. </a:t>
            </a:r>
          </a:p>
          <a:p>
            <a:pPr lvl="0" algn="ctr"/>
            <a:r>
              <a:rPr lang="pl-PL" sz="1600" dirty="0">
                <a:solidFill>
                  <a:prstClr val="black"/>
                </a:solidFill>
                <a:cs typeface="Times New Roman" panose="02020603050405020304" pitchFamily="18" charset="0"/>
              </a:rPr>
              <a:t>Efekt to 144 projekty o wartości dofinansowania ponad </a:t>
            </a:r>
            <a:br>
              <a:rPr lang="pl-PL" sz="16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pl-PL" sz="1600" dirty="0">
                <a:solidFill>
                  <a:prstClr val="black"/>
                </a:solidFill>
                <a:cs typeface="Times New Roman" panose="02020603050405020304" pitchFamily="18" charset="0"/>
              </a:rPr>
              <a:t>9 100 000 PLN. </a:t>
            </a:r>
          </a:p>
          <a:p>
            <a:pPr algn="ctr"/>
            <a:endParaRPr lang="pl-PL" sz="1500" dirty="0">
              <a:cs typeface="Times New Roman" panose="02020603050405020304" pitchFamily="18" charset="0"/>
            </a:endParaRP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Każdy </a:t>
            </a:r>
            <a:r>
              <a:rPr lang="pl-PL" sz="1600" dirty="0">
                <a:cs typeface="Times New Roman" panose="02020603050405020304" pitchFamily="18" charset="0"/>
              </a:rPr>
              <a:t>ze zrealizowanych projektów opisaliśmy w </a:t>
            </a:r>
            <a:r>
              <a:rPr lang="pl-PL" sz="1600" dirty="0" smtClean="0">
                <a:cs typeface="Times New Roman" panose="02020603050405020304" pitchFamily="18" charset="0"/>
              </a:rPr>
              <a:t>publikacji</a:t>
            </a:r>
            <a:r>
              <a:rPr lang="pl-PL" sz="1600" dirty="0"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cs typeface="Times New Roman" panose="02020603050405020304" pitchFamily="18" charset="0"/>
              </a:rPr>
              <a:t>„Na </a:t>
            </a:r>
            <a:r>
              <a:rPr lang="pl-PL" sz="1600" dirty="0">
                <a:cs typeface="Times New Roman" panose="02020603050405020304" pitchFamily="18" charset="0"/>
              </a:rPr>
              <a:t>obszarze LGD-Przyjazne Mazowsze zaszła zmiana”. </a:t>
            </a:r>
          </a:p>
          <a:p>
            <a:pPr algn="ctr"/>
            <a:endParaRPr lang="pl-PL" sz="1600" dirty="0">
              <a:cs typeface="Times New Roman" panose="02020603050405020304" pitchFamily="18" charset="0"/>
            </a:endParaRPr>
          </a:p>
          <a:p>
            <a:pPr algn="ctr"/>
            <a:r>
              <a:rPr lang="pl-PL" sz="1600" dirty="0">
                <a:cs typeface="Times New Roman" panose="02020603050405020304" pitchFamily="18" charset="0"/>
              </a:rPr>
              <a:t>Jest to zbiór dobrych praktyk i źródło inspiracji </a:t>
            </a:r>
            <a:r>
              <a:rPr lang="pl-PL" sz="1600" dirty="0" smtClean="0">
                <a:cs typeface="Times New Roman" panose="02020603050405020304" pitchFamily="18" charset="0"/>
              </a:rPr>
              <a:t>dla kolejnych beneficjentów</a:t>
            </a:r>
            <a:r>
              <a:rPr lang="pl-PL" sz="1600" dirty="0">
                <a:cs typeface="Times New Roman" panose="02020603050405020304" pitchFamily="18" charset="0"/>
              </a:rPr>
              <a:t>.  </a:t>
            </a:r>
          </a:p>
          <a:p>
            <a:pPr algn="ctr"/>
            <a:endParaRPr lang="pl-PL" sz="1500" dirty="0"/>
          </a:p>
          <a:p>
            <a:endParaRPr lang="pl-PL" sz="1350" dirty="0"/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547812" y="476672"/>
            <a:ext cx="7272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Mazowsze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475047"/>
              </p:ext>
            </p:extLst>
          </p:nvPr>
        </p:nvGraphicFramePr>
        <p:xfrm>
          <a:off x="3196676" y="1179746"/>
          <a:ext cx="5767811" cy="54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Acrobat Document" r:id="rId4" imgW="5400624" imgH="5133772" progId="AcroExch.Document.11">
                  <p:embed/>
                </p:oleObj>
              </mc:Choice>
              <mc:Fallback>
                <p:oleObj name="Acrobat Document" r:id="rId4" imgW="5400624" imgH="5133772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676" y="1179746"/>
                        <a:ext cx="5767811" cy="5400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7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23528" y="1412776"/>
            <a:ext cx="230425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 smtClean="0"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cs typeface="Times New Roman" panose="02020603050405020304" pitchFamily="18" charset="0"/>
            </a:endParaRPr>
          </a:p>
          <a:p>
            <a:pPr algn="ctr"/>
            <a:endParaRPr lang="pl-PL" dirty="0" smtClean="0">
              <a:cs typeface="Times New Roman" panose="02020603050405020304" pitchFamily="18" charset="0"/>
            </a:endParaRPr>
          </a:p>
          <a:p>
            <a:pPr algn="ctr"/>
            <a:r>
              <a:rPr lang="pl-PL" dirty="0" smtClean="0">
                <a:cs typeface="Times New Roman" panose="02020603050405020304" pitchFamily="18" charset="0"/>
              </a:rPr>
              <a:t>W  tej publikacji wykazujemy, jak projekty wpłynęły na poprawę jakości życia na obszarach wiejskich. </a:t>
            </a:r>
          </a:p>
          <a:p>
            <a:pPr algn="ctr"/>
            <a:endParaRPr lang="pl-PL" dirty="0">
              <a:cs typeface="Times New Roman" panose="02020603050405020304" pitchFamily="18" charset="0"/>
            </a:endParaRPr>
          </a:p>
          <a:p>
            <a:pPr algn="ctr"/>
            <a:r>
              <a:rPr lang="pl-PL" sz="1600" dirty="0" smtClean="0">
                <a:cs typeface="Times New Roman" panose="02020603050405020304" pitchFamily="18" charset="0"/>
              </a:rPr>
              <a:t>Książka jest </a:t>
            </a:r>
            <a:endParaRPr lang="pl-PL" sz="1600" dirty="0">
              <a:cs typeface="Times New Roman" panose="02020603050405020304" pitchFamily="18" charset="0"/>
            </a:endParaRPr>
          </a:p>
          <a:p>
            <a:pPr algn="ctr"/>
            <a:r>
              <a:rPr lang="pl-PL" sz="1600" dirty="0">
                <a:cs typeface="Times New Roman" panose="02020603050405020304" pitchFamily="18" charset="0"/>
              </a:rPr>
              <a:t>na naszej stronie </a:t>
            </a:r>
            <a:r>
              <a:rPr lang="pl-PL" sz="1600" i="1" dirty="0">
                <a:cs typeface="Times New Roman" panose="02020603050405020304" pitchFamily="18" charset="0"/>
                <a:hlinkClick r:id="rId4"/>
              </a:rPr>
              <a:t>www.lgdpm.pl</a:t>
            </a:r>
            <a:endParaRPr lang="pl-PL" sz="1600" i="1" dirty="0">
              <a:cs typeface="Times New Roman" panose="02020603050405020304" pitchFamily="18" charset="0"/>
            </a:endParaRPr>
          </a:p>
          <a:p>
            <a:pPr algn="ctr"/>
            <a:r>
              <a:rPr lang="pl-PL" sz="1500" dirty="0"/>
              <a:t/>
            </a:r>
            <a:br>
              <a:rPr lang="pl-PL" sz="1500" dirty="0"/>
            </a:br>
            <a:endParaRPr lang="pl-PL" sz="1500" dirty="0"/>
          </a:p>
          <a:p>
            <a:endParaRPr lang="pl-PL" sz="1350" dirty="0"/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547812" y="476672"/>
            <a:ext cx="7272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Mazowsze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177712"/>
              </p:ext>
            </p:extLst>
          </p:nvPr>
        </p:nvGraphicFramePr>
        <p:xfrm>
          <a:off x="2699792" y="999892"/>
          <a:ext cx="6045150" cy="5561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Acrobat Document" r:id="rId6" imgW="5400498" imgH="5133780" progId="AcroExch.Document.11">
                  <p:embed/>
                </p:oleObj>
              </mc:Choice>
              <mc:Fallback>
                <p:oleObj name="Acrobat Document" r:id="rId6" imgW="5400498" imgH="51337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99792" y="999892"/>
                        <a:ext cx="6045150" cy="5561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64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4" y="124256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385646" y="2294874"/>
            <a:ext cx="3429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2132856"/>
            <a:ext cx="332368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 W biuletynie </a:t>
            </a:r>
            <a:r>
              <a:rPr lang="pl-PL" b="1" dirty="0">
                <a:cs typeface="Times New Roman" panose="02020603050405020304" pitchFamily="18" charset="0"/>
              </a:rPr>
              <a:t>LIDER</a:t>
            </a:r>
          </a:p>
          <a:p>
            <a:pPr algn="ctr">
              <a:lnSpc>
                <a:spcPct val="150000"/>
              </a:lnSpc>
            </a:pPr>
            <a:r>
              <a:rPr lang="pl-PL" dirty="0">
                <a:cs typeface="Times New Roman" panose="02020603050405020304" pitchFamily="18" charset="0"/>
              </a:rPr>
              <a:t>n</a:t>
            </a:r>
            <a:r>
              <a:rPr lang="pl-PL" dirty="0" smtClean="0">
                <a:cs typeface="Times New Roman" panose="02020603050405020304" pitchFamily="18" charset="0"/>
              </a:rPr>
              <a:t>a </a:t>
            </a:r>
            <a:r>
              <a:rPr lang="pl-PL" dirty="0">
                <a:cs typeface="Times New Roman" panose="02020603050405020304" pitchFamily="18" charset="0"/>
              </a:rPr>
              <a:t>bieżąco informowaliśmy</a:t>
            </a:r>
          </a:p>
          <a:p>
            <a:pPr algn="ctr">
              <a:lnSpc>
                <a:spcPct val="150000"/>
              </a:lnSpc>
            </a:pPr>
            <a:r>
              <a:rPr lang="pl-PL" dirty="0">
                <a:cs typeface="Times New Roman" panose="02020603050405020304" pitchFamily="18" charset="0"/>
              </a:rPr>
              <a:t>o</a:t>
            </a:r>
            <a:r>
              <a:rPr lang="pl-PL" dirty="0" smtClean="0">
                <a:cs typeface="Times New Roman" panose="02020603050405020304" pitchFamily="18" charset="0"/>
              </a:rPr>
              <a:t> tym co robimy, jakie projekty  nasi beneficjenci zrealizowali.</a:t>
            </a:r>
          </a:p>
          <a:p>
            <a:pPr algn="ctr">
              <a:lnSpc>
                <a:spcPct val="150000"/>
              </a:lnSpc>
            </a:pPr>
            <a:endParaRPr lang="pl-PL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dirty="0" smtClean="0">
                <a:cs typeface="Times New Roman" panose="02020603050405020304" pitchFamily="18" charset="0"/>
              </a:rPr>
              <a:t> nakład: 5 000 </a:t>
            </a:r>
            <a:r>
              <a:rPr lang="pl-PL" dirty="0">
                <a:cs typeface="Times New Roman" panose="02020603050405020304" pitchFamily="18" charset="0"/>
              </a:rPr>
              <a:t>bezpłatnych </a:t>
            </a:r>
            <a:r>
              <a:rPr lang="pl-PL" dirty="0" smtClean="0">
                <a:cs typeface="Times New Roman" panose="02020603050405020304" pitchFamily="18" charset="0"/>
              </a:rPr>
              <a:t>egzemplarzy</a:t>
            </a:r>
            <a:endParaRPr lang="pl-PL" dirty="0"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096620" y="277107"/>
            <a:ext cx="772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sz="2800" b="1" u="sng" dirty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</a:t>
            </a:r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Mazowsze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25" y="963328"/>
            <a:ext cx="4882265" cy="573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Ewelina\logo LGD - P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991106" cy="9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23466" y="2420888"/>
            <a:ext cx="374454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pl-PL" dirty="0">
                <a:solidFill>
                  <a:prstClr val="black"/>
                </a:solidFill>
                <a:cs typeface="Times New Roman" panose="02020603050405020304" pitchFamily="18" charset="0"/>
              </a:rPr>
              <a:t>W „</a:t>
            </a:r>
            <a:r>
              <a:rPr lang="pl-PL" b="1" dirty="0">
                <a:solidFill>
                  <a:prstClr val="black"/>
                </a:solidFill>
                <a:cs typeface="Times New Roman" panose="02020603050405020304" pitchFamily="18" charset="0"/>
              </a:rPr>
              <a:t>Liderze</a:t>
            </a:r>
            <a:r>
              <a:rPr lang="pl-PL" dirty="0">
                <a:solidFill>
                  <a:prstClr val="black"/>
                </a:solidFill>
                <a:cs typeface="Times New Roman" panose="02020603050405020304" pitchFamily="18" charset="0"/>
              </a:rPr>
              <a:t>” prezentowaliśmy już zrealizowane projekty  oraz informowaliśmy o poziomie wykorzystania środków z LSR   </a:t>
            </a:r>
          </a:p>
          <a:p>
            <a:pPr algn="ctr"/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500" dirty="0"/>
              <a:t/>
            </a:r>
            <a:br>
              <a:rPr lang="pl-PL" sz="1500" dirty="0"/>
            </a:br>
            <a:endParaRPr lang="pl-PL" sz="1500" dirty="0"/>
          </a:p>
          <a:p>
            <a:endParaRPr lang="pl-PL" sz="1350" dirty="0"/>
          </a:p>
          <a:p>
            <a:endParaRPr lang="pl-PL" sz="135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547812" y="476672"/>
            <a:ext cx="7272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Działania LGD – Przyjazne Mazowsze</a:t>
            </a:r>
            <a:endParaRPr lang="pl-PL" sz="2800" b="1" u="sng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2" descr="C:\Documents and Settings\Administrator\Pulpit\nowe logo Konrad St\Re__logo\LOGO-k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839267"/>
              </p:ext>
            </p:extLst>
          </p:nvPr>
        </p:nvGraphicFramePr>
        <p:xfrm>
          <a:off x="3923928" y="836712"/>
          <a:ext cx="4608512" cy="5852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Acrobat Document" r:id="rId5" imgW="7829533" imgH="9448650" progId="AcroExch.Document.11">
                  <p:embed/>
                </p:oleObj>
              </mc:Choice>
              <mc:Fallback>
                <p:oleObj name="Acrobat Document" r:id="rId5" imgW="7829533" imgH="94486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3928" y="836712"/>
                        <a:ext cx="4608512" cy="5852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70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design slid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06B6EB-8CCB-429C-9D3B-EA09378A39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Slajdy z motywem Biznes (motyw Zielona fala)</Template>
  <TotalTime>998</TotalTime>
  <Words>834</Words>
  <Application>Microsoft Office PowerPoint</Application>
  <PresentationFormat>Pokaz na ekranie (4:3)</PresentationFormat>
  <Paragraphs>222</Paragraphs>
  <Slides>33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2" baseType="lpstr">
      <vt:lpstr>Arial</vt:lpstr>
      <vt:lpstr>Calibri</vt:lpstr>
      <vt:lpstr>Georgia</vt:lpstr>
      <vt:lpstr>Monotype Corsiva</vt:lpstr>
      <vt:lpstr>Times New Roman</vt:lpstr>
      <vt:lpstr>Wingdings</vt:lpstr>
      <vt:lpstr>Wingdings 2</vt:lpstr>
      <vt:lpstr>Business design slide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[Przekaz biznesowy]</dc:title>
  <dc:creator>lokalna grupa</dc:creator>
  <cp:lastModifiedBy>Marzec Piotr</cp:lastModifiedBy>
  <cp:revision>96</cp:revision>
  <dcterms:created xsi:type="dcterms:W3CDTF">2014-09-18T09:35:15Z</dcterms:created>
  <dcterms:modified xsi:type="dcterms:W3CDTF">2015-10-07T06:37:17Z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TC103853789990</vt:lpwstr>
  </property>
</Properties>
</file>