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19"/>
  </p:handout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B101F-7F9B-489F-842B-65DCBD6C93D9}" type="datetimeFigureOut">
              <a:rPr lang="pl-PL" smtClean="0"/>
              <a:t>2015-10-05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91786-DAEF-4087-8B0F-BCBE18119F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991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5381E-3F99-43ED-8E25-F10EE2D16108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89AE-D985-4D70-800E-DD164FEBEE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D91A-2F27-445C-BFA8-559B8D1FE495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BF3D1-1AEF-4CF8-ABEE-630D9174FA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183D0-83AD-4C62-8766-20315FDA8C07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D41D-D480-48DD-8645-1913C5D1B5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5D3F-702E-4D58-A450-0F2491B1D0EC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8AF5-74D5-43F6-8A39-45BDAD1F47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7B5BB-3364-4ECC-AB84-A4E644DFFE86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BF77-B649-45D5-AFB1-36730280C6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88FC-2872-46B3-A2C7-FD5D8A522659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9216-3575-480A-A1CD-23760E3C9F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3CDD-EFB5-4FAC-815A-D4F189262FE7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3276-D812-47E1-AD7A-0A4BDF8383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548F-E978-4B59-8A53-217ABAEAC21E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C6A5-EC97-49A4-89D0-41CA1D29B1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6A88-8B61-4A97-9C9F-7092E50441AA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EBD3-6406-4E3A-9289-31F0EDDB5C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FDD9-3E68-4B4E-B619-501B0EE8D8D7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57A2-7F56-46DC-B245-20252DFFD8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F809-C4D8-4647-9A4E-E0A6DCBB6C5D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500B-7BEA-4887-9D22-AA76B0E004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A0FC-3C76-4058-B96B-5334CD50B32D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454A-FD02-444B-BA8A-A85D1F4CB3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BF44-145D-4303-BCB9-4839F517C575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2D79-24FC-469D-9C2C-57C307FC10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D9B91-1217-4C98-9DE0-1AD67BB72474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936D-3A0D-4168-A9AE-B976D4BCB4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91B8-74BB-42EE-AA56-DB0D9EC8BA21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7F33-DD15-4D41-9DD1-8FC075FDAB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9D69-87C1-441B-858C-D43331D16E97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2C1A-2A99-4240-96CA-C7C2907D09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8E68-93F3-4FD7-A254-90936D823383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5154-48C6-436D-8675-C5320A93D2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2531C-2FB9-4CF4-ACD0-EA03420D8CA6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3D60-3CF0-4F53-820B-6C27781D18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8120-A99C-472A-9F38-7964BC4F12FE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62A4-AE00-44CB-9DDE-741EF2E2AA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3F91-3E74-4FC9-8697-F3058CCE8777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EFBF-1357-4A8C-96CA-517D09AE0B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1D62-3CC9-4B2A-AA24-F9EE08CB9913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C264-9B59-4934-82FB-7D17D8358D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B12F-32F6-4509-B142-E4AE498B262B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3740-A3DA-47F3-A562-3A917C2E50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8564F89-9BA6-4B70-90A3-D01E53727FA8}" type="datetimeFigureOut">
              <a:rPr lang="pl-PL" smtClean="0"/>
              <a:pPr/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DEF08D4-5993-43DC-B1A8-EC4DC174997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31" name="Obraz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FACC9-B80E-4B5A-891E-A028FD10089A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68C47-096B-4818-A720-B4F5688804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2055" name="Obraz 6"/>
          <p:cNvPicPr>
            <a:picLocks noChangeAspect="1"/>
          </p:cNvPicPr>
          <p:nvPr/>
        </p:nvPicPr>
        <p:blipFill>
          <a:blip r:embed="rId13" cstate="print"/>
          <a:srcRect l="1086"/>
          <a:stretch>
            <a:fillRect/>
          </a:stretch>
        </p:blipFill>
        <p:spPr bwMode="auto">
          <a:xfrm>
            <a:off x="-506413" y="0"/>
            <a:ext cx="9639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97855D-D369-471C-9FB2-BFA1E7D8BE10}" type="datetime1">
              <a:rPr lang="pl-PL"/>
              <a:pPr>
                <a:defRPr/>
              </a:pPr>
              <a:t>2015-10-05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31C06-B650-4A4E-9963-D0A9BFCB84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3079" name="Obraz 6"/>
          <p:cNvPicPr>
            <a:picLocks noChangeAspect="1"/>
          </p:cNvPicPr>
          <p:nvPr/>
        </p:nvPicPr>
        <p:blipFill>
          <a:blip r:embed="rId13" cstate="print"/>
          <a:srcRect l="1334" t="633" b="1112"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Finansowanie innowacji w rolnictwie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55976" y="4653136"/>
            <a:ext cx="3416424" cy="985664"/>
          </a:xfrm>
        </p:spPr>
        <p:txBody>
          <a:bodyPr/>
          <a:lstStyle/>
          <a:p>
            <a:pPr algn="l"/>
            <a:r>
              <a:rPr lang="pl-PL" dirty="0" smtClean="0"/>
              <a:t>Bernard Mucha</a:t>
            </a:r>
          </a:p>
          <a:p>
            <a:pPr algn="l"/>
            <a:r>
              <a:rPr lang="pl-PL" sz="2000" dirty="0" smtClean="0"/>
              <a:t>Warszawa, 6 października 2015 r.</a:t>
            </a: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>
                <a:latin typeface="Arial" charset="0"/>
                <a:cs typeface="Arial" charset="0"/>
              </a:rPr>
              <a:t>Centrum Doradztwa Rolniczego w Brwinowie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Program Rozwoju Obszarów Wiejskich 2014-2020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051720" y="3356992"/>
            <a:ext cx="6840760" cy="2088232"/>
          </a:xfrm>
        </p:spPr>
        <p:txBody>
          <a:bodyPr/>
          <a:lstStyle/>
          <a:p>
            <a:pPr marL="514350" indent="-514350" algn="l">
              <a:defRPr/>
            </a:pPr>
            <a:r>
              <a:rPr lang="pl-PL" sz="2000" u="sng" dirty="0" smtClean="0"/>
              <a:t>Warunki kwalifikowalności Przedmiotu Operacji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altLang="pl-PL" sz="1600" dirty="0" smtClean="0"/>
              <a:t>Przedmiotem </a:t>
            </a:r>
            <a:r>
              <a:rPr lang="pl-PL" altLang="pl-PL" sz="1600" dirty="0"/>
              <a:t>operacji mogą być produkty oraz praktyki, procesy i technologie związane z produkcją lub przetwarzaniem produktów wymienionych w Załączniku nr 1 do Traktatu o funkcjonowaniu Unii Europejskiej </a:t>
            </a:r>
            <a:r>
              <a:rPr lang="pl-PL" altLang="pl-PL" sz="1600" dirty="0" smtClean="0"/>
              <a:t>z </a:t>
            </a:r>
            <a:r>
              <a:rPr lang="pl-PL" altLang="pl-PL" sz="1600" dirty="0"/>
              <a:t>zastrzeżeniem, że w przypadku praktyk, procesów </a:t>
            </a:r>
            <a:br>
              <a:rPr lang="pl-PL" altLang="pl-PL" sz="1600" dirty="0"/>
            </a:br>
            <a:r>
              <a:rPr lang="pl-PL" altLang="pl-PL" sz="1600" dirty="0"/>
              <a:t>i technologii związanych przetwarzaniem tych produktów operacja kończy się przetworzeniem na produkt wymieniony w Załączniku nr 1.</a:t>
            </a:r>
            <a:br>
              <a:rPr lang="pl-PL" altLang="pl-PL" sz="1600" dirty="0"/>
            </a:br>
            <a:r>
              <a:rPr lang="pl-PL" altLang="pl-PL" sz="1600" dirty="0" smtClean="0"/>
              <a:t/>
            </a:r>
            <a:br>
              <a:rPr lang="pl-PL" altLang="pl-PL" sz="1600" dirty="0" smtClean="0"/>
            </a:br>
            <a:r>
              <a:rPr lang="pl-PL" sz="1600" dirty="0" smtClean="0"/>
              <a:t>Operacje </a:t>
            </a:r>
            <a:r>
              <a:rPr lang="pl-PL" sz="1600" dirty="0"/>
              <a:t>mogą również dotyczyć praktyk, produktów, procesów i technologii bezpośrednio związanych z produkcją bądź przetwarzaniem produktów rolnych (np. innowacje </a:t>
            </a:r>
            <a:r>
              <a:rPr lang="pl-PL" sz="1600" dirty="0" smtClean="0"/>
              <a:t>w </a:t>
            </a:r>
            <a:r>
              <a:rPr lang="pl-PL" sz="1600" dirty="0"/>
              <a:t>zakresie nawozów, środków ochrony roślin, maszyn, urządzeń do produkcji rolnej, przetwórstwa, pasze, innowacje na poziomie działań organizacyjnych i zarządczych sprzyjających adaptacji do zmian klimatu).</a:t>
            </a: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377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Program Rozwoju Obszarów Wiejskich 2014-2020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051720" y="3356992"/>
            <a:ext cx="6840760" cy="2088232"/>
          </a:xfrm>
        </p:spPr>
        <p:txBody>
          <a:bodyPr/>
          <a:lstStyle/>
          <a:p>
            <a:pPr algn="l">
              <a:defRPr/>
            </a:pPr>
            <a:r>
              <a:rPr lang="pl-PL" sz="2000" u="sng" dirty="0" smtClean="0"/>
              <a:t>Koszty kwalifikowalne Operacji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600" dirty="0" smtClean="0">
                <a:latin typeface="+mn-lt"/>
              </a:rPr>
              <a:t>1. </a:t>
            </a:r>
            <a:r>
              <a:rPr lang="pl-PL" sz="1600" dirty="0" smtClean="0"/>
              <a:t>Koszty </a:t>
            </a:r>
            <a:r>
              <a:rPr lang="pl-PL" sz="1600" dirty="0"/>
              <a:t>ogólne operacji, w tym:</a:t>
            </a:r>
            <a:br>
              <a:rPr lang="pl-PL" sz="1600" dirty="0"/>
            </a:br>
            <a:r>
              <a:rPr lang="pl-PL" sz="1600" dirty="0" smtClean="0"/>
              <a:t>- aktywizacji </a:t>
            </a:r>
            <a:r>
              <a:rPr lang="pl-PL" sz="1600" dirty="0"/>
              <a:t>potencjalnych partnerów grupy operacyjnej na rzecz innowacji w celu osiągnięcia wykonalności projektu (działania informacyjne, pozyskiwanie partnerów projektu),</a:t>
            </a:r>
            <a:br>
              <a:rPr lang="pl-PL" sz="1600" dirty="0"/>
            </a:br>
            <a:r>
              <a:rPr lang="pl-PL" sz="1600" dirty="0" smtClean="0"/>
              <a:t>- koszty </a:t>
            </a:r>
            <a:r>
              <a:rPr lang="pl-PL" sz="1600" dirty="0"/>
              <a:t>funkcjonowania grupy operacyjnej,</a:t>
            </a:r>
            <a:br>
              <a:rPr lang="pl-PL" sz="1600" dirty="0"/>
            </a:br>
            <a:r>
              <a:rPr lang="pl-PL" sz="1600" dirty="0" smtClean="0"/>
              <a:t>- koszty </a:t>
            </a:r>
            <a:r>
              <a:rPr lang="pl-PL" sz="1600" dirty="0"/>
              <a:t>opracowania planu operacyjnego grupy operacyjnej, planu biznesowego operacji, analiz wykonalności i innych dokumentów </a:t>
            </a:r>
            <a:r>
              <a:rPr lang="pl-PL" sz="1600" dirty="0" smtClean="0"/>
              <a:t>związanych z</a:t>
            </a:r>
            <a:r>
              <a:rPr lang="pl-PL" sz="1600" dirty="0"/>
              <a:t> przygotowaniem operacji</a:t>
            </a:r>
            <a:r>
              <a:rPr lang="pl-PL" sz="1600" dirty="0" smtClean="0"/>
              <a:t>,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- upowszechnienia </a:t>
            </a:r>
            <a:r>
              <a:rPr lang="pl-PL" sz="1600" dirty="0"/>
              <a:t>wyników realizacji operacji</a:t>
            </a:r>
            <a:r>
              <a:rPr lang="pl-PL" sz="1600" dirty="0" smtClean="0"/>
              <a:t>,</a:t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2. koszty </a:t>
            </a:r>
            <a:r>
              <a:rPr lang="pl-PL" sz="1600" dirty="0"/>
              <a:t>badań stosowanych i prac rozwojowych bezpośrednio związanych z przedmiotem operacji</a:t>
            </a:r>
            <a:r>
              <a:rPr lang="pl-PL" sz="1600" dirty="0" smtClean="0"/>
              <a:t>,</a:t>
            </a:r>
            <a:br>
              <a:rPr lang="pl-PL" sz="1600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3. koszty </a:t>
            </a:r>
            <a:r>
              <a:rPr lang="pl-PL" sz="1600" dirty="0"/>
              <a:t>bezpośrednie (w tym inwestycyjne) operacji związane z realizacją planu biznesowego opartego na planie operacyjnym  grupy operacyjnej EPI.</a:t>
            </a:r>
            <a:r>
              <a:rPr lang="pl-PL" sz="6600" dirty="0"/>
              <a:t/>
            </a:r>
            <a:br>
              <a:rPr lang="pl-PL" sz="6600" dirty="0"/>
            </a:b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388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Program Rozwoju Obszarów Wiejskich 2014-2020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051720" y="4077072"/>
            <a:ext cx="6840760" cy="208823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pl-PL" sz="2000" u="sng" dirty="0" smtClean="0"/>
              <a:t>Intensywność pomocy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1600" b="1" dirty="0"/>
              <a:t>100% </a:t>
            </a:r>
            <a:r>
              <a:rPr lang="pl-PL" sz="1600" dirty="0"/>
              <a:t>kwoty wydatków kwalifikowalnych związanych z kosztami bieżącymi funkcjonowania grupy operacyjnej, studiów wykonalności, przygotowania planu operacyjnego grupy, animacji, promocji rezultatów operacji, przygotowania planu biznesowego operacji.</a:t>
            </a:r>
            <a:br>
              <a:rPr lang="pl-PL" sz="1600" dirty="0"/>
            </a:br>
            <a:r>
              <a:rPr lang="pl-PL" altLang="pl-PL" sz="1600" b="1" dirty="0"/>
              <a:t/>
            </a:r>
            <a:br>
              <a:rPr lang="pl-PL" altLang="pl-PL" sz="1600" b="1" dirty="0"/>
            </a:br>
            <a:r>
              <a:rPr lang="pl-PL" altLang="pl-PL" sz="1600" b="1" dirty="0"/>
              <a:t>90%</a:t>
            </a:r>
            <a:r>
              <a:rPr lang="pl-PL" altLang="pl-PL" sz="1600" dirty="0"/>
              <a:t> kwoty wydatków kwalifikowalnych związanych prowadzeniem prac badawczych, bezpośrednio związanych z wdrożeniem przedmiotu operacji. </a:t>
            </a:r>
            <a:br>
              <a:rPr lang="pl-PL" altLang="pl-PL" sz="1600" dirty="0"/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Jeżeli </a:t>
            </a:r>
            <a:r>
              <a:rPr lang="pl-PL" sz="1600" dirty="0"/>
              <a:t>operacja obejmuje </a:t>
            </a:r>
            <a:r>
              <a:rPr lang="pl-PL" sz="1600" u="sng" dirty="0"/>
              <a:t>inwestycje</a:t>
            </a:r>
            <a:r>
              <a:rPr lang="pl-PL" sz="1600" dirty="0"/>
              <a:t> należące swym zakresem do jednego z działań lub poddziałań wymienionych w Rozporządzeniu EFRROW poziom pomocy stosowany dla tej części operacji określa się zgodnie z wymienionym  Rozporządzeniem.</a:t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b="1" dirty="0"/>
              <a:t>50%</a:t>
            </a:r>
            <a:r>
              <a:rPr lang="pl-PL" sz="1600" dirty="0"/>
              <a:t> kwoty </a:t>
            </a:r>
            <a:r>
              <a:rPr lang="pl-PL" altLang="pl-PL" sz="1600" dirty="0"/>
              <a:t>wydatków kwalifikowalnych</a:t>
            </a:r>
            <a:r>
              <a:rPr lang="pl-PL" sz="1600" dirty="0"/>
              <a:t>, w przypadku kosztów bezpośrednich niedających się w sposób jednoznaczny zakwalifikować do żadnego z działań/poddziałań w ramach Rozporządzenia.</a:t>
            </a: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sz="6600" dirty="0"/>
              <a:t/>
            </a:r>
            <a:br>
              <a:rPr lang="pl-PL" sz="6600" dirty="0"/>
            </a:b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995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Program Rozwoju Obszarów Wiejskich 2014-2020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051720" y="4077072"/>
            <a:ext cx="6840760" cy="208823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pl-PL" sz="2000" u="sng" dirty="0" smtClean="0"/>
              <a:t>Wielkość wsparcia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altLang="pl-PL" sz="1600" dirty="0"/>
              <a:t>Koszty ogólne mogą stanowić </a:t>
            </a:r>
            <a:r>
              <a:rPr lang="pl-PL" altLang="pl-PL" sz="1600" b="1" dirty="0"/>
              <a:t>nie więcej niż 20%</a:t>
            </a:r>
            <a:r>
              <a:rPr lang="pl-PL" altLang="pl-PL" sz="1600" dirty="0"/>
              <a:t> pozostałych kosztów kwalifikowalnych operacji i </a:t>
            </a:r>
            <a:r>
              <a:rPr lang="pl-PL" altLang="pl-PL" sz="1600" b="1" dirty="0"/>
              <a:t>nie więcej niż 2 000 000 zł</a:t>
            </a:r>
            <a:r>
              <a:rPr lang="pl-PL" altLang="pl-PL" sz="1600" dirty="0"/>
              <a:t>.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1600" dirty="0"/>
              <a:t>Wsparcie udzielane jest w okresie maksymalnie </a:t>
            </a:r>
            <a:r>
              <a:rPr lang="pl-PL" sz="1600" b="1" dirty="0"/>
              <a:t>3 lat</a:t>
            </a:r>
            <a:r>
              <a:rPr lang="pl-PL" sz="1600" dirty="0"/>
              <a:t>. W szczególnie uzasadnionych przypadkach (wynikających z uzasadnionego okresu realizacji operacji) okres wsparcia funkcjonowania grupy operacyjnej EPI oraz realizowanej przez nią operacji </a:t>
            </a:r>
            <a:r>
              <a:rPr lang="pl-PL" sz="1600" b="1" dirty="0"/>
              <a:t>może ulec wydłużeniu</a:t>
            </a:r>
            <a:r>
              <a:rPr lang="pl-PL" sz="1600" dirty="0"/>
              <a:t>.</a:t>
            </a:r>
            <a:br>
              <a:rPr lang="pl-PL" sz="1600" dirty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1600" dirty="0"/>
              <a:t>Całkowita maksymalna wartość wsparcia operacji w zakresie bezpośrednich kosztów kwalifikowalnych – </a:t>
            </a:r>
            <a:r>
              <a:rPr lang="pl-PL" sz="1600" b="1" dirty="0"/>
              <a:t>10 000 000 </a:t>
            </a:r>
            <a:r>
              <a:rPr lang="pl-PL" sz="1600" dirty="0"/>
              <a:t>zł</a:t>
            </a:r>
            <a:br>
              <a:rPr lang="pl-PL" sz="1600" dirty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1600" dirty="0"/>
              <a:t>Łącznie maksymalna wartość wsparcia – </a:t>
            </a:r>
            <a:r>
              <a:rPr lang="pl-PL" sz="1600" b="1" dirty="0"/>
              <a:t>12 000 000 </a:t>
            </a:r>
            <a:r>
              <a:rPr lang="pl-PL" sz="1600" dirty="0"/>
              <a:t>zł</a:t>
            </a:r>
            <a:br>
              <a:rPr lang="pl-PL" sz="16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sz="6600" dirty="0"/>
              <a:t/>
            </a:r>
            <a:br>
              <a:rPr lang="pl-PL" sz="6600" dirty="0"/>
            </a:b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411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Program Rozwoju Obszarów Wiejskich 2014-2020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058891" y="2708920"/>
            <a:ext cx="6840760" cy="2088232"/>
          </a:xfrm>
        </p:spPr>
        <p:txBody>
          <a:bodyPr/>
          <a:lstStyle/>
          <a:p>
            <a:pPr algn="l"/>
            <a:r>
              <a:rPr lang="pl-PL" altLang="pl-PL" sz="2000" dirty="0">
                <a:ea typeface="Calibri" pitchFamily="34" charset="0"/>
                <a:cs typeface="Times New Roman" pitchFamily="18" charset="0"/>
              </a:rPr>
              <a:t>Całkowita kwota środków publicznych przeznaczonych na działanie – </a:t>
            </a:r>
            <a:r>
              <a:rPr lang="pl-PL" altLang="pl-PL" sz="2000" b="1" dirty="0">
                <a:ea typeface="Calibri" pitchFamily="34" charset="0"/>
                <a:cs typeface="Times New Roman" pitchFamily="18" charset="0"/>
              </a:rPr>
              <a:t>57 999 730 euro</a:t>
            </a:r>
            <a:br>
              <a:rPr lang="pl-PL" altLang="pl-PL" sz="2000" b="1" dirty="0">
                <a:ea typeface="Calibri" pitchFamily="34" charset="0"/>
                <a:cs typeface="Times New Roman" pitchFamily="18" charset="0"/>
              </a:rPr>
            </a:br>
            <a:r>
              <a:rPr lang="pl-PL" altLang="pl-PL" sz="2000" b="1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pl-PL" altLang="pl-PL" sz="2000" b="1" dirty="0" smtClean="0">
                <a:ea typeface="Calibri" pitchFamily="34" charset="0"/>
                <a:cs typeface="Times New Roman" pitchFamily="18" charset="0"/>
              </a:rPr>
            </a:b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Podmiot wdrażający – </a:t>
            </a:r>
            <a:r>
              <a:rPr lang="pl-PL" alt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Agencja Rynku Rolnego</a:t>
            </a:r>
            <a:br>
              <a:rPr lang="pl-PL" alt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Wnioski składane w centrali ARR.</a:t>
            </a:r>
            <a:b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Ocena merytoryczna – zespół ekspertów powołany przy ARR.</a:t>
            </a:r>
            <a:br>
              <a:rPr lang="pl-PL" alt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60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1763688" y="1988840"/>
            <a:ext cx="6840760" cy="2088232"/>
          </a:xfrm>
        </p:spPr>
        <p:txBody>
          <a:bodyPr/>
          <a:lstStyle/>
          <a:p>
            <a:r>
              <a:rPr lang="pl-PL" altLang="pl-PL" sz="3600" dirty="0" smtClean="0">
                <a:ea typeface="Calibri" pitchFamily="34" charset="0"/>
                <a:cs typeface="Times New Roman" pitchFamily="18" charset="0"/>
              </a:rPr>
              <a:t>Dziękuję za uwagę!</a:t>
            </a:r>
            <a:endParaRPr lang="pl-PL" sz="3600" dirty="0"/>
          </a:p>
        </p:txBody>
      </p:sp>
      <p:sp>
        <p:nvSpPr>
          <p:cNvPr id="6" name="Tytuł 4"/>
          <p:cNvSpPr txBox="1">
            <a:spLocks/>
          </p:cNvSpPr>
          <p:nvPr/>
        </p:nvSpPr>
        <p:spPr bwMode="auto">
          <a:xfrm>
            <a:off x="2067325" y="4365104"/>
            <a:ext cx="68407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alt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Times New Roman" pitchFamily="18" charset="0"/>
              </a:rPr>
              <a:t>Bernard Mucha</a:t>
            </a:r>
          </a:p>
          <a:p>
            <a:pPr algn="l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Dyrektor</a:t>
            </a:r>
          </a:p>
          <a:p>
            <a:pPr algn="l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Centrum Doradztwa Rolniczego w Brwinowie</a:t>
            </a:r>
          </a:p>
          <a:p>
            <a:pPr algn="l"/>
            <a:r>
              <a:rPr lang="pl-PL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b.mucha@cdr.gov.pl</a:t>
            </a:r>
            <a:endParaRPr lang="pl-PL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Finansowanie innowacji w rolnictwie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267744" y="2350095"/>
            <a:ext cx="6622504" cy="2162671"/>
          </a:xfrm>
        </p:spPr>
        <p:txBody>
          <a:bodyPr/>
          <a:lstStyle/>
          <a:p>
            <a:pPr algn="l"/>
            <a:r>
              <a:rPr lang="pl-PL" sz="3600" dirty="0" smtClean="0"/>
              <a:t>Horyzont 2020</a:t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Program Rozwoju Obszarów Wiejskich 2014-2020</a:t>
            </a:r>
            <a:endParaRPr lang="pl-PL" sz="3600" dirty="0"/>
          </a:p>
        </p:txBody>
      </p:sp>
      <p:sp>
        <p:nvSpPr>
          <p:cNvPr id="7" name="Tytuł 4"/>
          <p:cNvSpPr txBox="1">
            <a:spLocks/>
          </p:cNvSpPr>
          <p:nvPr/>
        </p:nvSpPr>
        <p:spPr bwMode="auto">
          <a:xfrm>
            <a:off x="2339752" y="1268760"/>
            <a:ext cx="6622504" cy="216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5613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Horyzont 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6624736" cy="2088232"/>
          </a:xfrm>
        </p:spPr>
        <p:txBody>
          <a:bodyPr/>
          <a:lstStyle/>
          <a:p>
            <a:pPr lvl="3" algn="l"/>
            <a:r>
              <a:rPr lang="pl-PL" sz="2000" dirty="0"/>
              <a:t>„Horyzont 2020” to unijny program ramowy w zakresie badań naukowych i innowacji na lata 2014–2020 </a:t>
            </a:r>
            <a:r>
              <a:rPr lang="pl-PL" sz="2000" dirty="0" smtClean="0"/>
              <a:t>(budżet </a:t>
            </a:r>
            <a:r>
              <a:rPr lang="pl-PL" sz="2000" dirty="0"/>
              <a:t>wynosi 80 miliardów euro).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Program </a:t>
            </a:r>
            <a:r>
              <a:rPr lang="pl-PL" sz="2000" dirty="0"/>
              <a:t>obejmuje trzy elementy. Są nimi:</a:t>
            </a:r>
            <a:br>
              <a:rPr lang="pl-PL" sz="2000" dirty="0"/>
            </a:br>
            <a:r>
              <a:rPr lang="pl-PL" sz="2000" dirty="0" smtClean="0"/>
              <a:t>- doskonała </a:t>
            </a:r>
            <a:r>
              <a:rPr lang="pl-PL" sz="2000" dirty="0"/>
              <a:t>baza naukowa</a:t>
            </a:r>
            <a:br>
              <a:rPr lang="pl-PL" sz="2000" dirty="0"/>
            </a:br>
            <a:r>
              <a:rPr lang="pl-PL" sz="2000" dirty="0" smtClean="0"/>
              <a:t>- wiodąca </a:t>
            </a:r>
            <a:r>
              <a:rPr lang="pl-PL" sz="2000" dirty="0"/>
              <a:t>pozycja w przemyśle</a:t>
            </a:r>
            <a:br>
              <a:rPr lang="pl-PL" sz="2000" dirty="0"/>
            </a:br>
            <a:r>
              <a:rPr lang="pl-PL" sz="2000" u="sng" dirty="0" smtClean="0"/>
              <a:t>- wyzwania społeczne</a:t>
            </a:r>
            <a:r>
              <a:rPr lang="pl-PL" sz="2000" u="sng" dirty="0"/>
              <a:t> </a:t>
            </a:r>
            <a:r>
              <a:rPr lang="pl-PL" sz="2000" u="sng" dirty="0" smtClean="0"/>
              <a:t>(</a:t>
            </a:r>
            <a:r>
              <a:rPr lang="pl-PL" sz="2000" dirty="0" smtClean="0"/>
              <a:t>4 miliardy euro)</a:t>
            </a:r>
            <a:endParaRPr lang="pl-PL" sz="2000" u="sng" dirty="0"/>
          </a:p>
        </p:txBody>
      </p:sp>
    </p:spTree>
    <p:extLst>
      <p:ext uri="{BB962C8B-B14F-4D97-AF65-F5344CB8AC3E}">
        <p14:creationId xmlns:p14="http://schemas.microsoft.com/office/powerpoint/2010/main" val="14575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Horyzont 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6624736" cy="2088232"/>
          </a:xfrm>
        </p:spPr>
        <p:txBody>
          <a:bodyPr/>
          <a:lstStyle/>
          <a:p>
            <a:pPr algn="l"/>
            <a:r>
              <a:rPr lang="pl-PL" sz="2000" b="1" dirty="0" smtClean="0"/>
              <a:t>Projekty </a:t>
            </a:r>
            <a:r>
              <a:rPr lang="pl-PL" sz="2000" b="1" dirty="0"/>
              <a:t>mają przyczynić się do</a:t>
            </a:r>
            <a:r>
              <a:rPr lang="pl-PL" sz="2000" b="1" dirty="0" smtClean="0"/>
              <a:t>: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- podniesienia </a:t>
            </a:r>
            <a:r>
              <a:rPr lang="pl-PL" sz="2000" dirty="0"/>
              <a:t>wydajności produkcji i stawiania czoła </a:t>
            </a:r>
            <a:r>
              <a:rPr lang="pl-PL" sz="2000" dirty="0" smtClean="0"/>
              <a:t>zmianie</a:t>
            </a:r>
            <a:br>
              <a:rPr lang="pl-PL" sz="2000" dirty="0" smtClean="0"/>
            </a:br>
            <a:r>
              <a:rPr lang="pl-PL" sz="2000" dirty="0" smtClean="0"/>
              <a:t>   klimatu </a:t>
            </a:r>
            <a:r>
              <a:rPr lang="pl-PL" sz="2000" dirty="0"/>
              <a:t>przy zapewnieniu zrównoważonego rozwoju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  i </a:t>
            </a:r>
            <a:r>
              <a:rPr lang="pl-PL" sz="2000" dirty="0"/>
              <a:t>odporności na zmiany sytuacji gospodarczej</a:t>
            </a:r>
            <a:br>
              <a:rPr lang="pl-PL" sz="2000" dirty="0"/>
            </a:br>
            <a:r>
              <a:rPr lang="pl-PL" sz="2000" dirty="0" smtClean="0"/>
              <a:t>- świadczenia </a:t>
            </a:r>
            <a:r>
              <a:rPr lang="pl-PL" sz="2000" dirty="0"/>
              <a:t>usług ekosystemowych i dostawy dóbr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  publicznych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- aktywizacji </a:t>
            </a:r>
            <a:r>
              <a:rPr lang="pl-PL" sz="2000" dirty="0"/>
              <a:t>obszarów wiejskich, wspierania polityk 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 innowacji </a:t>
            </a:r>
            <a:r>
              <a:rPr lang="pl-PL" sz="2000" dirty="0"/>
              <a:t>na wsi</a:t>
            </a:r>
            <a:br>
              <a:rPr lang="pl-PL" sz="2000" dirty="0"/>
            </a:br>
            <a:r>
              <a:rPr lang="pl-PL" sz="2000" dirty="0" smtClean="0"/>
              <a:t>- wspierania </a:t>
            </a:r>
            <a:r>
              <a:rPr lang="pl-PL" sz="2000" dirty="0"/>
              <a:t>zrównoważonego leśnictwa</a:t>
            </a:r>
            <a:br>
              <a:rPr lang="pl-PL" sz="2000" dirty="0"/>
            </a:br>
            <a:r>
              <a:rPr lang="pl-PL" sz="2000" dirty="0" smtClean="0"/>
              <a:t>- tworzenia </a:t>
            </a:r>
            <a:r>
              <a:rPr lang="pl-PL" sz="2000" dirty="0"/>
              <a:t>zrównoważonego i konkurencyjnego </a:t>
            </a:r>
            <a:r>
              <a:rPr lang="pl-PL" sz="2000" dirty="0" smtClean="0"/>
              <a:t>przemysłu</a:t>
            </a:r>
            <a:br>
              <a:rPr lang="pl-PL" sz="2000" dirty="0" smtClean="0"/>
            </a:br>
            <a:r>
              <a:rPr lang="pl-PL" sz="2000" dirty="0" smtClean="0"/>
              <a:t>   </a:t>
            </a:r>
            <a:r>
              <a:rPr lang="pl-PL" sz="2000" dirty="0"/>
              <a:t>rolno-spożywczego</a:t>
            </a:r>
            <a:br>
              <a:rPr lang="pl-PL" sz="2000" dirty="0"/>
            </a:br>
            <a:r>
              <a:rPr lang="pl-PL" sz="2000" dirty="0" smtClean="0"/>
              <a:t>- wspierania </a:t>
            </a:r>
            <a:r>
              <a:rPr lang="pl-PL" sz="2000" dirty="0"/>
              <a:t>rozwoju rynku </a:t>
            </a:r>
            <a:r>
              <a:rPr lang="pl-PL" sz="2000" dirty="0" err="1"/>
              <a:t>bioproduktów</a:t>
            </a:r>
            <a:r>
              <a:rPr lang="pl-PL" sz="2000" dirty="0"/>
              <a:t> i procesów </a:t>
            </a:r>
            <a:r>
              <a:rPr lang="pl-PL" sz="2000" dirty="0" smtClean="0"/>
              <a:t>opartych</a:t>
            </a:r>
            <a:br>
              <a:rPr lang="pl-PL" sz="2000" dirty="0" smtClean="0"/>
            </a:br>
            <a:r>
              <a:rPr lang="pl-PL" sz="2000" dirty="0" smtClean="0"/>
              <a:t>   </a:t>
            </a:r>
            <a:r>
              <a:rPr lang="pl-PL" sz="2000" dirty="0"/>
              <a:t>na biotechnologii.</a:t>
            </a:r>
          </a:p>
        </p:txBody>
      </p:sp>
    </p:spTree>
    <p:extLst>
      <p:ext uri="{BB962C8B-B14F-4D97-AF65-F5344CB8AC3E}">
        <p14:creationId xmlns:p14="http://schemas.microsoft.com/office/powerpoint/2010/main" val="6272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Horyzont 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6624736" cy="2088232"/>
          </a:xfrm>
        </p:spPr>
        <p:txBody>
          <a:bodyPr/>
          <a:lstStyle/>
          <a:p>
            <a:pPr algn="l"/>
            <a:r>
              <a:rPr lang="pl-PL" sz="2000" dirty="0"/>
              <a:t>W ramach programu wykorzystywane są różne instrumenty finansowania. Najważniejsze z nich, które oferują najwięcej możliwości w dziedzinie rolnictwa, żywności i leśnictwa, to</a:t>
            </a:r>
            <a:r>
              <a:rPr lang="pl-PL" sz="2000" dirty="0" smtClean="0"/>
              <a:t>:</a:t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- </a:t>
            </a:r>
            <a:r>
              <a:rPr lang="pl-PL" sz="2000" b="1" dirty="0" smtClean="0"/>
              <a:t>działania </a:t>
            </a:r>
            <a:r>
              <a:rPr lang="pl-PL" sz="2000" b="1" dirty="0"/>
              <a:t>w zakresie badań naukowych i innowacji:</a:t>
            </a:r>
            <a:r>
              <a:rPr lang="pl-PL" sz="2000" dirty="0"/>
              <a:t> </a:t>
            </a:r>
            <a:r>
              <a:rPr lang="pl-PL" sz="2000" dirty="0" smtClean="0"/>
              <a:t>   międzynarodowe </a:t>
            </a:r>
            <a:r>
              <a:rPr lang="pl-PL" sz="2000" dirty="0"/>
              <a:t>projekty w zakresie tworzenia wiedzy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innowacji</a:t>
            </a:r>
            <a:br>
              <a:rPr lang="pl-PL" sz="2000" dirty="0"/>
            </a:br>
            <a:r>
              <a:rPr lang="pl-PL" sz="2000" dirty="0" smtClean="0"/>
              <a:t>- </a:t>
            </a:r>
            <a:r>
              <a:rPr lang="pl-PL" sz="2000" b="1" dirty="0" smtClean="0"/>
              <a:t>działania </a:t>
            </a:r>
            <a:r>
              <a:rPr lang="pl-PL" sz="2000" b="1" dirty="0"/>
              <a:t>koordynacyjne i pomoc:</a:t>
            </a:r>
            <a:r>
              <a:rPr lang="pl-PL" sz="2000" dirty="0"/>
              <a:t> międzynarodowe projekty w zakresie tworzenia sieci współpracy</a:t>
            </a:r>
            <a:br>
              <a:rPr lang="pl-PL" sz="2000" dirty="0"/>
            </a:br>
            <a:r>
              <a:rPr lang="pl-PL" sz="2000" dirty="0" smtClean="0"/>
              <a:t>- </a:t>
            </a:r>
            <a:r>
              <a:rPr lang="pl-PL" sz="2000" b="1" dirty="0" smtClean="0"/>
              <a:t>instrument MŚP</a:t>
            </a:r>
            <a:r>
              <a:rPr lang="pl-PL" sz="2000" dirty="0" smtClean="0"/>
              <a:t> </a:t>
            </a:r>
            <a:r>
              <a:rPr lang="pl-PL" sz="2000" dirty="0"/>
              <a:t>organizowane przez MŚP projekty w zakresie innowacji z jednym uczestnikiem</a:t>
            </a:r>
            <a:br>
              <a:rPr lang="pl-PL" sz="2000" dirty="0"/>
            </a:br>
            <a:r>
              <a:rPr lang="pl-PL" sz="2000" dirty="0" smtClean="0"/>
              <a:t>- </a:t>
            </a:r>
            <a:r>
              <a:rPr lang="pl-PL" sz="2000" b="1" dirty="0" smtClean="0"/>
              <a:t>działania </a:t>
            </a:r>
            <a:r>
              <a:rPr lang="pl-PL" sz="2000" b="1" dirty="0"/>
              <a:t>„Marie Skłodowska-Curie</a:t>
            </a:r>
            <a:r>
              <a:rPr lang="pl-PL" sz="2000" b="1" dirty="0" smtClean="0"/>
              <a:t>”:</a:t>
            </a:r>
            <a:r>
              <a:rPr lang="pl-PL" sz="2000" dirty="0" smtClean="0"/>
              <a:t> </a:t>
            </a:r>
            <a:r>
              <a:rPr lang="pl-PL" sz="2000" dirty="0"/>
              <a:t>stypendia</a:t>
            </a:r>
            <a:br>
              <a:rPr lang="pl-PL" sz="2000" dirty="0"/>
            </a:br>
            <a:r>
              <a:rPr lang="pl-PL" sz="2000" dirty="0" smtClean="0"/>
              <a:t>- </a:t>
            </a:r>
            <a:r>
              <a:rPr lang="pl-PL" sz="2000" b="1" dirty="0" smtClean="0"/>
              <a:t>szybka </a:t>
            </a:r>
            <a:r>
              <a:rPr lang="pl-PL" sz="2000" b="1" dirty="0"/>
              <a:t>droga do </a:t>
            </a:r>
            <a:r>
              <a:rPr lang="pl-PL" sz="2000" b="1" dirty="0" smtClean="0"/>
              <a:t>innowacji</a:t>
            </a:r>
            <a:r>
              <a:rPr lang="pl-PL" sz="2000" dirty="0" smtClean="0"/>
              <a:t>: </a:t>
            </a:r>
            <a:r>
              <a:rPr lang="pl-PL" sz="2000" dirty="0"/>
              <a:t>działania pilotażowe</a:t>
            </a:r>
          </a:p>
        </p:txBody>
      </p:sp>
    </p:spTree>
    <p:extLst>
      <p:ext uri="{BB962C8B-B14F-4D97-AF65-F5344CB8AC3E}">
        <p14:creationId xmlns:p14="http://schemas.microsoft.com/office/powerpoint/2010/main" val="29822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Program Rozwoju Obszarów Wiejskich 2014-2020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267744" y="2996952"/>
            <a:ext cx="6624736" cy="2088232"/>
          </a:xfrm>
        </p:spPr>
        <p:txBody>
          <a:bodyPr/>
          <a:lstStyle/>
          <a:p>
            <a:pPr lvl="0" algn="l" eaLnBrk="0" hangingPunct="0"/>
            <a:r>
              <a:rPr lang="pl-PL" sz="2000" u="sng" dirty="0" smtClean="0"/>
              <a:t>Priorytety: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600" u="sng" dirty="0" smtClean="0">
                <a:latin typeface="Arial" panose="020B0604020202020204" pitchFamily="34" charset="0"/>
              </a:rPr>
              <a:t>1. Ułatwianie </a:t>
            </a:r>
            <a:r>
              <a:rPr lang="pl-PL" altLang="pl-PL" sz="1600" u="sng" dirty="0">
                <a:latin typeface="Arial" panose="020B0604020202020204" pitchFamily="34" charset="0"/>
              </a:rPr>
              <a:t>transferu wiedzy i innowacji w rolnictwie, leśnictwie i na obszarach wiejskich.</a:t>
            </a:r>
            <a:r>
              <a:rPr lang="pl-PL" altLang="pl-PL" sz="1600" dirty="0">
                <a:latin typeface="Arial" panose="020B0604020202020204" pitchFamily="34" charset="0"/>
              </a:rPr>
              <a:t/>
            </a:r>
            <a:br>
              <a:rPr lang="pl-PL" altLang="pl-PL" sz="1600" dirty="0">
                <a:latin typeface="Arial" panose="020B0604020202020204" pitchFamily="34" charset="0"/>
              </a:rPr>
            </a:br>
            <a:r>
              <a:rPr lang="pl-PL" altLang="pl-PL" sz="1600" dirty="0" smtClean="0">
                <a:latin typeface="Arial" panose="020B0604020202020204" pitchFamily="34" charset="0"/>
              </a:rPr>
              <a:t>2. Poprawa </a:t>
            </a:r>
            <a:r>
              <a:rPr lang="pl-PL" altLang="pl-PL" sz="1600" dirty="0">
                <a:latin typeface="Arial" panose="020B0604020202020204" pitchFamily="34" charset="0"/>
              </a:rPr>
              <a:t>konkurencyjności wszystkich rodzajów gospodarki rolnej i zwiększenie rentowności gospodarstw rolnych.</a:t>
            </a:r>
            <a:br>
              <a:rPr lang="pl-PL" altLang="pl-PL" sz="1600" dirty="0">
                <a:latin typeface="Arial" panose="020B0604020202020204" pitchFamily="34" charset="0"/>
              </a:rPr>
            </a:br>
            <a:r>
              <a:rPr lang="pl-PL" altLang="pl-PL" sz="1600" dirty="0" smtClean="0">
                <a:latin typeface="Arial" panose="020B0604020202020204" pitchFamily="34" charset="0"/>
              </a:rPr>
              <a:t>3. Poprawa </a:t>
            </a:r>
            <a:r>
              <a:rPr lang="pl-PL" altLang="pl-PL" sz="1600" dirty="0">
                <a:latin typeface="Arial" panose="020B0604020202020204" pitchFamily="34" charset="0"/>
              </a:rPr>
              <a:t>organizacji łańcucha żywnościowego i promowanie zarządzania ryzykiem w rolnictwie.</a:t>
            </a:r>
            <a:br>
              <a:rPr lang="pl-PL" altLang="pl-PL" sz="1600" dirty="0">
                <a:latin typeface="Arial" panose="020B0604020202020204" pitchFamily="34" charset="0"/>
              </a:rPr>
            </a:br>
            <a:r>
              <a:rPr lang="pl-PL" altLang="pl-PL" sz="1600" dirty="0" smtClean="0">
                <a:latin typeface="Arial" panose="020B0604020202020204" pitchFamily="34" charset="0"/>
              </a:rPr>
              <a:t>4. Odtwarzanie</a:t>
            </a:r>
            <a:r>
              <a:rPr lang="pl-PL" altLang="pl-PL" sz="1600" dirty="0">
                <a:latin typeface="Arial" panose="020B0604020202020204" pitchFamily="34" charset="0"/>
              </a:rPr>
              <a:t>, chronienie i wzmacnianie ekosystemów zależnych od rolnictwa i leśnictwa.</a:t>
            </a:r>
            <a:br>
              <a:rPr lang="pl-PL" altLang="pl-PL" sz="1600" dirty="0">
                <a:latin typeface="Arial" panose="020B0604020202020204" pitchFamily="34" charset="0"/>
              </a:rPr>
            </a:br>
            <a:r>
              <a:rPr lang="pl-PL" altLang="pl-PL" sz="1600" dirty="0" smtClean="0">
                <a:latin typeface="Arial" panose="020B0604020202020204" pitchFamily="34" charset="0"/>
              </a:rPr>
              <a:t>5. Wspieranie </a:t>
            </a:r>
            <a:r>
              <a:rPr lang="pl-PL" altLang="pl-PL" sz="1600" dirty="0">
                <a:latin typeface="Arial" panose="020B0604020202020204" pitchFamily="34" charset="0"/>
              </a:rPr>
              <a:t>efektywnego gospodarowania zasobami i przechodzenia na gospodarkę niskoemisyjną i odporną na zmianę klimatu w sektorach: rolnym, spożywczym i leśnym.</a:t>
            </a:r>
            <a:br>
              <a:rPr lang="pl-PL" altLang="pl-PL" sz="1600" dirty="0">
                <a:latin typeface="Arial" panose="020B0604020202020204" pitchFamily="34" charset="0"/>
              </a:rPr>
            </a:br>
            <a:r>
              <a:rPr lang="pl-PL" altLang="pl-PL" sz="1600" dirty="0" smtClean="0">
                <a:latin typeface="Arial" panose="020B0604020202020204" pitchFamily="34" charset="0"/>
              </a:rPr>
              <a:t>6. Zwiększanie </a:t>
            </a:r>
            <a:r>
              <a:rPr lang="pl-PL" altLang="pl-PL" sz="1600" dirty="0">
                <a:latin typeface="Arial" panose="020B0604020202020204" pitchFamily="34" charset="0"/>
              </a:rPr>
              <a:t>włączenia społecznego, ograniczanie ubóstwa i promowanie rozwoju gospodarczego na obszarach wiejskich 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370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Program Rozwoju Obszarów Wiejskich 2014-2020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267744" y="3356992"/>
            <a:ext cx="6624736" cy="2088232"/>
          </a:xfrm>
        </p:spPr>
        <p:txBody>
          <a:bodyPr/>
          <a:lstStyle/>
          <a:p>
            <a:pPr lvl="1" algn="l">
              <a:buFont typeface="Arial" charset="0"/>
              <a:buNone/>
              <a:defRPr/>
            </a:pPr>
            <a:r>
              <a:rPr lang="pl-PL" sz="2000" u="sng" dirty="0" smtClean="0"/>
              <a:t>Beneficjent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sz="1400" dirty="0"/>
              <a:t>Grupy operacyjne na rzecz innowacji utworzone przez co najmniej dwa różne podmioty należące do różnych kategorii wymienionych w pkt. A.</a:t>
            </a:r>
            <a:br>
              <a:rPr lang="pl-PL" sz="1400" dirty="0"/>
            </a:br>
            <a:r>
              <a:rPr lang="pl-PL" sz="1400" dirty="0"/>
              <a:t>       A. Kategorie podmiotów:</a:t>
            </a:r>
            <a:br>
              <a:rPr lang="pl-PL" sz="1400" dirty="0"/>
            </a:br>
            <a:r>
              <a:rPr lang="pl-PL" sz="1400" dirty="0" smtClean="0"/>
              <a:t>- rolnicy </a:t>
            </a:r>
            <a:r>
              <a:rPr lang="pl-PL" sz="1400" dirty="0"/>
              <a:t>lub grupy rolników;</a:t>
            </a:r>
            <a:br>
              <a:rPr lang="pl-PL" sz="1400" dirty="0"/>
            </a:br>
            <a:r>
              <a:rPr lang="pl-PL" sz="1400" dirty="0" smtClean="0"/>
              <a:t>- posiadacze </a:t>
            </a:r>
            <a:r>
              <a:rPr lang="pl-PL" sz="1400" dirty="0"/>
              <a:t>lasów</a:t>
            </a:r>
            <a:r>
              <a:rPr lang="pl-PL" sz="1400" dirty="0" smtClean="0"/>
              <a:t>;</a:t>
            </a:r>
            <a:br>
              <a:rPr lang="pl-PL" sz="1400" dirty="0" smtClean="0"/>
            </a:br>
            <a:r>
              <a:rPr lang="pl-PL" sz="1400" dirty="0" smtClean="0"/>
              <a:t>- podmioty </a:t>
            </a:r>
            <a:r>
              <a:rPr lang="pl-PL" sz="1400" dirty="0"/>
              <a:t>doradcze;</a:t>
            </a:r>
            <a:br>
              <a:rPr lang="pl-PL" sz="1400" dirty="0"/>
            </a:br>
            <a:r>
              <a:rPr lang="pl-PL" sz="1400" dirty="0" smtClean="0"/>
              <a:t>- naukowcy</a:t>
            </a:r>
            <a:r>
              <a:rPr lang="pl-PL" sz="1400" dirty="0"/>
              <a:t>; instytuty lub jednostki naukowe; uczelnie (w rozumieniu ustawy z dnia 27 lipca 2005 r. Prawo o szkolnictwie wyższym (Dz. U. Nr 164 poz. 1365, z </a:t>
            </a:r>
            <a:r>
              <a:rPr lang="pl-PL" sz="1400" dirty="0" err="1"/>
              <a:t>późn</a:t>
            </a:r>
            <a:r>
              <a:rPr lang="pl-PL" sz="1400" dirty="0"/>
              <a:t>. zm.)),</a:t>
            </a:r>
            <a:br>
              <a:rPr lang="pl-PL" sz="1400" dirty="0"/>
            </a:br>
            <a:r>
              <a:rPr lang="pl-PL" sz="1400" dirty="0" smtClean="0"/>
              <a:t>- przedsiębiorcy </a:t>
            </a:r>
            <a:r>
              <a:rPr lang="pl-PL" sz="1400" dirty="0"/>
              <a:t>sektora rolnego lub spożywczego (w tym usług gastronomicznych);</a:t>
            </a:r>
            <a:br>
              <a:rPr lang="pl-PL" sz="1400" dirty="0"/>
            </a:br>
            <a:r>
              <a:rPr lang="pl-PL" sz="1400" dirty="0" smtClean="0"/>
              <a:t>- przedsiębiorcy </a:t>
            </a:r>
            <a:r>
              <a:rPr lang="pl-PL" sz="1400" dirty="0"/>
              <a:t>sektorów działających na rzecz sektora rolnego i spożywczego (np. producenci nawozów, pasz, środków ochrony roślin, maszyn i urządzeń do produkcji);</a:t>
            </a:r>
            <a:br>
              <a:rPr lang="pl-PL" sz="1400" dirty="0"/>
            </a:br>
            <a:r>
              <a:rPr lang="pl-PL" sz="1400" i="1" u="sng" dirty="0"/>
              <a:t>Grupa operacyjna nie może ograniczać się wyłącznie do rolników i właścicieli lasów będących rolnikami.</a:t>
            </a:r>
            <a:r>
              <a:rPr lang="pl-PL" sz="1400" dirty="0"/>
              <a:t> </a:t>
            </a:r>
            <a:br>
              <a:rPr lang="pl-PL" sz="1400" dirty="0"/>
            </a:br>
            <a:r>
              <a:rPr lang="pl-PL" sz="1400" dirty="0"/>
              <a:t>      B. Członkami grupy operacyjnej mogą być także</a:t>
            </a:r>
            <a:r>
              <a:rPr lang="pl-PL" sz="1400" dirty="0" smtClean="0"/>
              <a:t>: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 smtClean="0"/>
              <a:t>- konsumenci </a:t>
            </a:r>
            <a:r>
              <a:rPr lang="pl-PL" sz="1400" dirty="0"/>
              <a:t>i ich organizacje;</a:t>
            </a:r>
            <a:br>
              <a:rPr lang="pl-PL" sz="1400" dirty="0"/>
            </a:br>
            <a:r>
              <a:rPr lang="pl-PL" sz="1400" dirty="0" smtClean="0"/>
              <a:t>- jednostki </a:t>
            </a:r>
            <a:r>
              <a:rPr lang="pl-PL" sz="1400" dirty="0"/>
              <a:t>samorządu terytorialnego;</a:t>
            </a:r>
            <a:br>
              <a:rPr lang="pl-PL" sz="1400" dirty="0"/>
            </a:br>
            <a:r>
              <a:rPr lang="pl-PL" sz="1400" dirty="0" smtClean="0"/>
              <a:t>- organizacje </a:t>
            </a:r>
            <a:r>
              <a:rPr lang="pl-PL" sz="1400" dirty="0"/>
              <a:t>branżowe i międzybranżowe działające w obszarze łańcucha żywnościowego. </a:t>
            </a:r>
            <a:br>
              <a:rPr lang="pl-PL" sz="1400" dirty="0"/>
            </a:br>
            <a:r>
              <a:rPr lang="pl-PL" sz="1400" i="1" dirty="0"/>
              <a:t>Ich rolą w grupie operacyjnej będzie inicjowanie, animowanie, popularyzacja operacji itd.</a:t>
            </a:r>
            <a:r>
              <a:rPr lang="pl-PL" altLang="pl-PL" sz="1400" dirty="0"/>
              <a:t> </a:t>
            </a: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860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Program Rozwoju Obszarów Wiejskich 2014-2020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267744" y="3356992"/>
            <a:ext cx="6624736" cy="208823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pl-PL" sz="2000" u="sng" dirty="0" smtClean="0"/>
              <a:t>Warunki kwalifikowalności Grupy Operacyjnej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600" dirty="0" smtClean="0">
                <a:latin typeface="+mn-lt"/>
              </a:rPr>
              <a:t>1.</a:t>
            </a:r>
            <a:r>
              <a:rPr lang="pl-PL" sz="1600" dirty="0" smtClean="0">
                <a:latin typeface="+mn-lt"/>
              </a:rPr>
              <a:t>posiada </a:t>
            </a:r>
            <a:r>
              <a:rPr lang="pl-PL" sz="1600" dirty="0">
                <a:latin typeface="+mn-lt"/>
              </a:rPr>
              <a:t>formę organizacyjno-prawną umożliwiającą zawieranie umów i zaciąganie zobowiązań</a:t>
            </a:r>
            <a:r>
              <a:rPr lang="pl-PL" sz="1600" dirty="0" smtClean="0">
                <a:latin typeface="+mn-lt"/>
              </a:rPr>
              <a:t>.</a:t>
            </a:r>
            <a:br>
              <a:rPr lang="pl-PL" sz="1600" dirty="0" smtClean="0">
                <a:latin typeface="+mn-lt"/>
              </a:rPr>
            </a:br>
            <a:r>
              <a:rPr lang="pl-PL" sz="1600" dirty="0">
                <a:latin typeface="+mn-lt"/>
              </a:rPr>
              <a:t/>
            </a:r>
            <a:br>
              <a:rPr lang="pl-PL" sz="1600" dirty="0">
                <a:latin typeface="+mn-lt"/>
              </a:rPr>
            </a:br>
            <a:r>
              <a:rPr lang="pl-PL" sz="1600" dirty="0" smtClean="0">
                <a:latin typeface="+mn-lt"/>
              </a:rPr>
              <a:t>2.Akt </a:t>
            </a:r>
            <a:r>
              <a:rPr lang="pl-PL" sz="1600" dirty="0">
                <a:latin typeface="+mn-lt"/>
              </a:rPr>
              <a:t>ustanawiający grupę operacyjną na rzecz innowacji określa formę prawną grupy, role poszczególnych partnerów w grupie oraz odpowiedzialność prawną i finansową partnerów lub partnera reprezentującego grupę w związku z funkcjonowaniem grupy i realizacją operacji. Ponadto określa podział odpowiedzialności i własność rezultatów operacji w okresie 5 lat od uzyskania ostatniej płatności, zwłaszcza w odniesieniu do wydatków inwestycyjnych operacji finansowanych ze środków Programu</a:t>
            </a:r>
            <a:r>
              <a:rPr lang="pl-PL" sz="1600" dirty="0" smtClean="0">
                <a:latin typeface="+mn-lt"/>
              </a:rPr>
              <a:t>;</a:t>
            </a: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247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1720" y="62068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i="1" dirty="0" smtClean="0">
                <a:latin typeface="Arial" charset="0"/>
                <a:cs typeface="Arial" charset="0"/>
              </a:rPr>
              <a:t>Program Rozwoju Obszarów Wiejskich 2014-2020</a:t>
            </a:r>
            <a:endParaRPr lang="pl-PL" altLang="pl-PL" i="1" dirty="0">
              <a:latin typeface="Arial" charset="0"/>
              <a:cs typeface="Arial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2267744" y="3356992"/>
            <a:ext cx="6624736" cy="2088232"/>
          </a:xfrm>
        </p:spPr>
        <p:txBody>
          <a:bodyPr/>
          <a:lstStyle/>
          <a:p>
            <a:pPr algn="l"/>
            <a:r>
              <a:rPr lang="pl-PL" sz="2000" u="sng" dirty="0" smtClean="0"/>
              <a:t>Warunki kwalifikowalności Grupy Operacyjnej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1600" dirty="0" smtClean="0">
                <a:latin typeface="+mn-lt"/>
              </a:rPr>
              <a:t>3.Grupa </a:t>
            </a:r>
            <a:r>
              <a:rPr lang="pl-PL" altLang="pl-PL" sz="1600" dirty="0">
                <a:latin typeface="+mn-lt"/>
              </a:rPr>
              <a:t>operacyjna na rzecz innowacji może otrzymać wsparcie w celu swojego ustanowienia i funkcjonowania oraz realizacji operacji - jeżeli spełnia łącznie następujące warunki</a:t>
            </a:r>
            <a:r>
              <a:rPr lang="pl-PL" altLang="pl-PL" sz="1600" dirty="0" smtClean="0">
                <a:latin typeface="+mn-lt"/>
              </a:rPr>
              <a:t>:</a:t>
            </a:r>
            <a:br>
              <a:rPr lang="pl-PL" altLang="pl-PL" sz="1600" dirty="0" smtClean="0">
                <a:latin typeface="+mn-lt"/>
              </a:rPr>
            </a:br>
            <a:r>
              <a:rPr lang="pl-PL" altLang="pl-PL" sz="1600" dirty="0" smtClean="0">
                <a:latin typeface="+mn-lt"/>
              </a:rPr>
              <a:t> </a:t>
            </a:r>
            <a:r>
              <a:rPr lang="pl-PL" altLang="pl-PL" sz="1600" dirty="0">
                <a:latin typeface="+mn-lt"/>
              </a:rPr>
              <a:t/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 smtClean="0">
                <a:latin typeface="+mn-lt"/>
              </a:rPr>
              <a:t>- działa </a:t>
            </a:r>
            <a:r>
              <a:rPr lang="pl-PL" altLang="pl-PL" sz="1600" dirty="0">
                <a:latin typeface="+mn-lt"/>
              </a:rPr>
              <a:t>na podstawie ustalonych procedur wewnętrznych z zachowaniem przejrzystości działania, sposobu podejmowania decyzji, uwzględniając zabezpieczenie przed występowaniem konfliktu interesów;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 smtClean="0">
                <a:latin typeface="+mn-lt"/>
              </a:rPr>
              <a:t>- powołana </a:t>
            </a:r>
            <a:r>
              <a:rPr lang="pl-PL" altLang="pl-PL" sz="1600" dirty="0">
                <a:latin typeface="+mn-lt"/>
              </a:rPr>
              <a:t>została w celu realizacji konkretnej operacji;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 smtClean="0">
                <a:latin typeface="+mn-lt"/>
              </a:rPr>
              <a:t>- działa </a:t>
            </a:r>
            <a:r>
              <a:rPr lang="pl-PL" altLang="pl-PL" sz="1600" dirty="0">
                <a:latin typeface="+mn-lt"/>
              </a:rPr>
              <a:t>na podstawie planu operacyjnego zawierającego opis operacji, harmonogram realizacji, opis spodziewanych wyników, opis założeń przyjętych w celu osiągnięcia celów grupy operacyjnej na rzecz innowacji oraz priorytetów polityki rozwoju obszarów wiejskich, a także sposób finansowania realizacji operacji wraz ze źródłami finansowania, w tym wkładu własnego</a:t>
            </a:r>
            <a:r>
              <a:rPr lang="pl-PL" altLang="pl-PL" sz="1600" dirty="0" smtClean="0">
                <a:latin typeface="+mn-lt"/>
              </a:rPr>
              <a:t>. </a:t>
            </a: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1600" dirty="0"/>
              <a:t/>
            </a:r>
            <a:br>
              <a:rPr lang="pl-PL" altLang="pl-PL" sz="1600" dirty="0"/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908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R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CDR1</Template>
  <TotalTime>1235</TotalTime>
  <Words>176</Words>
  <Application>Microsoft Office PowerPoint</Application>
  <PresentationFormat>Pokaz na ekranie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CDR1</vt:lpstr>
      <vt:lpstr>1_Projekt niestandardowy</vt:lpstr>
      <vt:lpstr>2_Projekt niestandardowy</vt:lpstr>
      <vt:lpstr>Finansowanie innowacji w rolnictwie</vt:lpstr>
      <vt:lpstr>Horyzont 2020  Program Rozwoju Obszarów Wiejskich 2014-2020</vt:lpstr>
      <vt:lpstr>„Horyzont 2020” to unijny program ramowy w zakresie badań naukowych i innowacji na lata 2014–2020 (budżet wynosi 80 miliardów euro).   Program obejmuje trzy elementy. Są nimi: - doskonała baza naukowa - wiodąca pozycja w przemyśle - wyzwania społeczne (4 miliardy euro)</vt:lpstr>
      <vt:lpstr>Projekty mają przyczynić się do:  - podniesienia wydajności produkcji i stawiania czoła zmianie    klimatu przy zapewnieniu zrównoważonego rozwoju     i odporności na zmiany sytuacji gospodarczej - świadczenia usług ekosystemowych i dostawy dóbr     publicznych - aktywizacji obszarów wiejskich, wspierania polityk i    innowacji na wsi - wspierania zrównoważonego leśnictwa - tworzenia zrównoważonego i konkurencyjnego przemysłu    rolno-spożywczego - wspierania rozwoju rynku bioproduktów i procesów opartych    na biotechnologii.</vt:lpstr>
      <vt:lpstr>W ramach programu wykorzystywane są różne instrumenty finansowania. Najważniejsze z nich, które oferują najwięcej możliwości w dziedzinie rolnictwa, żywności i leśnictwa, to:  - działania w zakresie badań naukowych i innowacji:    międzynarodowe projekty w zakresie tworzenia wiedzy  i innowacji - działania koordynacyjne i pomoc: międzynarodowe projekty w zakresie tworzenia sieci współpracy - instrument MŚP organizowane przez MŚP projekty w zakresie innowacji z jednym uczestnikiem - działania „Marie Skłodowska-Curie”: stypendia - szybka droga do innowacji: działania pilotażowe</vt:lpstr>
      <vt:lpstr>Priorytety:  1. Ułatwianie transferu wiedzy i innowacji w rolnictwie, leśnictwie i na obszarach wiejskich. 2. Poprawa konkurencyjności wszystkich rodzajów gospodarki rolnej i zwiększenie rentowności gospodarstw rolnych. 3. Poprawa organizacji łańcucha żywnościowego i promowanie zarządzania ryzykiem w rolnictwie. 4. Odtwarzanie, chronienie i wzmacnianie ekosystemów zależnych od rolnictwa i leśnictwa. 5. Wspieranie efektywnego gospodarowania zasobami i przechodzenia na gospodarkę niskoemisyjną i odporną na zmianę klimatu w sektorach: rolnym, spożywczym i leśnym. 6. Zwiększanie włączenia społecznego, ograniczanie ubóstwa i promowanie rozwoju gospodarczego na obszarach wiejskich   </vt:lpstr>
      <vt:lpstr>Beneficjent  Grupy operacyjne na rzecz innowacji utworzone przez co najmniej dwa różne podmioty należące do różnych kategorii wymienionych w pkt. A.        A. Kategorie podmiotów: - rolnicy lub grupy rolników; - posiadacze lasów; - podmioty doradcze; - naukowcy; instytuty lub jednostki naukowe; uczelnie (w rozumieniu ustawy z dnia 27 lipca 2005 r. Prawo o szkolnictwie wyższym (Dz. U. Nr 164 poz. 1365, z późn. zm.)), - przedsiębiorcy sektora rolnego lub spożywczego (w tym usług gastronomicznych); - przedsiębiorcy sektorów działających na rzecz sektora rolnego i spożywczego (np. producenci nawozów, pasz, środków ochrony roślin, maszyn i urządzeń do produkcji); Grupa operacyjna nie może ograniczać się wyłącznie do rolników i właścicieli lasów będących rolnikami.        B. Członkami grupy operacyjnej mogą być także: - konsumenci i ich organizacje; - jednostki samorządu terytorialnego; - organizacje branżowe i międzybranżowe działające w obszarze łańcucha żywnościowego.  Ich rolą w grupie operacyjnej będzie inicjowanie, animowanie, popularyzacja operacji itd.     </vt:lpstr>
      <vt:lpstr>Warunki kwalifikowalności Grupy Operacyjnej  1.posiada formę organizacyjno-prawną umożliwiającą zawieranie umów i zaciąganie zobowiązań.  2.Akt ustanawiający grupę operacyjną na rzecz innowacji określa formę prawną grupy, role poszczególnych partnerów w grupie oraz odpowiedzialność prawną i finansową partnerów lub partnera reprezentującego grupę w związku z funkcjonowaniem grupy i realizacją operacji. Ponadto określa podział odpowiedzialności i własność rezultatów operacji w okresie 5 lat od uzyskania ostatniej płatności, zwłaszcza w odniesieniu do wydatków inwestycyjnych operacji finansowanych ze środków Programu;    </vt:lpstr>
      <vt:lpstr>Warunki kwalifikowalności Grupy Operacyjnej  3.Grupa operacyjna na rzecz innowacji może otrzymać wsparcie w celu swojego ustanowienia i funkcjonowania oraz realizacji operacji - jeżeli spełnia łącznie następujące warunki:   - działa na podstawie ustalonych procedur wewnętrznych z zachowaniem przejrzystości działania, sposobu podejmowania decyzji, uwzględniając zabezpieczenie przed występowaniem konfliktu interesów; - powołana została w celu realizacji konkretnej operacji; - działa na podstawie planu operacyjnego zawierającego opis operacji, harmonogram realizacji, opis spodziewanych wyników, opis założeń przyjętych w celu osiągnięcia celów grupy operacyjnej na rzecz innowacji oraz priorytetów polityki rozwoju obszarów wiejskich, a także sposób finansowania realizacji operacji wraz ze źródłami finansowania, w tym wkładu własnego.     </vt:lpstr>
      <vt:lpstr>Warunki kwalifikowalności Przedmiotu Operacji  Przedmiotem operacji mogą być produkty oraz praktyki, procesy i technologie związane z produkcją lub przetwarzaniem produktów wymienionych w Załączniku nr 1 do Traktatu o funkcjonowaniu Unii Europejskiej z zastrzeżeniem, że w przypadku praktyk, procesów  i technologii związanych przetwarzaniem tych produktów operacja kończy się przetworzeniem na produkt wymieniony w Załączniku nr 1.  Operacje mogą również dotyczyć praktyk, produktów, procesów i technologii bezpośrednio związanych z produkcją bądź przetwarzaniem produktów rolnych (np. innowacje w zakresie nawozów, środków ochrony roślin, maszyn, urządzeń do produkcji rolnej, przetwórstwa, pasze, innowacje na poziomie działań organizacyjnych i zarządczych sprzyjających adaptacji do zmian klimatu).     </vt:lpstr>
      <vt:lpstr>Koszty kwalifikowalne Operacji  1. Koszty ogólne operacji, w tym: - aktywizacji potencjalnych partnerów grupy operacyjnej na rzecz innowacji w celu osiągnięcia wykonalności projektu (działania informacyjne, pozyskiwanie partnerów projektu), - koszty funkcjonowania grupy operacyjnej, - koszty opracowania planu operacyjnego grupy operacyjnej, planu biznesowego operacji, analiz wykonalności i innych dokumentów związanych z przygotowaniem operacji, - upowszechnienia wyników realizacji operacji,  2. koszty badań stosowanych i prac rozwojowych bezpośrednio związanych z przedmiotem operacji,  3. koszty bezpośrednie (w tym inwestycyjne) operacji związane z realizacją planu biznesowego opartego na planie operacyjnym  grupy operacyjnej EPI.      </vt:lpstr>
      <vt:lpstr>Intensywność pomocy  100% kwoty wydatków kwalifikowalnych związanych z kosztami bieżącymi funkcjonowania grupy operacyjnej, studiów wykonalności, przygotowania planu operacyjnego grupy, animacji, promocji rezultatów operacji, przygotowania planu biznesowego operacji.  90% kwoty wydatków kwalifikowalnych związanych prowadzeniem prac badawczych, bezpośrednio związanych z wdrożeniem przedmiotu operacji.   Jeżeli operacja obejmuje inwestycje należące swym zakresem do jednego z działań lub poddziałań wymienionych w Rozporządzeniu EFRROW poziom pomocy stosowany dla tej części operacji określa się zgodnie z wymienionym  Rozporządzeniem.  50% kwoty wydatków kwalifikowalnych, w przypadku kosztów bezpośrednich niedających się w sposób jednoznaczny zakwalifikować do żadnego z działań/poddziałań w ramach Rozporządzenia.       </vt:lpstr>
      <vt:lpstr>Wielkość wsparcia  Koszty ogólne mogą stanowić nie więcej niż 20% pozostałych kosztów kwalifikowalnych operacji i nie więcej niż 2 000 000 zł.  Wsparcie udzielane jest w okresie maksymalnie 3 lat. W szczególnie uzasadnionych przypadkach (wynikających z uzasadnionego okresu realizacji operacji) okres wsparcia funkcjonowania grupy operacyjnej EPI oraz realizowanej przez nią operacji może ulec wydłużeniu.  Całkowita maksymalna wartość wsparcia operacji w zakresie bezpośrednich kosztów kwalifikowalnych – 10 000 000 zł  Łącznie maksymalna wartość wsparcia – 12 000 000 zł        </vt:lpstr>
      <vt:lpstr>Całkowita kwota środków publicznych przeznaczonych na działanie – 57 999 730 euro  Podmiot wdrażający – Agencja Rynku Rolnego Wnioski składane w centrali ARR. Ocena merytoryczna – zespół ekspertów powołany przy ARR. </vt:lpstr>
      <vt:lpstr>Dziękuję za uwagę!</vt:lpstr>
    </vt:vector>
  </TitlesOfParts>
  <Company>CDR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Jolanta Zbikowska</dc:creator>
  <cp:lastModifiedBy>m.adamczyk</cp:lastModifiedBy>
  <cp:revision>78</cp:revision>
  <cp:lastPrinted>2015-04-21T09:12:17Z</cp:lastPrinted>
  <dcterms:created xsi:type="dcterms:W3CDTF">2015-04-15T08:13:53Z</dcterms:created>
  <dcterms:modified xsi:type="dcterms:W3CDTF">2015-10-05T07:32:14Z</dcterms:modified>
</cp:coreProperties>
</file>