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5"/>
  </p:sldMasterIdLst>
  <p:handoutMasterIdLst>
    <p:handoutMasterId r:id="rId40"/>
  </p:handoutMasterIdLst>
  <p:sldIdLst>
    <p:sldId id="256" r:id="rId6"/>
    <p:sldId id="262" r:id="rId7"/>
    <p:sldId id="280" r:id="rId8"/>
    <p:sldId id="282" r:id="rId9"/>
    <p:sldId id="263" r:id="rId10"/>
    <p:sldId id="273" r:id="rId11"/>
    <p:sldId id="269" r:id="rId12"/>
    <p:sldId id="268" r:id="rId13"/>
    <p:sldId id="267" r:id="rId14"/>
    <p:sldId id="276" r:id="rId15"/>
    <p:sldId id="264" r:id="rId16"/>
    <p:sldId id="275" r:id="rId17"/>
    <p:sldId id="279" r:id="rId18"/>
    <p:sldId id="283" r:id="rId19"/>
    <p:sldId id="286" r:id="rId20"/>
    <p:sldId id="287" r:id="rId21"/>
    <p:sldId id="288" r:id="rId22"/>
    <p:sldId id="289" r:id="rId23"/>
    <p:sldId id="278" r:id="rId24"/>
    <p:sldId id="277" r:id="rId25"/>
    <p:sldId id="290" r:id="rId26"/>
    <p:sldId id="291" r:id="rId27"/>
    <p:sldId id="292" r:id="rId28"/>
    <p:sldId id="293" r:id="rId29"/>
    <p:sldId id="294" r:id="rId30"/>
    <p:sldId id="295" r:id="rId31"/>
    <p:sldId id="296" r:id="rId32"/>
    <p:sldId id="297" r:id="rId33"/>
    <p:sldId id="298" r:id="rId34"/>
    <p:sldId id="299" r:id="rId35"/>
    <p:sldId id="300" r:id="rId36"/>
    <p:sldId id="301" r:id="rId37"/>
    <p:sldId id="266" r:id="rId38"/>
    <p:sldId id="260" r:id="rId39"/>
  </p:sldIdLst>
  <p:sldSz cx="9144000" cy="6858000" type="screen4x3"/>
  <p:notesSz cx="6797675" cy="9928225"/>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A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13" d="100"/>
          <a:sy n="113" d="100"/>
        </p:scale>
        <p:origin x="-86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CEBCFDE3-D358-4984-AD0D-B7AC8502D130}" type="datetimeFigureOut">
              <a:rPr lang="pl-PL" smtClean="0"/>
              <a:t>06.10.2015</a:t>
            </a:fld>
            <a:endParaRPr lang="pl-PL"/>
          </a:p>
        </p:txBody>
      </p:sp>
      <p:sp>
        <p:nvSpPr>
          <p:cNvPr id="4" name="Symbol zastępczy stopki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AE17BABF-3A86-471E-8C3D-BBC4ACE5A115}" type="slidenum">
              <a:rPr lang="pl-PL" smtClean="0"/>
              <a:t>‹#›</a:t>
            </a:fld>
            <a:endParaRPr lang="pl-PL"/>
          </a:p>
        </p:txBody>
      </p:sp>
    </p:spTree>
    <p:extLst>
      <p:ext uri="{BB962C8B-B14F-4D97-AF65-F5344CB8AC3E}">
        <p14:creationId xmlns:p14="http://schemas.microsoft.com/office/powerpoint/2010/main" val="58690617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pl-PL" smtClean="0"/>
              <a:t>Kliknij, aby edytować styl</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34EA635B-DADB-4646-8A43-6BF8F18C4264}" type="datetimeFigureOut">
              <a:rPr lang="pl-PL" smtClean="0"/>
              <a:t>06.10.2015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036D225-2D08-4C39-8F1B-7D7EACF4A7E7}" type="slidenum">
              <a:rPr lang="pl-PL" smtClean="0"/>
              <a:t>‹#›</a:t>
            </a:fld>
            <a:endParaRPr lang="pl-PL"/>
          </a:p>
        </p:txBody>
      </p:sp>
    </p:spTree>
    <p:extLst>
      <p:ext uri="{BB962C8B-B14F-4D97-AF65-F5344CB8AC3E}">
        <p14:creationId xmlns:p14="http://schemas.microsoft.com/office/powerpoint/2010/main" val="2488963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34EA635B-DADB-4646-8A43-6BF8F18C4264}" type="datetimeFigureOut">
              <a:rPr lang="pl-PL" smtClean="0"/>
              <a:t>06.10.2015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036D225-2D08-4C39-8F1B-7D7EACF4A7E7}" type="slidenum">
              <a:rPr lang="pl-PL" smtClean="0"/>
              <a:t>‹#›</a:t>
            </a:fld>
            <a:endParaRPr lang="pl-PL"/>
          </a:p>
        </p:txBody>
      </p:sp>
    </p:spTree>
    <p:extLst>
      <p:ext uri="{BB962C8B-B14F-4D97-AF65-F5344CB8AC3E}">
        <p14:creationId xmlns:p14="http://schemas.microsoft.com/office/powerpoint/2010/main" val="902186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pl-PL" smtClean="0"/>
              <a:t>Kliknij, aby edytować styl</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34EA635B-DADB-4646-8A43-6BF8F18C4264}" type="datetimeFigureOut">
              <a:rPr lang="pl-PL" smtClean="0"/>
              <a:t>06.10.2015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036D225-2D08-4C39-8F1B-7D7EACF4A7E7}" type="slidenum">
              <a:rPr lang="pl-PL" smtClean="0"/>
              <a:t>‹#›</a:t>
            </a:fld>
            <a:endParaRPr lang="pl-PL"/>
          </a:p>
        </p:txBody>
      </p:sp>
    </p:spTree>
    <p:extLst>
      <p:ext uri="{BB962C8B-B14F-4D97-AF65-F5344CB8AC3E}">
        <p14:creationId xmlns:p14="http://schemas.microsoft.com/office/powerpoint/2010/main" val="3282440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34EA635B-DADB-4646-8A43-6BF8F18C4264}" type="datetimeFigureOut">
              <a:rPr lang="pl-PL" smtClean="0"/>
              <a:t>06.10.2015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036D225-2D08-4C39-8F1B-7D7EACF4A7E7}" type="slidenum">
              <a:rPr lang="pl-PL" smtClean="0"/>
              <a:t>‹#›</a:t>
            </a:fld>
            <a:endParaRPr lang="pl-PL"/>
          </a:p>
        </p:txBody>
      </p:sp>
    </p:spTree>
    <p:extLst>
      <p:ext uri="{BB962C8B-B14F-4D97-AF65-F5344CB8AC3E}">
        <p14:creationId xmlns:p14="http://schemas.microsoft.com/office/powerpoint/2010/main" val="3068748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pl-PL" smtClean="0"/>
              <a:t>Kliknij, aby edytować styl</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34EA635B-DADB-4646-8A43-6BF8F18C4264}" type="datetimeFigureOut">
              <a:rPr lang="pl-PL" smtClean="0"/>
              <a:t>06.10.2015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036D225-2D08-4C39-8F1B-7D7EACF4A7E7}" type="slidenum">
              <a:rPr lang="pl-PL" smtClean="0"/>
              <a:t>‹#›</a:t>
            </a:fld>
            <a:endParaRPr lang="pl-PL"/>
          </a:p>
        </p:txBody>
      </p:sp>
    </p:spTree>
    <p:extLst>
      <p:ext uri="{BB962C8B-B14F-4D97-AF65-F5344CB8AC3E}">
        <p14:creationId xmlns:p14="http://schemas.microsoft.com/office/powerpoint/2010/main" val="2899318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34EA635B-DADB-4646-8A43-6BF8F18C4264}" type="datetimeFigureOut">
              <a:rPr lang="pl-PL" smtClean="0"/>
              <a:t>06.10.2015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036D225-2D08-4C39-8F1B-7D7EACF4A7E7}" type="slidenum">
              <a:rPr lang="pl-PL" smtClean="0"/>
              <a:t>‹#›</a:t>
            </a:fld>
            <a:endParaRPr lang="pl-PL"/>
          </a:p>
        </p:txBody>
      </p:sp>
    </p:spTree>
    <p:extLst>
      <p:ext uri="{BB962C8B-B14F-4D97-AF65-F5344CB8AC3E}">
        <p14:creationId xmlns:p14="http://schemas.microsoft.com/office/powerpoint/2010/main" val="3258233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pl-PL" smtClean="0"/>
              <a:t>Kliknij, aby edytować styl</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629842" y="2505075"/>
            <a:ext cx="3868340"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4629150" y="2505075"/>
            <a:ext cx="3887391"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34EA635B-DADB-4646-8A43-6BF8F18C4264}" type="datetimeFigureOut">
              <a:rPr lang="pl-PL" smtClean="0"/>
              <a:t>06.10.2015</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7036D225-2D08-4C39-8F1B-7D7EACF4A7E7}" type="slidenum">
              <a:rPr lang="pl-PL" smtClean="0"/>
              <a:t>‹#›</a:t>
            </a:fld>
            <a:endParaRPr lang="pl-PL"/>
          </a:p>
        </p:txBody>
      </p:sp>
    </p:spTree>
    <p:extLst>
      <p:ext uri="{BB962C8B-B14F-4D97-AF65-F5344CB8AC3E}">
        <p14:creationId xmlns:p14="http://schemas.microsoft.com/office/powerpoint/2010/main" val="2792461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34EA635B-DADB-4646-8A43-6BF8F18C4264}" type="datetimeFigureOut">
              <a:rPr lang="pl-PL" smtClean="0"/>
              <a:t>06.10.2015</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7036D225-2D08-4C39-8F1B-7D7EACF4A7E7}" type="slidenum">
              <a:rPr lang="pl-PL" smtClean="0"/>
              <a:t>‹#›</a:t>
            </a:fld>
            <a:endParaRPr lang="pl-PL"/>
          </a:p>
        </p:txBody>
      </p:sp>
    </p:spTree>
    <p:extLst>
      <p:ext uri="{BB962C8B-B14F-4D97-AF65-F5344CB8AC3E}">
        <p14:creationId xmlns:p14="http://schemas.microsoft.com/office/powerpoint/2010/main" val="2710516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EA635B-DADB-4646-8A43-6BF8F18C4264}" type="datetimeFigureOut">
              <a:rPr lang="pl-PL" smtClean="0"/>
              <a:t>06.10.2015</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7036D225-2D08-4C39-8F1B-7D7EACF4A7E7}" type="slidenum">
              <a:rPr lang="pl-PL" smtClean="0"/>
              <a:t>‹#›</a:t>
            </a:fld>
            <a:endParaRPr lang="pl-PL"/>
          </a:p>
        </p:txBody>
      </p:sp>
    </p:spTree>
    <p:extLst>
      <p:ext uri="{BB962C8B-B14F-4D97-AF65-F5344CB8AC3E}">
        <p14:creationId xmlns:p14="http://schemas.microsoft.com/office/powerpoint/2010/main" val="4127431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l-PL" smtClean="0"/>
              <a:t>Kliknij, aby edytować styl</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34EA635B-DADB-4646-8A43-6BF8F18C4264}" type="datetimeFigureOut">
              <a:rPr lang="pl-PL" smtClean="0"/>
              <a:t>06.10.2015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036D225-2D08-4C39-8F1B-7D7EACF4A7E7}" type="slidenum">
              <a:rPr lang="pl-PL" smtClean="0"/>
              <a:t>‹#›</a:t>
            </a:fld>
            <a:endParaRPr lang="pl-PL"/>
          </a:p>
        </p:txBody>
      </p:sp>
    </p:spTree>
    <p:extLst>
      <p:ext uri="{BB962C8B-B14F-4D97-AF65-F5344CB8AC3E}">
        <p14:creationId xmlns:p14="http://schemas.microsoft.com/office/powerpoint/2010/main" val="834098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34EA635B-DADB-4646-8A43-6BF8F18C4264}" type="datetimeFigureOut">
              <a:rPr lang="pl-PL" smtClean="0"/>
              <a:t>06.10.2015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036D225-2D08-4C39-8F1B-7D7EACF4A7E7}" type="slidenum">
              <a:rPr lang="pl-PL" smtClean="0"/>
              <a:t>‹#›</a:t>
            </a:fld>
            <a:endParaRPr lang="pl-PL"/>
          </a:p>
        </p:txBody>
      </p:sp>
    </p:spTree>
    <p:extLst>
      <p:ext uri="{BB962C8B-B14F-4D97-AF65-F5344CB8AC3E}">
        <p14:creationId xmlns:p14="http://schemas.microsoft.com/office/powerpoint/2010/main" val="4195787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pl-PL" smtClean="0"/>
              <a:t>Kliknij, aby edytować styl</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EA635B-DADB-4646-8A43-6BF8F18C4264}" type="datetimeFigureOut">
              <a:rPr lang="pl-PL" smtClean="0"/>
              <a:t>06.10.2015</a:t>
            </a:fld>
            <a:endParaRPr lang="pl-P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36D225-2D08-4C39-8F1B-7D7EACF4A7E7}" type="slidenum">
              <a:rPr lang="pl-PL" smtClean="0"/>
              <a:t>‹#›</a:t>
            </a:fld>
            <a:endParaRPr lang="pl-PL"/>
          </a:p>
        </p:txBody>
      </p:sp>
    </p:spTree>
    <p:extLst>
      <p:ext uri="{BB962C8B-B14F-4D97-AF65-F5344CB8AC3E}">
        <p14:creationId xmlns:p14="http://schemas.microsoft.com/office/powerpoint/2010/main" val="30653548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www.mazowieckie.ksow.pl/"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p:cNvPicPr>
            <a:picLocks noChangeAspect="1"/>
          </p:cNvPicPr>
          <p:nvPr/>
        </p:nvPicPr>
        <p:blipFill>
          <a:blip r:embed="rId2"/>
          <a:stretch>
            <a:fillRect/>
          </a:stretch>
        </p:blipFill>
        <p:spPr>
          <a:xfrm>
            <a:off x="1516487" y="1093597"/>
            <a:ext cx="6677994" cy="304566"/>
          </a:xfrm>
          <a:prstGeom prst="rect">
            <a:avLst/>
          </a:prstGeom>
        </p:spPr>
      </p:pic>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0" y="2360720"/>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3"/>
          <a:stretch>
            <a:fillRect/>
          </a:stretch>
        </p:blipFill>
        <p:spPr>
          <a:xfrm>
            <a:off x="0" y="6533359"/>
            <a:ext cx="9144793" cy="324641"/>
          </a:xfrm>
          <a:prstGeom prst="rect">
            <a:avLst/>
          </a:prstGeom>
        </p:spPr>
      </p:pic>
      <p:sp>
        <p:nvSpPr>
          <p:cNvPr id="15" name="Prostokąt 14"/>
          <p:cNvSpPr/>
          <p:nvPr/>
        </p:nvSpPr>
        <p:spPr>
          <a:xfrm>
            <a:off x="500514" y="2161275"/>
            <a:ext cx="8142972" cy="2554545"/>
          </a:xfrm>
          <a:prstGeom prst="rect">
            <a:avLst/>
          </a:prstGeom>
        </p:spPr>
        <p:txBody>
          <a:bodyPr wrap="square">
            <a:spAutoFit/>
          </a:bodyPr>
          <a:lstStyle/>
          <a:p>
            <a:pPr algn="ctr"/>
            <a:r>
              <a:rPr lang="pl-PL" sz="4000" b="1" dirty="0" smtClean="0">
                <a:solidFill>
                  <a:srgbClr val="007A37"/>
                </a:solidFill>
              </a:rPr>
              <a:t>Krajowa Sieć </a:t>
            </a:r>
            <a:r>
              <a:rPr lang="pl-PL" sz="4000" b="1" dirty="0">
                <a:solidFill>
                  <a:srgbClr val="007A37"/>
                </a:solidFill>
              </a:rPr>
              <a:t>Obszarów Wiejskich </a:t>
            </a:r>
            <a:r>
              <a:rPr lang="pl-PL" sz="3600" b="1" dirty="0"/>
              <a:t/>
            </a:r>
            <a:br>
              <a:rPr lang="pl-PL" sz="3600" b="1" dirty="0"/>
            </a:br>
            <a:r>
              <a:rPr lang="pl-PL" sz="3600" b="1" dirty="0"/>
              <a:t>w ramach PROW </a:t>
            </a:r>
            <a:r>
              <a:rPr lang="pl-PL" sz="3600" b="1" dirty="0" smtClean="0"/>
              <a:t>2014-2020 </a:t>
            </a:r>
          </a:p>
          <a:p>
            <a:pPr algn="ctr"/>
            <a:r>
              <a:rPr lang="pl-PL" sz="1100" b="1" dirty="0" smtClean="0"/>
              <a:t> </a:t>
            </a:r>
            <a:endParaRPr lang="pl-PL" sz="1100" dirty="0"/>
          </a:p>
          <a:p>
            <a:pPr algn="ctr"/>
            <a:r>
              <a:rPr lang="pl-PL" sz="3600" b="1" dirty="0" smtClean="0"/>
              <a:t>nowe </a:t>
            </a:r>
            <a:r>
              <a:rPr lang="pl-PL" sz="3600" b="1" dirty="0"/>
              <a:t>zasady wspierania działań na rzecz rozwoju </a:t>
            </a:r>
            <a:r>
              <a:rPr lang="pl-PL" sz="3600" b="1"/>
              <a:t>obszarów </a:t>
            </a:r>
            <a:r>
              <a:rPr lang="pl-PL" sz="3600" b="1" smtClean="0"/>
              <a:t>wiejskich  </a:t>
            </a:r>
            <a:endParaRPr lang="pl-PL" sz="3600" dirty="0"/>
          </a:p>
        </p:txBody>
      </p:sp>
      <p:pic>
        <p:nvPicPr>
          <p:cNvPr id="2" name="Obraz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65172" y="105287"/>
            <a:ext cx="5400674" cy="784913"/>
          </a:xfrm>
          <a:prstGeom prst="rect">
            <a:avLst/>
          </a:prstGeom>
        </p:spPr>
      </p:pic>
      <p:sp>
        <p:nvSpPr>
          <p:cNvPr id="3" name="pole tekstowe 2"/>
          <p:cNvSpPr txBox="1"/>
          <p:nvPr/>
        </p:nvSpPr>
        <p:spPr>
          <a:xfrm>
            <a:off x="836246" y="1028700"/>
            <a:ext cx="7213600" cy="1292662"/>
          </a:xfrm>
          <a:prstGeom prst="rect">
            <a:avLst/>
          </a:prstGeom>
          <a:noFill/>
        </p:spPr>
        <p:txBody>
          <a:bodyPr wrap="square" rtlCol="0">
            <a:spAutoFit/>
          </a:bodyPr>
          <a:lstStyle/>
          <a:p>
            <a:pPr algn="ctr"/>
            <a:r>
              <a:rPr lang="pl-PL" sz="1200" dirty="0"/>
              <a:t>„Europejski Fundusz Rolny na rzecz Rozwoju Obszarów Wiejskich: Europa inwestująca w obszary wiejskie”.</a:t>
            </a:r>
          </a:p>
          <a:p>
            <a:pPr algn="ctr"/>
            <a:r>
              <a:rPr lang="pl-PL" sz="1200" dirty="0"/>
              <a:t>Kongres współfinansowany ze środków Unii Europejskiej w ramach Pomocy Technicznej</a:t>
            </a:r>
          </a:p>
          <a:p>
            <a:pPr algn="ctr"/>
            <a:r>
              <a:rPr lang="pl-PL" sz="1200" dirty="0"/>
              <a:t>Programu Rozwoju Obszarów Wiejskich na lata 2014-2020</a:t>
            </a:r>
          </a:p>
          <a:p>
            <a:pPr algn="ctr"/>
            <a:r>
              <a:rPr lang="pl-PL" sz="1200" dirty="0"/>
              <a:t>Instytucja Zarządzająca Programem Rozwoju Obszarów Wiejskich na lata 2014-2020 </a:t>
            </a:r>
            <a:r>
              <a:rPr lang="pl-PL" sz="1200" dirty="0" smtClean="0"/>
              <a:t/>
            </a:r>
            <a:br>
              <a:rPr lang="pl-PL" sz="1200" dirty="0" smtClean="0"/>
            </a:br>
            <a:r>
              <a:rPr lang="pl-PL" sz="1200" dirty="0" smtClean="0"/>
              <a:t>– </a:t>
            </a:r>
            <a:r>
              <a:rPr lang="pl-PL" sz="1200" dirty="0"/>
              <a:t>Minister Rolnictwa i Rozwoju Wsi</a:t>
            </a:r>
          </a:p>
          <a:p>
            <a:r>
              <a:rPr lang="pl-PL" b="1" dirty="0"/>
              <a:t> </a:t>
            </a:r>
            <a:endParaRPr lang="pl-PL" dirty="0"/>
          </a:p>
        </p:txBody>
      </p:sp>
    </p:spTree>
    <p:extLst>
      <p:ext uri="{BB962C8B-B14F-4D97-AF65-F5344CB8AC3E}">
        <p14:creationId xmlns:p14="http://schemas.microsoft.com/office/powerpoint/2010/main" val="37814693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0" y="2360720"/>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2"/>
          <a:stretch>
            <a:fillRect/>
          </a:stretch>
        </p:blipFill>
        <p:spPr>
          <a:xfrm>
            <a:off x="0" y="6533359"/>
            <a:ext cx="9144793" cy="324641"/>
          </a:xfrm>
          <a:prstGeom prst="rect">
            <a:avLst/>
          </a:prstGeom>
        </p:spPr>
      </p:pic>
      <p:sp>
        <p:nvSpPr>
          <p:cNvPr id="15" name="Tytuł 4"/>
          <p:cNvSpPr txBox="1">
            <a:spLocks/>
          </p:cNvSpPr>
          <p:nvPr/>
        </p:nvSpPr>
        <p:spPr>
          <a:xfrm>
            <a:off x="242215" y="998375"/>
            <a:ext cx="8607752" cy="116289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1600" b="1" dirty="0" smtClean="0">
                <a:solidFill>
                  <a:schemeClr val="bg2">
                    <a:lumMod val="25000"/>
                  </a:schemeClr>
                </a:solidFill>
                <a:latin typeface="Times New Roman" panose="02020603050405020304" pitchFamily="18" charset="0"/>
                <a:cs typeface="Times New Roman" panose="02020603050405020304" pitchFamily="18" charset="0"/>
              </a:rPr>
              <a:t>Zarząd Województwa Mazowieckiego w dniu 30 czerwca br. powołał uchwałą Nr 837/52/15  </a:t>
            </a:r>
            <a:r>
              <a:rPr lang="pl-PL" sz="1600" b="1" dirty="0" smtClean="0">
                <a:solidFill>
                  <a:srgbClr val="007A37"/>
                </a:solidFill>
                <a:latin typeface="Times New Roman" panose="02020603050405020304" pitchFamily="18" charset="0"/>
                <a:cs typeface="Times New Roman" panose="02020603050405020304" pitchFamily="18" charset="0"/>
              </a:rPr>
              <a:t>Wojewódzką Grupę Roboczą </a:t>
            </a:r>
            <a:r>
              <a:rPr lang="pl-PL" sz="1600" b="1" dirty="0">
                <a:solidFill>
                  <a:srgbClr val="007A37"/>
                </a:solidFill>
                <a:latin typeface="Times New Roman" panose="02020603050405020304" pitchFamily="18" charset="0"/>
                <a:cs typeface="Times New Roman" panose="02020603050405020304" pitchFamily="18" charset="0"/>
              </a:rPr>
              <a:t>do spraw Krajowej Sieci Obszarów </a:t>
            </a:r>
            <a:r>
              <a:rPr lang="pl-PL" sz="1600" b="1" dirty="0" smtClean="0">
                <a:solidFill>
                  <a:srgbClr val="007A37"/>
                </a:solidFill>
                <a:latin typeface="Times New Roman" panose="02020603050405020304" pitchFamily="18" charset="0"/>
                <a:cs typeface="Times New Roman" panose="02020603050405020304" pitchFamily="18" charset="0"/>
              </a:rPr>
              <a:t>Wiejskich </a:t>
            </a:r>
          </a:p>
          <a:p>
            <a:pPr algn="ctr"/>
            <a:r>
              <a:rPr lang="pl-PL" sz="1600" b="1" dirty="0" smtClean="0">
                <a:solidFill>
                  <a:schemeClr val="bg2">
                    <a:lumMod val="25000"/>
                  </a:schemeClr>
                </a:solidFill>
                <a:latin typeface="Times New Roman" panose="02020603050405020304" pitchFamily="18" charset="0"/>
                <a:cs typeface="Times New Roman" panose="02020603050405020304" pitchFamily="18" charset="0"/>
              </a:rPr>
              <a:t>– jako organ opiniodawczo-doradczy Samorządu Województwa Mazowieckiego w zakresie funkcjonowania KSOW</a:t>
            </a:r>
            <a:endParaRPr lang="pl-PL" sz="1600" b="1" dirty="0">
              <a:solidFill>
                <a:schemeClr val="bg2">
                  <a:lumMod val="25000"/>
                </a:schemeClr>
              </a:solidFill>
              <a:latin typeface="Times New Roman" panose="02020603050405020304" pitchFamily="18" charset="0"/>
              <a:cs typeface="Times New Roman" panose="02020603050405020304" pitchFamily="18" charset="0"/>
            </a:endParaRPr>
          </a:p>
        </p:txBody>
      </p:sp>
      <p:sp>
        <p:nvSpPr>
          <p:cNvPr id="3" name="Prostokąt 2"/>
          <p:cNvSpPr/>
          <p:nvPr/>
        </p:nvSpPr>
        <p:spPr>
          <a:xfrm>
            <a:off x="202652" y="2332396"/>
            <a:ext cx="8686877" cy="3939540"/>
          </a:xfrm>
          <a:prstGeom prst="rect">
            <a:avLst/>
          </a:prstGeom>
        </p:spPr>
        <p:txBody>
          <a:bodyPr wrap="square">
            <a:spAutoFit/>
          </a:bodyPr>
          <a:lstStyle/>
          <a:p>
            <a:pPr>
              <a:spcAft>
                <a:spcPts val="0"/>
              </a:spcAft>
            </a:pPr>
            <a:r>
              <a:rPr lang="pl-PL" sz="1600" b="1" dirty="0">
                <a:latin typeface="Times New Roman" panose="02020603050405020304" pitchFamily="18" charset="0"/>
                <a:ea typeface="Times New Roman" panose="02020603050405020304" pitchFamily="18" charset="0"/>
                <a:cs typeface="Times New Roman" panose="02020603050405020304" pitchFamily="18" charset="0"/>
              </a:rPr>
              <a:t>Do zadań Wojewódzkiej Grupy Roboczej ds. KSOW</a:t>
            </a:r>
            <a:r>
              <a:rPr lang="pl-PL" sz="1600" b="1" dirty="0">
                <a:latin typeface="Times New Roman" panose="02020603050405020304" pitchFamily="18" charset="0"/>
                <a:ea typeface="Calibri" panose="020F0502020204030204" pitchFamily="34" charset="0"/>
                <a:cs typeface="Times New Roman" panose="02020603050405020304" pitchFamily="18" charset="0"/>
              </a:rPr>
              <a:t> należy</a:t>
            </a:r>
            <a:r>
              <a:rPr lang="pl-PL" sz="1600" b="1" dirty="0" smtClean="0">
                <a:latin typeface="Times New Roman" panose="02020603050405020304" pitchFamily="18" charset="0"/>
                <a:ea typeface="Calibri" panose="020F0502020204030204" pitchFamily="34" charset="0"/>
                <a:cs typeface="Times New Roman" panose="02020603050405020304" pitchFamily="18" charset="0"/>
              </a:rPr>
              <a:t>:</a:t>
            </a:r>
          </a:p>
          <a:p>
            <a:pPr algn="ctr">
              <a:spcAft>
                <a:spcPts val="0"/>
              </a:spcAft>
            </a:pPr>
            <a:endParaRPr lang="pl-PL" sz="1200" b="1"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spcAft>
                <a:spcPts val="0"/>
              </a:spcAft>
              <a:buFont typeface="+mj-lt"/>
              <a:buAutoNum type="arabicParenR"/>
            </a:pPr>
            <a:r>
              <a:rPr lang="pl-PL" sz="1500" dirty="0" smtClean="0">
                <a:latin typeface="Times New Roman" panose="02020603050405020304" pitchFamily="18" charset="0"/>
                <a:ea typeface="Calibri" panose="020F0502020204030204" pitchFamily="34" charset="0"/>
                <a:cs typeface="Times New Roman" panose="02020603050405020304" pitchFamily="18" charset="0"/>
              </a:rPr>
              <a:t>opiniowanie </a:t>
            </a:r>
            <a:r>
              <a:rPr lang="pl-PL" sz="1500" dirty="0">
                <a:latin typeface="Times New Roman" panose="02020603050405020304" pitchFamily="18" charset="0"/>
                <a:ea typeface="Calibri" panose="020F0502020204030204" pitchFamily="34" charset="0"/>
                <a:cs typeface="Times New Roman" panose="02020603050405020304" pitchFamily="18" charset="0"/>
              </a:rPr>
              <a:t>propozycji do planu działania KSOW, propozycji zmian do tego planu oraz dwuletnich planów operacyjnych i ich zmian.</a:t>
            </a:r>
          </a:p>
          <a:p>
            <a:pPr marL="342900" lvl="0" indent="-342900" algn="just">
              <a:spcAft>
                <a:spcPts val="0"/>
              </a:spcAft>
              <a:buFont typeface="+mj-lt"/>
              <a:buAutoNum type="arabicParenR"/>
            </a:pPr>
            <a:r>
              <a:rPr lang="pl-PL" sz="1500" dirty="0" smtClean="0">
                <a:latin typeface="Times New Roman" panose="02020603050405020304" pitchFamily="18" charset="0"/>
                <a:ea typeface="Calibri" panose="020F0502020204030204" pitchFamily="34" charset="0"/>
                <a:cs typeface="Times New Roman" panose="02020603050405020304" pitchFamily="18" charset="0"/>
              </a:rPr>
              <a:t>opiniowanie </a:t>
            </a:r>
            <a:r>
              <a:rPr lang="pl-PL" sz="1500" dirty="0">
                <a:latin typeface="Times New Roman" panose="02020603050405020304" pitchFamily="18" charset="0"/>
                <a:ea typeface="Calibri" panose="020F0502020204030204" pitchFamily="34" charset="0"/>
                <a:cs typeface="Times New Roman" panose="02020603050405020304" pitchFamily="18" charset="0"/>
              </a:rPr>
              <a:t>sprawozdań i informacji, sporządzanych na podstawie planu działania, w ramach okresowego przeglądu realizacji tego planu i dwuletnich planów operacyjnych, w tym zgłaszanie propozycji rekomendacji w sprawie ich zmian</a:t>
            </a:r>
            <a:r>
              <a:rPr lang="pl-PL" sz="1500" dirty="0" smtClean="0">
                <a:latin typeface="Times New Roman" panose="02020603050405020304" pitchFamily="18" charset="0"/>
                <a:ea typeface="Calibri" panose="020F0502020204030204" pitchFamily="34" charset="0"/>
                <a:cs typeface="Times New Roman" panose="02020603050405020304" pitchFamily="18" charset="0"/>
              </a:rPr>
              <a:t>;</a:t>
            </a:r>
          </a:p>
          <a:p>
            <a:pPr marL="342900" lvl="0" indent="-342900" algn="just">
              <a:spcAft>
                <a:spcPts val="0"/>
              </a:spcAft>
              <a:buFont typeface="+mj-lt"/>
              <a:buAutoNum type="arabicParenR"/>
            </a:pPr>
            <a:r>
              <a:rPr lang="pl-PL" sz="1500" dirty="0" smtClean="0">
                <a:latin typeface="Times New Roman" panose="02020603050405020304" pitchFamily="18" charset="0"/>
                <a:ea typeface="Calibri" panose="020F0502020204030204" pitchFamily="34" charset="0"/>
                <a:cs typeface="Times New Roman" panose="02020603050405020304" pitchFamily="18" charset="0"/>
              </a:rPr>
              <a:t>zapewnienie </a:t>
            </a:r>
            <a:r>
              <a:rPr lang="pl-PL" sz="1500" dirty="0">
                <a:latin typeface="Times New Roman" panose="02020603050405020304" pitchFamily="18" charset="0"/>
                <a:ea typeface="Calibri" panose="020F0502020204030204" pitchFamily="34" charset="0"/>
                <a:cs typeface="Times New Roman" panose="02020603050405020304" pitchFamily="18" charset="0"/>
              </a:rPr>
              <a:t>wymiany wiedzy tematycznej, analitycznej i ułatwianie współpracy pomiędzy partnerami KSOW przez możliwość tworzenia grup tematycznych;</a:t>
            </a:r>
          </a:p>
          <a:p>
            <a:pPr marL="342900" lvl="0" indent="-342900" algn="just">
              <a:spcAft>
                <a:spcPts val="0"/>
              </a:spcAft>
              <a:buFont typeface="+mj-lt"/>
              <a:buAutoNum type="arabicParenR"/>
            </a:pPr>
            <a:r>
              <a:rPr lang="pl-PL" sz="1500" dirty="0" smtClean="0">
                <a:latin typeface="Times New Roman" panose="02020603050405020304" pitchFamily="18" charset="0"/>
                <a:ea typeface="Calibri" panose="020F0502020204030204" pitchFamily="34" charset="0"/>
                <a:cs typeface="Times New Roman" panose="02020603050405020304" pitchFamily="18" charset="0"/>
              </a:rPr>
              <a:t>opiniowanie </a:t>
            </a:r>
            <a:r>
              <a:rPr lang="pl-PL" sz="1500" dirty="0">
                <a:latin typeface="Times New Roman" panose="02020603050405020304" pitchFamily="18" charset="0"/>
                <a:ea typeface="Calibri" panose="020F0502020204030204" pitchFamily="34" charset="0"/>
                <a:cs typeface="Times New Roman" panose="02020603050405020304" pitchFamily="18" charset="0"/>
              </a:rPr>
              <a:t>sprawozdania z realizacji Planu Działania Sekretariatu Regionalnego Krajowej Sieci Obszarów Wiejskich w Województwie Mazowieckim na lata 2014-2015.</a:t>
            </a:r>
          </a:p>
          <a:p>
            <a:pPr lvl="0" algn="just">
              <a:spcAft>
                <a:spcPts val="0"/>
              </a:spcAft>
            </a:pPr>
            <a:endParaRPr lang="pl-PL" sz="1400" dirty="0">
              <a:latin typeface="Times New Roman" panose="02020603050405020304" pitchFamily="18" charset="0"/>
              <a:ea typeface="Times New Roman" panose="02020603050405020304" pitchFamily="18" charset="0"/>
              <a:cs typeface="Times New Roman" panose="02020603050405020304" pitchFamily="18" charset="0"/>
            </a:endParaRPr>
          </a:p>
          <a:p>
            <a:pPr lvl="0" algn="ctr">
              <a:spcAft>
                <a:spcPts val="0"/>
              </a:spcAft>
            </a:pPr>
            <a:r>
              <a:rPr lang="pl-PL" sz="1500" b="1" dirty="0">
                <a:solidFill>
                  <a:srgbClr val="007A37"/>
                </a:solidFill>
                <a:latin typeface="Times New Roman" panose="02020603050405020304" pitchFamily="18" charset="0"/>
                <a:ea typeface="Times New Roman" panose="02020603050405020304" pitchFamily="18" charset="0"/>
                <a:cs typeface="Times New Roman" panose="02020603050405020304" pitchFamily="18" charset="0"/>
              </a:rPr>
              <a:t>I posiedzenie WGR ds. KSOW – 15 września br. </a:t>
            </a:r>
          </a:p>
          <a:p>
            <a:pPr lvl="0" algn="ctr">
              <a:spcAft>
                <a:spcPts val="0"/>
              </a:spcAft>
            </a:pPr>
            <a:endParaRPr lang="pl-PL" sz="800" dirty="0">
              <a:latin typeface="Times New Roman" panose="02020603050405020304" pitchFamily="18" charset="0"/>
              <a:ea typeface="Times New Roman" panose="02020603050405020304" pitchFamily="18" charset="0"/>
              <a:cs typeface="Times New Roman" panose="02020603050405020304" pitchFamily="18" charset="0"/>
            </a:endParaRPr>
          </a:p>
          <a:p>
            <a:pPr lvl="0" algn="just">
              <a:spcAft>
                <a:spcPts val="0"/>
              </a:spcAft>
            </a:pPr>
            <a:r>
              <a:rPr lang="pl-PL" sz="1500" dirty="0">
                <a:latin typeface="Times New Roman" panose="02020603050405020304" pitchFamily="18" charset="0"/>
                <a:ea typeface="Times New Roman" panose="02020603050405020304" pitchFamily="18" charset="0"/>
                <a:cs typeface="Times New Roman" panose="02020603050405020304" pitchFamily="18" charset="0"/>
              </a:rPr>
              <a:t>Członkowie Grypy pozytywnie zaopiniowali projekt:</a:t>
            </a:r>
          </a:p>
          <a:p>
            <a:pPr marL="285750" lvl="0" indent="-285750" algn="just">
              <a:spcAft>
                <a:spcPts val="0"/>
              </a:spcAft>
              <a:buFont typeface="Wingdings" panose="05000000000000000000" pitchFamily="2" charset="2"/>
              <a:buChar char="§"/>
            </a:pPr>
            <a:r>
              <a:rPr lang="pl-PL" sz="1500" dirty="0">
                <a:latin typeface="Times New Roman" panose="02020603050405020304" pitchFamily="18" charset="0"/>
                <a:ea typeface="Times New Roman" panose="02020603050405020304" pitchFamily="18" charset="0"/>
                <a:cs typeface="Times New Roman" panose="02020603050405020304" pitchFamily="18" charset="0"/>
              </a:rPr>
              <a:t>Planu Działania KSOW na lata 2014-2020;</a:t>
            </a:r>
          </a:p>
          <a:p>
            <a:pPr marL="285750" lvl="0" indent="-285750" algn="just">
              <a:spcAft>
                <a:spcPts val="0"/>
              </a:spcAft>
              <a:buFont typeface="Wingdings" panose="05000000000000000000" pitchFamily="2" charset="2"/>
              <a:buChar char="§"/>
            </a:pPr>
            <a:r>
              <a:rPr lang="pl-PL" sz="1500" dirty="0">
                <a:latin typeface="Times New Roman" panose="02020603050405020304" pitchFamily="18" charset="0"/>
                <a:ea typeface="Times New Roman" panose="02020603050405020304" pitchFamily="18" charset="0"/>
                <a:cs typeface="Times New Roman" panose="02020603050405020304" pitchFamily="18" charset="0"/>
              </a:rPr>
              <a:t>Planu Operacyjnego na lata 2014-2015 </a:t>
            </a:r>
            <a:r>
              <a:rPr lang="pl-PL" sz="1500" dirty="0">
                <a:latin typeface="Times New Roman" panose="02020603050405020304" pitchFamily="18" charset="0"/>
                <a:cs typeface="Times New Roman" panose="02020603050405020304" pitchFamily="18" charset="0"/>
              </a:rPr>
              <a:t>KSOW 2014-2020 dla Województwa Mazowieckiego.</a:t>
            </a:r>
            <a:endParaRPr lang="pl-PL" sz="1500" dirty="0">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11" name="Obraz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65172" y="105287"/>
            <a:ext cx="5400674" cy="784913"/>
          </a:xfrm>
          <a:prstGeom prst="rect">
            <a:avLst/>
          </a:prstGeom>
        </p:spPr>
      </p:pic>
    </p:spTree>
    <p:extLst>
      <p:ext uri="{BB962C8B-B14F-4D97-AF65-F5344CB8AC3E}">
        <p14:creationId xmlns:p14="http://schemas.microsoft.com/office/powerpoint/2010/main" val="22213885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p:cNvPicPr>
            <a:picLocks noChangeAspect="1"/>
          </p:cNvPicPr>
          <p:nvPr/>
        </p:nvPicPr>
        <p:blipFill>
          <a:blip r:embed="rId2"/>
          <a:stretch>
            <a:fillRect/>
          </a:stretch>
        </p:blipFill>
        <p:spPr>
          <a:xfrm>
            <a:off x="1516487" y="1093597"/>
            <a:ext cx="6677994" cy="304566"/>
          </a:xfrm>
          <a:prstGeom prst="rect">
            <a:avLst/>
          </a:prstGeom>
        </p:spPr>
      </p:pic>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0" y="2360720"/>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3"/>
          <a:stretch>
            <a:fillRect/>
          </a:stretch>
        </p:blipFill>
        <p:spPr>
          <a:xfrm>
            <a:off x="0" y="6533359"/>
            <a:ext cx="9144793" cy="324641"/>
          </a:xfrm>
          <a:prstGeom prst="rect">
            <a:avLst/>
          </a:prstGeom>
        </p:spPr>
      </p:pic>
      <p:sp>
        <p:nvSpPr>
          <p:cNvPr id="13" name="Tytuł 1"/>
          <p:cNvSpPr txBox="1">
            <a:spLocks/>
          </p:cNvSpPr>
          <p:nvPr/>
        </p:nvSpPr>
        <p:spPr>
          <a:xfrm>
            <a:off x="485735" y="1093597"/>
            <a:ext cx="7738711" cy="429127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2000" b="1" dirty="0">
                <a:latin typeface="Times New Roman" panose="02020603050405020304" pitchFamily="18" charset="0"/>
                <a:cs typeface="Times New Roman" panose="02020603050405020304" pitchFamily="18" charset="0"/>
              </a:rPr>
              <a:t>Cele </a:t>
            </a:r>
            <a:r>
              <a:rPr lang="pl-PL" sz="2000" b="1" dirty="0" smtClean="0">
                <a:latin typeface="Times New Roman" panose="02020603050405020304" pitchFamily="18" charset="0"/>
                <a:cs typeface="Times New Roman" panose="02020603050405020304" pitchFamily="18" charset="0"/>
              </a:rPr>
              <a:t>KSOW</a:t>
            </a:r>
            <a:r>
              <a:rPr lang="pl-PL" sz="2000" dirty="0" smtClean="0">
                <a:latin typeface="Times New Roman" panose="02020603050405020304" pitchFamily="18" charset="0"/>
                <a:cs typeface="Times New Roman" panose="02020603050405020304" pitchFamily="18" charset="0"/>
              </a:rPr>
              <a:t>: </a:t>
            </a:r>
          </a:p>
          <a:p>
            <a:endParaRPr lang="pl-PL" sz="2000" dirty="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
            </a:pPr>
            <a:r>
              <a:rPr lang="pl-PL" sz="2000" dirty="0">
                <a:latin typeface="Times New Roman" panose="02020603050405020304" pitchFamily="18" charset="0"/>
                <a:cs typeface="Times New Roman" panose="02020603050405020304" pitchFamily="18" charset="0"/>
              </a:rPr>
              <a:t>zwiększenie udziału zainteresowanych stron we wdrażaniu programów rozwoju obszarów wiejskich,</a:t>
            </a:r>
          </a:p>
          <a:p>
            <a:pPr marL="342900" lvl="0" indent="-342900">
              <a:buFont typeface="Wingdings" panose="05000000000000000000" pitchFamily="2" charset="2"/>
              <a:buChar char="§"/>
            </a:pPr>
            <a:r>
              <a:rPr lang="pl-PL" sz="2000" dirty="0">
                <a:latin typeface="Times New Roman" panose="02020603050405020304" pitchFamily="18" charset="0"/>
                <a:cs typeface="Times New Roman" panose="02020603050405020304" pitchFamily="18" charset="0"/>
              </a:rPr>
              <a:t>podniesienie jakości wdrażania PROW,</a:t>
            </a:r>
          </a:p>
          <a:p>
            <a:pPr marL="342900" lvl="0" indent="-342900">
              <a:buFont typeface="Wingdings" panose="05000000000000000000" pitchFamily="2" charset="2"/>
              <a:buChar char="§"/>
            </a:pPr>
            <a:r>
              <a:rPr lang="pl-PL" sz="2000" dirty="0">
                <a:latin typeface="Times New Roman" panose="02020603050405020304" pitchFamily="18" charset="0"/>
                <a:cs typeface="Times New Roman" panose="02020603050405020304" pitchFamily="18" charset="0"/>
              </a:rPr>
              <a:t>informowanie społeczeństwa i potencjalnych beneficjentów o polityce rozwoju obszarów wiejskich i o możliwościach finansowania,</a:t>
            </a:r>
          </a:p>
          <a:p>
            <a:pPr marL="342900" lvl="0" indent="-342900">
              <a:buFont typeface="Wingdings" panose="05000000000000000000" pitchFamily="2" charset="2"/>
              <a:buChar char="§"/>
            </a:pPr>
            <a:r>
              <a:rPr lang="pl-PL" sz="2000" dirty="0">
                <a:latin typeface="Times New Roman" panose="02020603050405020304" pitchFamily="18" charset="0"/>
                <a:cs typeface="Times New Roman" panose="02020603050405020304" pitchFamily="18" charset="0"/>
              </a:rPr>
              <a:t>wspieranie innowacji w rolnictwie, produkcji żywności, leśnictwie i na obszarach wiejskich,</a:t>
            </a:r>
          </a:p>
          <a:p>
            <a:pPr marL="342900" indent="-342900">
              <a:buFont typeface="Wingdings" panose="05000000000000000000" pitchFamily="2" charset="2"/>
              <a:buChar char="§"/>
            </a:pPr>
            <a:r>
              <a:rPr lang="pl-PL" sz="2000" dirty="0">
                <a:latin typeface="Times New Roman" panose="02020603050405020304" pitchFamily="18" charset="0"/>
                <a:cs typeface="Times New Roman" panose="02020603050405020304" pitchFamily="18" charset="0"/>
              </a:rPr>
              <a:t>aktywizacja mieszkańców wsi na rzecz podejmowania inicjatyw w zakresie rozwoju obszarów wiejskich, w tym kreowania miejsc pracy na terenach wiejskich</a:t>
            </a:r>
            <a:r>
              <a:rPr lang="pl-PL" sz="2400" dirty="0">
                <a:latin typeface="Times New Roman" panose="02020603050405020304" pitchFamily="18" charset="0"/>
                <a:cs typeface="Times New Roman" panose="02020603050405020304" pitchFamily="18" charset="0"/>
              </a:rPr>
              <a:t>.</a:t>
            </a:r>
          </a:p>
        </p:txBody>
      </p:sp>
      <p:pic>
        <p:nvPicPr>
          <p:cNvPr id="11" name="Obraz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65172" y="105287"/>
            <a:ext cx="5400674" cy="784913"/>
          </a:xfrm>
          <a:prstGeom prst="rect">
            <a:avLst/>
          </a:prstGeom>
        </p:spPr>
      </p:pic>
    </p:spTree>
    <p:extLst>
      <p:ext uri="{BB962C8B-B14F-4D97-AF65-F5344CB8AC3E}">
        <p14:creationId xmlns:p14="http://schemas.microsoft.com/office/powerpoint/2010/main" val="2159019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p:cNvPicPr>
            <a:picLocks noChangeAspect="1"/>
          </p:cNvPicPr>
          <p:nvPr/>
        </p:nvPicPr>
        <p:blipFill>
          <a:blip r:embed="rId2"/>
          <a:stretch>
            <a:fillRect/>
          </a:stretch>
        </p:blipFill>
        <p:spPr>
          <a:xfrm>
            <a:off x="1516487" y="1093597"/>
            <a:ext cx="6677994" cy="304566"/>
          </a:xfrm>
          <a:prstGeom prst="rect">
            <a:avLst/>
          </a:prstGeom>
        </p:spPr>
      </p:pic>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0" y="2360720"/>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3"/>
          <a:stretch>
            <a:fillRect/>
          </a:stretch>
        </p:blipFill>
        <p:spPr>
          <a:xfrm>
            <a:off x="0" y="6533359"/>
            <a:ext cx="9144793" cy="324641"/>
          </a:xfrm>
          <a:prstGeom prst="rect">
            <a:avLst/>
          </a:prstGeom>
        </p:spPr>
      </p:pic>
      <p:sp>
        <p:nvSpPr>
          <p:cNvPr id="13" name="Tytuł 1"/>
          <p:cNvSpPr txBox="1">
            <a:spLocks/>
          </p:cNvSpPr>
          <p:nvPr/>
        </p:nvSpPr>
        <p:spPr>
          <a:xfrm>
            <a:off x="1486296" y="1871878"/>
            <a:ext cx="6172200" cy="329565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pl-PL" sz="3200" dirty="0"/>
          </a:p>
        </p:txBody>
      </p:sp>
      <p:sp>
        <p:nvSpPr>
          <p:cNvPr id="3" name="Tytuł 2"/>
          <p:cNvSpPr>
            <a:spLocks noGrp="1"/>
          </p:cNvSpPr>
          <p:nvPr>
            <p:ph type="title"/>
          </p:nvPr>
        </p:nvSpPr>
        <p:spPr>
          <a:xfrm>
            <a:off x="628650" y="897838"/>
            <a:ext cx="7886700" cy="500325"/>
          </a:xfrm>
        </p:spPr>
        <p:txBody>
          <a:bodyPr>
            <a:normAutofit/>
          </a:bodyPr>
          <a:lstStyle/>
          <a:p>
            <a:pPr algn="ctr"/>
            <a:r>
              <a:rPr lang="pl-PL" sz="2800" b="1" dirty="0" smtClean="0">
                <a:latin typeface="Times New Roman" panose="02020603050405020304" pitchFamily="18" charset="0"/>
                <a:cs typeface="Times New Roman" panose="02020603050405020304" pitchFamily="18" charset="0"/>
              </a:rPr>
              <a:t>Działania KSOW</a:t>
            </a:r>
            <a:endParaRPr lang="pl-PL" sz="2800" b="1" dirty="0">
              <a:latin typeface="Times New Roman" panose="02020603050405020304" pitchFamily="18" charset="0"/>
              <a:cs typeface="Times New Roman" panose="02020603050405020304" pitchFamily="18" charset="0"/>
            </a:endParaRPr>
          </a:p>
        </p:txBody>
      </p:sp>
      <p:sp>
        <p:nvSpPr>
          <p:cNvPr id="5" name="Symbol zastępczy zawartości 4"/>
          <p:cNvSpPr>
            <a:spLocks noGrp="1"/>
          </p:cNvSpPr>
          <p:nvPr>
            <p:ph idx="1"/>
          </p:nvPr>
        </p:nvSpPr>
        <p:spPr>
          <a:xfrm>
            <a:off x="266740" y="1463859"/>
            <a:ext cx="8655879" cy="4773312"/>
          </a:xfrm>
        </p:spPr>
        <p:txBody>
          <a:bodyPr>
            <a:noAutofit/>
          </a:bodyPr>
          <a:lstStyle/>
          <a:p>
            <a:pPr marL="182563" indent="-182563">
              <a:buNone/>
            </a:pPr>
            <a:r>
              <a:rPr lang="pl-PL" sz="1600" b="1" dirty="0" smtClean="0">
                <a:latin typeface="Times New Roman" panose="02020603050405020304" pitchFamily="18" charset="0"/>
                <a:cs typeface="Times New Roman" panose="02020603050405020304" pitchFamily="18" charset="0"/>
              </a:rPr>
              <a:t>I. </a:t>
            </a:r>
            <a:r>
              <a:rPr lang="pl-PL" sz="1600" b="1" dirty="0">
                <a:latin typeface="Times New Roman" panose="02020603050405020304" pitchFamily="18" charset="0"/>
                <a:cs typeface="Times New Roman" panose="02020603050405020304" pitchFamily="18" charset="0"/>
              </a:rPr>
              <a:t>Działania KSOW, określone w PROW 2014-2020 i w art. 54 ust 3 </a:t>
            </a:r>
            <a:r>
              <a:rPr lang="pl-PL" sz="1600" b="1" dirty="0" err="1">
                <a:latin typeface="Times New Roman" panose="02020603050405020304" pitchFamily="18" charset="0"/>
                <a:cs typeface="Times New Roman" panose="02020603050405020304" pitchFamily="18" charset="0"/>
              </a:rPr>
              <a:t>rozp</a:t>
            </a:r>
            <a:r>
              <a:rPr lang="pl-PL" sz="1600" b="1" dirty="0">
                <a:latin typeface="Times New Roman" panose="02020603050405020304" pitchFamily="18" charset="0"/>
                <a:cs typeface="Times New Roman" panose="02020603050405020304" pitchFamily="18" charset="0"/>
              </a:rPr>
              <a:t>. 1305/2013, </a:t>
            </a:r>
            <a:r>
              <a:rPr lang="pl-PL" sz="1600" b="1" dirty="0" smtClean="0">
                <a:latin typeface="Times New Roman" panose="02020603050405020304" pitchFamily="18" charset="0"/>
                <a:cs typeface="Times New Roman" panose="02020603050405020304" pitchFamily="18" charset="0"/>
              </a:rPr>
              <a:t>                              są </a:t>
            </a:r>
            <a:r>
              <a:rPr lang="pl-PL" sz="1600" b="1" dirty="0">
                <a:latin typeface="Times New Roman" panose="02020603050405020304" pitchFamily="18" charset="0"/>
                <a:cs typeface="Times New Roman" panose="02020603050405020304" pitchFamily="18" charset="0"/>
              </a:rPr>
              <a:t>następujące: </a:t>
            </a:r>
            <a:endParaRPr lang="pl-PL" sz="1600" dirty="0">
              <a:latin typeface="Times New Roman" panose="02020603050405020304" pitchFamily="18" charset="0"/>
              <a:cs typeface="Times New Roman" panose="02020603050405020304" pitchFamily="18" charset="0"/>
            </a:endParaRPr>
          </a:p>
          <a:p>
            <a:pPr marL="269875" lvl="0" indent="-269875">
              <a:buFont typeface="+mj-lt"/>
              <a:buAutoNum type="arabicPeriod"/>
            </a:pPr>
            <a:r>
              <a:rPr lang="pl-PL" sz="1500" dirty="0">
                <a:latin typeface="Times New Roman" panose="02020603050405020304" pitchFamily="18" charset="0"/>
                <a:cs typeface="Times New Roman" panose="02020603050405020304" pitchFamily="18" charset="0"/>
              </a:rPr>
              <a:t>Rozpowszechnianie informacji na temat wyników monitoringu i oceny realizacji działań na rzecz rozwoju obszarów wiejskich w perspektywie finansowej 2014-2020</a:t>
            </a:r>
            <a:r>
              <a:rPr lang="pl-PL" sz="1500" dirty="0" smtClean="0">
                <a:latin typeface="Times New Roman" panose="02020603050405020304" pitchFamily="18" charset="0"/>
                <a:cs typeface="Times New Roman" panose="02020603050405020304" pitchFamily="18" charset="0"/>
              </a:rPr>
              <a:t>.</a:t>
            </a:r>
          </a:p>
          <a:p>
            <a:pPr marL="269875" indent="-269875">
              <a:buFont typeface="+mj-lt"/>
              <a:buAutoNum type="arabicPeriod"/>
            </a:pPr>
            <a:r>
              <a:rPr lang="pl-PL" sz="1500" dirty="0">
                <a:latin typeface="Times New Roman" panose="02020603050405020304" pitchFamily="18" charset="0"/>
                <a:cs typeface="Times New Roman" panose="02020603050405020304" pitchFamily="18" charset="0"/>
              </a:rPr>
              <a:t>Działania na rzecz tworzenia sieci kontaktów dla doradców i służb wspierających wdrażanie innowacji na obszarach wiejskich</a:t>
            </a:r>
            <a:r>
              <a:rPr lang="pl-PL" sz="1500" dirty="0" smtClean="0">
                <a:latin typeface="Times New Roman" panose="02020603050405020304" pitchFamily="18" charset="0"/>
                <a:cs typeface="Times New Roman" panose="02020603050405020304" pitchFamily="18" charset="0"/>
              </a:rPr>
              <a:t>.</a:t>
            </a:r>
          </a:p>
          <a:p>
            <a:pPr marL="269875" lvl="0" indent="-269875">
              <a:buFont typeface="+mj-lt"/>
              <a:buAutoNum type="arabicPeriod"/>
            </a:pPr>
            <a:r>
              <a:rPr lang="pl-PL" sz="1500" dirty="0">
                <a:latin typeface="Times New Roman" panose="02020603050405020304" pitchFamily="18" charset="0"/>
                <a:cs typeface="Times New Roman" panose="02020603050405020304" pitchFamily="18" charset="0"/>
              </a:rPr>
              <a:t>Gromadzenie przykładów operacji realizujących poszczególne priorytety Programu.</a:t>
            </a:r>
          </a:p>
          <a:p>
            <a:pPr marL="269875" lvl="0" indent="-269875">
              <a:buFont typeface="+mj-lt"/>
              <a:buAutoNum type="arabicPeriod"/>
            </a:pPr>
            <a:r>
              <a:rPr lang="pl-PL" sz="1500" dirty="0">
                <a:latin typeface="Times New Roman" panose="02020603050405020304" pitchFamily="18" charset="0"/>
                <a:cs typeface="Times New Roman" panose="02020603050405020304" pitchFamily="18" charset="0"/>
              </a:rPr>
              <a:t>Szkolenia i działania na rzecz tworzenia sieci kontaktów dla Lokalnych Grup Działania (LGD), w tym zapewnianie pomocy technicznej w zakresie współpracy </a:t>
            </a:r>
            <a:r>
              <a:rPr lang="pl-PL" sz="1500" dirty="0" err="1">
                <a:latin typeface="Times New Roman" panose="02020603050405020304" pitchFamily="18" charset="0"/>
                <a:cs typeface="Times New Roman" panose="02020603050405020304" pitchFamily="18" charset="0"/>
              </a:rPr>
              <a:t>międzyterytorialnej</a:t>
            </a:r>
            <a:r>
              <a:rPr lang="pl-PL" sz="1500" dirty="0">
                <a:latin typeface="Times New Roman" panose="02020603050405020304" pitchFamily="18" charset="0"/>
                <a:cs typeface="Times New Roman" panose="02020603050405020304" pitchFamily="18" charset="0"/>
              </a:rPr>
              <a:t> i międzynarodowej.</a:t>
            </a:r>
          </a:p>
          <a:p>
            <a:pPr marL="269875" lvl="0" indent="-269875">
              <a:buFont typeface="+mj-lt"/>
              <a:buAutoNum type="arabicPeriod"/>
            </a:pPr>
            <a:r>
              <a:rPr lang="pl-PL" sz="1500" dirty="0">
                <a:latin typeface="Times New Roman" panose="02020603050405020304" pitchFamily="18" charset="0"/>
                <a:cs typeface="Times New Roman" panose="02020603050405020304" pitchFamily="18" charset="0"/>
              </a:rPr>
              <a:t>Poszukiwanie partnerów KSOW do współpracy w ramach działania „Współpraca”, o którym mowa w art. 3 ust.1 pkt. 13 ustawy o wspieraniu rozwoju obszarów wiejskich z udziałem środków EFRROW w ramach PROW na lata 2014-2020 oraz ułatwianie tej współpracy</a:t>
            </a:r>
            <a:r>
              <a:rPr lang="pl-PL" sz="1500" dirty="0" smtClean="0">
                <a:latin typeface="Times New Roman" panose="02020603050405020304" pitchFamily="18" charset="0"/>
                <a:cs typeface="Times New Roman" panose="02020603050405020304" pitchFamily="18" charset="0"/>
              </a:rPr>
              <a:t>.</a:t>
            </a:r>
            <a:r>
              <a:rPr lang="pl-PL" sz="1500" dirty="0">
                <a:latin typeface="Times New Roman" panose="02020603050405020304" pitchFamily="18" charset="0"/>
                <a:cs typeface="Times New Roman" panose="02020603050405020304" pitchFamily="18" charset="0"/>
              </a:rPr>
              <a:t> </a:t>
            </a:r>
            <a:endParaRPr lang="pl-PL" sz="1500" dirty="0" smtClean="0">
              <a:latin typeface="Times New Roman" panose="02020603050405020304" pitchFamily="18" charset="0"/>
              <a:cs typeface="Times New Roman" panose="02020603050405020304" pitchFamily="18" charset="0"/>
            </a:endParaRPr>
          </a:p>
          <a:p>
            <a:pPr marL="269875" lvl="0" indent="-269875">
              <a:buFont typeface="+mj-lt"/>
              <a:buAutoNum type="arabicPeriod"/>
            </a:pPr>
            <a:r>
              <a:rPr lang="pl-PL" sz="1500" dirty="0" smtClean="0">
                <a:latin typeface="Times New Roman" panose="02020603050405020304" pitchFamily="18" charset="0"/>
                <a:cs typeface="Times New Roman" panose="02020603050405020304" pitchFamily="18" charset="0"/>
              </a:rPr>
              <a:t>Ułatwianie </a:t>
            </a:r>
            <a:r>
              <a:rPr lang="pl-PL" sz="1500" dirty="0">
                <a:latin typeface="Times New Roman" panose="02020603050405020304" pitchFamily="18" charset="0"/>
                <a:cs typeface="Times New Roman" panose="02020603050405020304" pitchFamily="18" charset="0"/>
              </a:rPr>
              <a:t>wymiany wiedzy pomiędzy podmiotami uczestniczącymi w rozwoju obszarów wiejskich oraz wymiana i rozpowszechnianie rezultatów działań na rzecz tego rozwoju</a:t>
            </a:r>
            <a:r>
              <a:rPr lang="pl-PL" sz="1500" dirty="0" smtClean="0">
                <a:latin typeface="Times New Roman" panose="02020603050405020304" pitchFamily="18" charset="0"/>
                <a:cs typeface="Times New Roman" panose="02020603050405020304" pitchFamily="18" charset="0"/>
              </a:rPr>
              <a:t>.</a:t>
            </a:r>
          </a:p>
          <a:p>
            <a:pPr marL="269875" indent="-269875">
              <a:buFont typeface="+mj-lt"/>
              <a:buAutoNum type="arabicPeriod"/>
            </a:pPr>
            <a:r>
              <a:rPr lang="pl-PL" sz="1500" dirty="0">
                <a:latin typeface="Times New Roman" panose="02020603050405020304" pitchFamily="18" charset="0"/>
                <a:cs typeface="Times New Roman" panose="02020603050405020304" pitchFamily="18" charset="0"/>
              </a:rPr>
              <a:t>Współpraca z Europejską Siecią na Rzecz Rozwoju Obszarów Wiejskich (ESROW).</a:t>
            </a:r>
          </a:p>
          <a:p>
            <a:pPr marL="269875" indent="-269875">
              <a:buFont typeface="+mj-lt"/>
              <a:buAutoNum type="arabicPeriod"/>
            </a:pPr>
            <a:r>
              <a:rPr lang="pl-PL" sz="1500" dirty="0">
                <a:latin typeface="Times New Roman" panose="02020603050405020304" pitchFamily="18" charset="0"/>
                <a:cs typeface="Times New Roman" panose="02020603050405020304" pitchFamily="18" charset="0"/>
              </a:rPr>
              <a:t>Plan komunikacyjny PROW 2014-2020.</a:t>
            </a:r>
          </a:p>
          <a:p>
            <a:pPr marL="269875" indent="-269875">
              <a:buFont typeface="+mj-lt"/>
              <a:buAutoNum type="arabicPeriod"/>
            </a:pPr>
            <a:r>
              <a:rPr lang="pl-PL" sz="1500" dirty="0">
                <a:latin typeface="Times New Roman" panose="02020603050405020304" pitchFamily="18" charset="0"/>
                <a:cs typeface="Times New Roman" panose="02020603050405020304" pitchFamily="18" charset="0"/>
              </a:rPr>
              <a:t>Promocja współpracy w sektorze rolnym i realizacji przez rolników wspólnych inwestycji</a:t>
            </a:r>
            <a:r>
              <a:rPr lang="pl-PL" sz="1500" dirty="0" smtClean="0">
                <a:latin typeface="Times New Roman" panose="02020603050405020304" pitchFamily="18" charset="0"/>
                <a:cs typeface="Times New Roman" panose="02020603050405020304" pitchFamily="18" charset="0"/>
              </a:rPr>
              <a:t>.</a:t>
            </a:r>
            <a:endParaRPr lang="pl-PL" sz="1500" dirty="0">
              <a:latin typeface="Times New Roman" panose="02020603050405020304" pitchFamily="18" charset="0"/>
              <a:cs typeface="Times New Roman" panose="02020603050405020304" pitchFamily="18" charset="0"/>
            </a:endParaRPr>
          </a:p>
        </p:txBody>
      </p:sp>
      <p:pic>
        <p:nvPicPr>
          <p:cNvPr id="15" name="Obraz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65172" y="105287"/>
            <a:ext cx="5400674" cy="784913"/>
          </a:xfrm>
          <a:prstGeom prst="rect">
            <a:avLst/>
          </a:prstGeom>
        </p:spPr>
      </p:pic>
    </p:spTree>
    <p:extLst>
      <p:ext uri="{BB962C8B-B14F-4D97-AF65-F5344CB8AC3E}">
        <p14:creationId xmlns:p14="http://schemas.microsoft.com/office/powerpoint/2010/main" val="39391294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p:cNvPicPr>
            <a:picLocks noChangeAspect="1"/>
          </p:cNvPicPr>
          <p:nvPr/>
        </p:nvPicPr>
        <p:blipFill>
          <a:blip r:embed="rId2"/>
          <a:stretch>
            <a:fillRect/>
          </a:stretch>
        </p:blipFill>
        <p:spPr>
          <a:xfrm>
            <a:off x="1516487" y="1093597"/>
            <a:ext cx="6677994" cy="304566"/>
          </a:xfrm>
          <a:prstGeom prst="rect">
            <a:avLst/>
          </a:prstGeom>
        </p:spPr>
      </p:pic>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0" y="2360720"/>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3"/>
          <a:stretch>
            <a:fillRect/>
          </a:stretch>
        </p:blipFill>
        <p:spPr>
          <a:xfrm>
            <a:off x="0" y="6533359"/>
            <a:ext cx="9144793" cy="324641"/>
          </a:xfrm>
          <a:prstGeom prst="rect">
            <a:avLst/>
          </a:prstGeom>
        </p:spPr>
      </p:pic>
      <p:sp>
        <p:nvSpPr>
          <p:cNvPr id="13" name="Tytuł 1"/>
          <p:cNvSpPr txBox="1">
            <a:spLocks/>
          </p:cNvSpPr>
          <p:nvPr/>
        </p:nvSpPr>
        <p:spPr>
          <a:xfrm>
            <a:off x="1486296" y="1871878"/>
            <a:ext cx="6172200" cy="329565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pl-PL" sz="3200" dirty="0"/>
          </a:p>
        </p:txBody>
      </p:sp>
      <p:sp>
        <p:nvSpPr>
          <p:cNvPr id="3" name="Tytuł 2"/>
          <p:cNvSpPr>
            <a:spLocks noGrp="1"/>
          </p:cNvSpPr>
          <p:nvPr>
            <p:ph type="title"/>
          </p:nvPr>
        </p:nvSpPr>
        <p:spPr>
          <a:xfrm>
            <a:off x="628650" y="897838"/>
            <a:ext cx="7886700" cy="500325"/>
          </a:xfrm>
        </p:spPr>
        <p:txBody>
          <a:bodyPr>
            <a:normAutofit/>
          </a:bodyPr>
          <a:lstStyle/>
          <a:p>
            <a:pPr algn="ctr"/>
            <a:r>
              <a:rPr lang="pl-PL" sz="2800" b="1" dirty="0" smtClean="0">
                <a:latin typeface="Times New Roman" panose="02020603050405020304" pitchFamily="18" charset="0"/>
                <a:cs typeface="Times New Roman" panose="02020603050405020304" pitchFamily="18" charset="0"/>
              </a:rPr>
              <a:t>Działania KSOW</a:t>
            </a:r>
            <a:endParaRPr lang="pl-PL" sz="2800" b="1" dirty="0">
              <a:latin typeface="Times New Roman" panose="02020603050405020304" pitchFamily="18" charset="0"/>
              <a:cs typeface="Times New Roman" panose="02020603050405020304" pitchFamily="18" charset="0"/>
            </a:endParaRPr>
          </a:p>
        </p:txBody>
      </p:sp>
      <p:sp>
        <p:nvSpPr>
          <p:cNvPr id="5" name="Symbol zastępczy zawartości 4"/>
          <p:cNvSpPr>
            <a:spLocks noGrp="1"/>
          </p:cNvSpPr>
          <p:nvPr>
            <p:ph idx="1"/>
          </p:nvPr>
        </p:nvSpPr>
        <p:spPr>
          <a:xfrm>
            <a:off x="298800" y="1593922"/>
            <a:ext cx="8655879" cy="3769131"/>
          </a:xfrm>
        </p:spPr>
        <p:txBody>
          <a:bodyPr>
            <a:noAutofit/>
          </a:bodyPr>
          <a:lstStyle/>
          <a:p>
            <a:pPr marL="269875" indent="-269875">
              <a:buNone/>
            </a:pPr>
            <a:r>
              <a:rPr lang="pl-PL" sz="1800" b="1" dirty="0" smtClean="0">
                <a:latin typeface="Times New Roman" panose="02020603050405020304" pitchFamily="18" charset="0"/>
                <a:cs typeface="Times New Roman" panose="02020603050405020304" pitchFamily="18" charset="0"/>
              </a:rPr>
              <a:t>II. Działania </a:t>
            </a:r>
            <a:r>
              <a:rPr lang="pl-PL" sz="1800" b="1" dirty="0">
                <a:latin typeface="Times New Roman" panose="02020603050405020304" pitchFamily="18" charset="0"/>
                <a:cs typeface="Times New Roman" panose="02020603050405020304" pitchFamily="18" charset="0"/>
              </a:rPr>
              <a:t>dodatkowe sformułowane w oparciu o analizę wyników ankiety przeprowadzonej na podstawie § 11 projektu rozporządzenia Ministra Rolnictwa i Rozwoju Wsi w sprawie funkcjonowania krajowej sieci obszarów wiejskich w ramach Programu Rozwoju Obszarów Wiejskich na lata 2014-2020</a:t>
            </a:r>
            <a:r>
              <a:rPr lang="pl-PL" sz="1800" b="1" dirty="0" smtClean="0">
                <a:latin typeface="Times New Roman" panose="02020603050405020304" pitchFamily="18" charset="0"/>
                <a:cs typeface="Times New Roman" panose="02020603050405020304" pitchFamily="18" charset="0"/>
              </a:rPr>
              <a:t>.</a:t>
            </a:r>
          </a:p>
          <a:p>
            <a:pPr marL="269875" indent="-269875">
              <a:buNone/>
            </a:pPr>
            <a:endParaRPr lang="pl-PL" sz="1000" b="1" dirty="0">
              <a:latin typeface="Times New Roman" panose="02020603050405020304" pitchFamily="18" charset="0"/>
              <a:cs typeface="Times New Roman" panose="02020603050405020304" pitchFamily="18" charset="0"/>
            </a:endParaRPr>
          </a:p>
          <a:p>
            <a:pPr marL="342900" lvl="0" indent="-342900">
              <a:buFont typeface="+mj-lt"/>
              <a:buAutoNum type="arabicPeriod"/>
            </a:pPr>
            <a:r>
              <a:rPr lang="pl-PL" sz="1800" dirty="0">
                <a:latin typeface="Times New Roman" panose="02020603050405020304" pitchFamily="18" charset="0"/>
                <a:cs typeface="Times New Roman" panose="02020603050405020304" pitchFamily="18" charset="0"/>
              </a:rPr>
              <a:t>Organizacja i udział w targach, wystawach tematycznych na rzecz prezentacji osiągnięć i promocji polskiej wsi w kraju i za granicą</a:t>
            </a:r>
            <a:r>
              <a:rPr lang="pl-PL" sz="1800" dirty="0" smtClean="0">
                <a:latin typeface="Times New Roman" panose="02020603050405020304" pitchFamily="18" charset="0"/>
                <a:cs typeface="Times New Roman" panose="02020603050405020304" pitchFamily="18" charset="0"/>
              </a:rPr>
              <a:t>.</a:t>
            </a:r>
          </a:p>
          <a:p>
            <a:pPr marL="342900" lvl="0" indent="-342900">
              <a:buFont typeface="+mj-lt"/>
              <a:buAutoNum type="arabicPeriod"/>
            </a:pPr>
            <a:r>
              <a:rPr lang="pl-PL" sz="1800" dirty="0">
                <a:latin typeface="Times New Roman" panose="02020603050405020304" pitchFamily="18" charset="0"/>
                <a:cs typeface="Times New Roman" panose="02020603050405020304" pitchFamily="18" charset="0"/>
              </a:rPr>
              <a:t>Aktywizacja mieszkańców wsi na rzecz podejmowania inicjatyw służących włączeniu społecznemu, w szczególności osób starszych, młodzieży, niepełnosprawnych, mniejszości narodowych i innych osób wykluczonych społecznie. </a:t>
            </a:r>
          </a:p>
          <a:p>
            <a:pPr marL="342900" indent="-342900">
              <a:buFont typeface="+mj-lt"/>
              <a:buAutoNum type="arabicPeriod"/>
            </a:pPr>
            <a:r>
              <a:rPr lang="pl-PL" sz="1800" dirty="0">
                <a:latin typeface="Times New Roman" panose="02020603050405020304" pitchFamily="18" charset="0"/>
                <a:cs typeface="Times New Roman" panose="02020603050405020304" pitchFamily="18" charset="0"/>
              </a:rPr>
              <a:t>Identyfikacja, gromadzenie i upowszechnianie dobrych praktyk mających wpływ na rozwój obszarów wiejskich.</a:t>
            </a:r>
          </a:p>
          <a:p>
            <a:pPr marL="342900" lvl="0" indent="-342900">
              <a:buFont typeface="+mj-lt"/>
              <a:buAutoNum type="arabicPeriod"/>
            </a:pPr>
            <a:r>
              <a:rPr lang="pl-PL" sz="1800" dirty="0">
                <a:latin typeface="Times New Roman" panose="02020603050405020304" pitchFamily="18" charset="0"/>
                <a:cs typeface="Times New Roman" panose="02020603050405020304" pitchFamily="18" charset="0"/>
              </a:rPr>
              <a:t>Promocja zrównoważonego rozwoju obszarów wiejskich</a:t>
            </a:r>
          </a:p>
        </p:txBody>
      </p:sp>
      <p:pic>
        <p:nvPicPr>
          <p:cNvPr id="15" name="Obraz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9926" y="48711"/>
            <a:ext cx="5159140" cy="749809"/>
          </a:xfrm>
          <a:prstGeom prst="rect">
            <a:avLst/>
          </a:prstGeom>
        </p:spPr>
      </p:pic>
    </p:spTree>
    <p:extLst>
      <p:ext uri="{BB962C8B-B14F-4D97-AF65-F5344CB8AC3E}">
        <p14:creationId xmlns:p14="http://schemas.microsoft.com/office/powerpoint/2010/main" val="16393448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p:cNvPicPr>
            <a:picLocks noChangeAspect="1"/>
          </p:cNvPicPr>
          <p:nvPr/>
        </p:nvPicPr>
        <p:blipFill>
          <a:blip r:embed="rId2"/>
          <a:stretch>
            <a:fillRect/>
          </a:stretch>
        </p:blipFill>
        <p:spPr>
          <a:xfrm>
            <a:off x="1516487" y="1093597"/>
            <a:ext cx="6677994" cy="304566"/>
          </a:xfrm>
          <a:prstGeom prst="rect">
            <a:avLst/>
          </a:prstGeom>
        </p:spPr>
      </p:pic>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0" y="2360720"/>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3"/>
          <a:stretch>
            <a:fillRect/>
          </a:stretch>
        </p:blipFill>
        <p:spPr>
          <a:xfrm>
            <a:off x="0" y="6533359"/>
            <a:ext cx="9144793" cy="324641"/>
          </a:xfrm>
          <a:prstGeom prst="rect">
            <a:avLst/>
          </a:prstGeom>
        </p:spPr>
      </p:pic>
      <p:sp>
        <p:nvSpPr>
          <p:cNvPr id="13" name="Tytuł 1"/>
          <p:cNvSpPr txBox="1">
            <a:spLocks/>
          </p:cNvSpPr>
          <p:nvPr/>
        </p:nvSpPr>
        <p:spPr>
          <a:xfrm>
            <a:off x="1486296" y="1871878"/>
            <a:ext cx="6172200" cy="329565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pl-PL" sz="3200" dirty="0"/>
          </a:p>
        </p:txBody>
      </p:sp>
      <p:sp>
        <p:nvSpPr>
          <p:cNvPr id="5" name="Symbol zastępczy zawartości 4"/>
          <p:cNvSpPr>
            <a:spLocks noGrp="1"/>
          </p:cNvSpPr>
          <p:nvPr>
            <p:ph idx="1"/>
          </p:nvPr>
        </p:nvSpPr>
        <p:spPr>
          <a:xfrm>
            <a:off x="244456" y="862653"/>
            <a:ext cx="8655879" cy="5374518"/>
          </a:xfrm>
        </p:spPr>
        <p:txBody>
          <a:bodyPr>
            <a:noAutofit/>
          </a:bodyPr>
          <a:lstStyle/>
          <a:p>
            <a:pPr marL="342900" lvl="0" indent="-342900" algn="ctr">
              <a:lnSpc>
                <a:spcPct val="100000"/>
              </a:lnSpc>
              <a:spcBef>
                <a:spcPts val="0"/>
              </a:spcBef>
              <a:buAutoNum type="arabicPeriod"/>
            </a:pPr>
            <a:r>
              <a:rPr lang="pl-PL" sz="1700" b="1" dirty="0" smtClean="0">
                <a:solidFill>
                  <a:srgbClr val="007A37"/>
                </a:solidFill>
                <a:latin typeface="Times New Roman" panose="02020603050405020304" pitchFamily="18" charset="0"/>
                <a:cs typeface="Times New Roman" panose="02020603050405020304" pitchFamily="18" charset="0"/>
              </a:rPr>
              <a:t>Organizacja </a:t>
            </a:r>
            <a:r>
              <a:rPr lang="pl-PL" sz="1700" b="1" dirty="0">
                <a:solidFill>
                  <a:srgbClr val="007A37"/>
                </a:solidFill>
                <a:latin typeface="Times New Roman" panose="02020603050405020304" pitchFamily="18" charset="0"/>
                <a:cs typeface="Times New Roman" panose="02020603050405020304" pitchFamily="18" charset="0"/>
              </a:rPr>
              <a:t>i udział w targach, wystawach tematycznych na rzecz prezentacji </a:t>
            </a:r>
            <a:r>
              <a:rPr lang="pl-PL" sz="1700" b="1" dirty="0" smtClean="0">
                <a:solidFill>
                  <a:srgbClr val="007A37"/>
                </a:solidFill>
                <a:latin typeface="Times New Roman" panose="02020603050405020304" pitchFamily="18" charset="0"/>
                <a:cs typeface="Times New Roman" panose="02020603050405020304" pitchFamily="18" charset="0"/>
              </a:rPr>
              <a:t>osiągnięć</a:t>
            </a:r>
          </a:p>
          <a:p>
            <a:pPr marL="0" lvl="0" indent="0" algn="ctr">
              <a:lnSpc>
                <a:spcPct val="100000"/>
              </a:lnSpc>
              <a:spcBef>
                <a:spcPts val="0"/>
              </a:spcBef>
              <a:buNone/>
            </a:pPr>
            <a:r>
              <a:rPr lang="pl-PL" sz="1700" b="1" dirty="0" smtClean="0">
                <a:solidFill>
                  <a:srgbClr val="007A37"/>
                </a:solidFill>
                <a:latin typeface="Times New Roman" panose="02020603050405020304" pitchFamily="18" charset="0"/>
                <a:cs typeface="Times New Roman" panose="02020603050405020304" pitchFamily="18" charset="0"/>
              </a:rPr>
              <a:t> </a:t>
            </a:r>
            <a:r>
              <a:rPr lang="pl-PL" sz="1700" b="1" dirty="0">
                <a:solidFill>
                  <a:srgbClr val="007A37"/>
                </a:solidFill>
                <a:latin typeface="Times New Roman" panose="02020603050405020304" pitchFamily="18" charset="0"/>
                <a:cs typeface="Times New Roman" panose="02020603050405020304" pitchFamily="18" charset="0"/>
              </a:rPr>
              <a:t>i promocji polskiej wsi w kraju i za granicą</a:t>
            </a:r>
            <a:r>
              <a:rPr lang="pl-PL" sz="1700" b="1" dirty="0" smtClean="0">
                <a:solidFill>
                  <a:srgbClr val="007A37"/>
                </a:solidFill>
                <a:latin typeface="Times New Roman" panose="02020603050405020304" pitchFamily="18" charset="0"/>
                <a:cs typeface="Times New Roman" panose="02020603050405020304" pitchFamily="18" charset="0"/>
              </a:rPr>
              <a:t>.</a:t>
            </a:r>
          </a:p>
          <a:p>
            <a:pPr marL="0" indent="0">
              <a:lnSpc>
                <a:spcPct val="100000"/>
              </a:lnSpc>
              <a:buNone/>
            </a:pPr>
            <a:r>
              <a:rPr lang="pl-PL" sz="1600" b="1" dirty="0">
                <a:latin typeface="Times New Roman" panose="02020603050405020304" pitchFamily="18" charset="0"/>
                <a:cs typeface="Times New Roman" panose="02020603050405020304" pitchFamily="18" charset="0"/>
              </a:rPr>
              <a:t>Cel: </a:t>
            </a:r>
            <a:endParaRPr lang="pl-PL" sz="1600" b="1" dirty="0" smtClean="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pl-PL" sz="1600" dirty="0" smtClean="0">
                <a:latin typeface="Times New Roman" panose="02020603050405020304" pitchFamily="18" charset="0"/>
                <a:cs typeface="Times New Roman" panose="02020603050405020304" pitchFamily="18" charset="0"/>
              </a:rPr>
              <a:t>promowanie </a:t>
            </a:r>
            <a:r>
              <a:rPr lang="pl-PL" sz="1600" dirty="0">
                <a:latin typeface="Times New Roman" panose="02020603050405020304" pitchFamily="18" charset="0"/>
                <a:cs typeface="Times New Roman" panose="02020603050405020304" pitchFamily="18" charset="0"/>
              </a:rPr>
              <a:t>polskich i regionalnych producentów żywności, wytwórców produktów lokalnych, lokalnych twórców i artystów, a także poznanie wykorzystywanych na świecie rozwiązań organizacyjnych i technicznych, metod produkcji, uprawy roślin i hodowli zwierząt.</a:t>
            </a:r>
          </a:p>
          <a:p>
            <a:pPr marL="0" indent="0" algn="just">
              <a:lnSpc>
                <a:spcPct val="100000"/>
              </a:lnSpc>
              <a:buNone/>
            </a:pPr>
            <a:r>
              <a:rPr lang="pl-PL" sz="1600" b="1" dirty="0">
                <a:latin typeface="Times New Roman" panose="02020603050405020304" pitchFamily="18" charset="0"/>
                <a:cs typeface="Times New Roman" panose="02020603050405020304" pitchFamily="18" charset="0"/>
              </a:rPr>
              <a:t>Uzasadnienie:</a:t>
            </a:r>
            <a:r>
              <a:rPr lang="pl-PL" sz="1600" dirty="0">
                <a:latin typeface="Times New Roman" panose="02020603050405020304" pitchFamily="18" charset="0"/>
                <a:cs typeface="Times New Roman" panose="02020603050405020304" pitchFamily="18" charset="0"/>
              </a:rPr>
              <a:t> Działanie ma na celu organizowanie i udział w targach, na których promowane są polskie produkty żywnościowe, ale także promowana jest kultura wiejska, dziedzictwo kulturowe i nowe technologie. Udział w targach sprzyja wymianie doświadczeń, nawiązywaniu kontaktów i promocji rozwiązań polskich na arenie międzynarodowej. W zależności od rodzaju i tematyki targów różna może być funkcja i cel wzięcia w nich udziału. Działanie może zatem pełnić funkcję edukacyjną, marketingową oraz aktywizacyjną i promocyjną.</a:t>
            </a:r>
          </a:p>
          <a:p>
            <a:pPr marL="0" indent="0">
              <a:lnSpc>
                <a:spcPct val="100000"/>
              </a:lnSpc>
              <a:buNone/>
            </a:pPr>
            <a:r>
              <a:rPr lang="pl-PL" sz="1600" b="1" dirty="0">
                <a:latin typeface="Times New Roman" panose="02020603050405020304" pitchFamily="18" charset="0"/>
                <a:cs typeface="Times New Roman" panose="02020603050405020304" pitchFamily="18" charset="0"/>
              </a:rPr>
              <a:t>Zakres wsparcia:</a:t>
            </a:r>
            <a:r>
              <a:rPr lang="pl-PL" sz="1600" dirty="0">
                <a:latin typeface="Times New Roman" panose="02020603050405020304" pitchFamily="18" charset="0"/>
                <a:cs typeface="Times New Roman" panose="02020603050405020304" pitchFamily="18" charset="0"/>
              </a:rPr>
              <a:t> </a:t>
            </a:r>
            <a:r>
              <a:rPr lang="pl-PL" sz="1600" dirty="0" smtClean="0">
                <a:latin typeface="Times New Roman" panose="02020603050405020304" pitchFamily="18" charset="0"/>
                <a:cs typeface="Times New Roman" panose="02020603050405020304" pitchFamily="18" charset="0"/>
              </a:rPr>
              <a:t>Działanie </a:t>
            </a:r>
            <a:r>
              <a:rPr lang="pl-PL" sz="1600" dirty="0">
                <a:latin typeface="Times New Roman" panose="02020603050405020304" pitchFamily="18" charset="0"/>
                <a:cs typeface="Times New Roman" panose="02020603050405020304" pitchFamily="18" charset="0"/>
              </a:rPr>
              <a:t>realizowane będzie w szczególności poprzez:</a:t>
            </a:r>
          </a:p>
          <a:p>
            <a:pPr marL="539750" lvl="0">
              <a:lnSpc>
                <a:spcPct val="100000"/>
              </a:lnSpc>
            </a:pPr>
            <a:r>
              <a:rPr lang="pl-PL" sz="1600" dirty="0">
                <a:latin typeface="Times New Roman" panose="02020603050405020304" pitchFamily="18" charset="0"/>
                <a:cs typeface="Times New Roman" panose="02020603050405020304" pitchFamily="18" charset="0"/>
              </a:rPr>
              <a:t>organizowanie i udział w targach i wystawach tematycznych, </a:t>
            </a:r>
          </a:p>
          <a:p>
            <a:pPr marL="539750" lvl="0">
              <a:lnSpc>
                <a:spcPct val="100000"/>
              </a:lnSpc>
              <a:spcBef>
                <a:spcPts val="0"/>
              </a:spcBef>
            </a:pPr>
            <a:r>
              <a:rPr lang="pl-PL" sz="1600" dirty="0">
                <a:latin typeface="Times New Roman" panose="02020603050405020304" pitchFamily="18" charset="0"/>
                <a:cs typeface="Times New Roman" panose="02020603050405020304" pitchFamily="18" charset="0"/>
              </a:rPr>
              <a:t>tworzenie stoisk, dostarczanie produktów, </a:t>
            </a:r>
          </a:p>
          <a:p>
            <a:pPr marL="539750" lvl="0">
              <a:lnSpc>
                <a:spcPct val="100000"/>
              </a:lnSpc>
              <a:spcBef>
                <a:spcPts val="0"/>
              </a:spcBef>
            </a:pPr>
            <a:r>
              <a:rPr lang="pl-PL" sz="1600" dirty="0">
                <a:latin typeface="Times New Roman" panose="02020603050405020304" pitchFamily="18" charset="0"/>
                <a:cs typeface="Times New Roman" panose="02020603050405020304" pitchFamily="18" charset="0"/>
              </a:rPr>
              <a:t>organizacje targów i wystaw.</a:t>
            </a:r>
          </a:p>
          <a:p>
            <a:pPr marL="0" indent="0">
              <a:lnSpc>
                <a:spcPct val="100000"/>
              </a:lnSpc>
              <a:buNone/>
            </a:pPr>
            <a:r>
              <a:rPr lang="pl-PL" sz="1600" b="1" dirty="0">
                <a:latin typeface="Times New Roman" panose="02020603050405020304" pitchFamily="18" charset="0"/>
                <a:cs typeface="Times New Roman" panose="02020603050405020304" pitchFamily="18" charset="0"/>
              </a:rPr>
              <a:t>Beneficjent/wnioskodawca</a:t>
            </a:r>
            <a:r>
              <a:rPr lang="pl-PL" sz="1600" dirty="0">
                <a:latin typeface="Times New Roman" panose="02020603050405020304" pitchFamily="18" charset="0"/>
                <a:cs typeface="Times New Roman" panose="02020603050405020304" pitchFamily="18" charset="0"/>
              </a:rPr>
              <a:t>: </a:t>
            </a:r>
            <a:endParaRPr lang="pl-PL" sz="1600" dirty="0" smtClean="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pl-PL" sz="1600" dirty="0" smtClean="0">
                <a:latin typeface="Times New Roman" panose="02020603050405020304" pitchFamily="18" charset="0"/>
                <a:cs typeface="Times New Roman" panose="02020603050405020304" pitchFamily="18" charset="0"/>
              </a:rPr>
              <a:t>podmioty </a:t>
            </a:r>
            <a:r>
              <a:rPr lang="pl-PL" sz="1600" dirty="0">
                <a:latin typeface="Times New Roman" panose="02020603050405020304" pitchFamily="18" charset="0"/>
                <a:cs typeface="Times New Roman" panose="02020603050405020304" pitchFamily="18" charset="0"/>
              </a:rPr>
              <a:t>tworzące strukturę KSOW, agencje płatnicze (</a:t>
            </a:r>
            <a:r>
              <a:rPr lang="pl-PL" sz="1600" dirty="0" err="1">
                <a:latin typeface="Times New Roman" panose="02020603050405020304" pitchFamily="18" charset="0"/>
                <a:cs typeface="Times New Roman" panose="02020603050405020304" pitchFamily="18" charset="0"/>
              </a:rPr>
              <a:t>ARiMR</a:t>
            </a:r>
            <a:r>
              <a:rPr lang="pl-PL" sz="1600" dirty="0">
                <a:latin typeface="Times New Roman" panose="02020603050405020304" pitchFamily="18" charset="0"/>
                <a:cs typeface="Times New Roman" panose="02020603050405020304" pitchFamily="18" charset="0"/>
              </a:rPr>
              <a:t>, ARR), ale także przez LGD, podmioty których działalność dotyczy obszarów wiejskich, samorządy województw, etc.</a:t>
            </a:r>
          </a:p>
          <a:p>
            <a:pPr marL="0" lvl="0" indent="0">
              <a:buNone/>
            </a:pPr>
            <a:endParaRPr lang="pl-PL" sz="1800" dirty="0" smtClean="0">
              <a:latin typeface="Times New Roman" panose="02020603050405020304" pitchFamily="18" charset="0"/>
              <a:cs typeface="Times New Roman" panose="02020603050405020304" pitchFamily="18" charset="0"/>
            </a:endParaRPr>
          </a:p>
        </p:txBody>
      </p:sp>
      <p:pic>
        <p:nvPicPr>
          <p:cNvPr id="11" name="Obraz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9926" y="48711"/>
            <a:ext cx="5159140" cy="749809"/>
          </a:xfrm>
          <a:prstGeom prst="rect">
            <a:avLst/>
          </a:prstGeom>
        </p:spPr>
      </p:pic>
    </p:spTree>
    <p:extLst>
      <p:ext uri="{BB962C8B-B14F-4D97-AF65-F5344CB8AC3E}">
        <p14:creationId xmlns:p14="http://schemas.microsoft.com/office/powerpoint/2010/main" val="4865736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p:cNvPicPr>
            <a:picLocks noChangeAspect="1"/>
          </p:cNvPicPr>
          <p:nvPr/>
        </p:nvPicPr>
        <p:blipFill>
          <a:blip r:embed="rId2"/>
          <a:stretch>
            <a:fillRect/>
          </a:stretch>
        </p:blipFill>
        <p:spPr>
          <a:xfrm>
            <a:off x="1516487" y="1093597"/>
            <a:ext cx="6677994" cy="304566"/>
          </a:xfrm>
          <a:prstGeom prst="rect">
            <a:avLst/>
          </a:prstGeom>
        </p:spPr>
      </p:pic>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0" y="2360720"/>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3"/>
          <a:stretch>
            <a:fillRect/>
          </a:stretch>
        </p:blipFill>
        <p:spPr>
          <a:xfrm>
            <a:off x="0" y="6533359"/>
            <a:ext cx="9144793" cy="324641"/>
          </a:xfrm>
          <a:prstGeom prst="rect">
            <a:avLst/>
          </a:prstGeom>
        </p:spPr>
      </p:pic>
      <p:sp>
        <p:nvSpPr>
          <p:cNvPr id="13" name="Tytuł 1"/>
          <p:cNvSpPr txBox="1">
            <a:spLocks/>
          </p:cNvSpPr>
          <p:nvPr/>
        </p:nvSpPr>
        <p:spPr>
          <a:xfrm>
            <a:off x="1486296" y="1871878"/>
            <a:ext cx="6172200" cy="329565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pl-PL" sz="3200" dirty="0"/>
          </a:p>
        </p:txBody>
      </p:sp>
      <p:sp>
        <p:nvSpPr>
          <p:cNvPr id="5" name="Symbol zastępczy zawartości 4"/>
          <p:cNvSpPr>
            <a:spLocks noGrp="1"/>
          </p:cNvSpPr>
          <p:nvPr>
            <p:ph idx="1"/>
          </p:nvPr>
        </p:nvSpPr>
        <p:spPr>
          <a:xfrm>
            <a:off x="244456" y="862653"/>
            <a:ext cx="8655879" cy="5670706"/>
          </a:xfrm>
        </p:spPr>
        <p:txBody>
          <a:bodyPr>
            <a:noAutofit/>
          </a:bodyPr>
          <a:lstStyle/>
          <a:p>
            <a:pPr marL="0" indent="0" algn="ctr">
              <a:lnSpc>
                <a:spcPct val="100000"/>
              </a:lnSpc>
              <a:buNone/>
            </a:pPr>
            <a:r>
              <a:rPr lang="pl-PL" sz="1600" b="1" dirty="0" smtClean="0">
                <a:solidFill>
                  <a:srgbClr val="007A37"/>
                </a:solidFill>
                <a:latin typeface="Times New Roman" panose="02020603050405020304" pitchFamily="18" charset="0"/>
                <a:cs typeface="Times New Roman" panose="02020603050405020304" pitchFamily="18" charset="0"/>
              </a:rPr>
              <a:t>2. Aktywizacja </a:t>
            </a:r>
            <a:r>
              <a:rPr lang="pl-PL" sz="1600" b="1" dirty="0">
                <a:solidFill>
                  <a:srgbClr val="007A37"/>
                </a:solidFill>
                <a:latin typeface="Times New Roman" panose="02020603050405020304" pitchFamily="18" charset="0"/>
                <a:cs typeface="Times New Roman" panose="02020603050405020304" pitchFamily="18" charset="0"/>
              </a:rPr>
              <a:t>mieszkańców wsi na rzecz podejmowania inicjatyw służących włączeniu społecznemu, w szczególności osób starszych, młodzieży, niepełnosprawnych, mniejszości narodowych i innych osób wykluczonych społecznie. </a:t>
            </a:r>
            <a:endParaRPr lang="pl-PL" sz="1600" b="1" dirty="0" smtClean="0">
              <a:solidFill>
                <a:srgbClr val="007A37"/>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pl-PL" sz="1500" b="1" dirty="0">
                <a:latin typeface="Times New Roman" panose="02020603050405020304" pitchFamily="18" charset="0"/>
                <a:cs typeface="Times New Roman" panose="02020603050405020304" pitchFamily="18" charset="0"/>
              </a:rPr>
              <a:t>Cel</a:t>
            </a:r>
            <a:r>
              <a:rPr lang="pl-PL" sz="1500" dirty="0">
                <a:latin typeface="Times New Roman" panose="02020603050405020304" pitchFamily="18" charset="0"/>
                <a:cs typeface="Times New Roman" panose="02020603050405020304" pitchFamily="18" charset="0"/>
              </a:rPr>
              <a:t>: </a:t>
            </a:r>
          </a:p>
          <a:p>
            <a:pPr marL="0" lvl="0" indent="0" algn="just">
              <a:lnSpc>
                <a:spcPct val="100000"/>
              </a:lnSpc>
              <a:spcBef>
                <a:spcPts val="0"/>
              </a:spcBef>
              <a:buNone/>
            </a:pPr>
            <a:r>
              <a:rPr lang="pl-PL" sz="1500" dirty="0">
                <a:latin typeface="Times New Roman" panose="02020603050405020304" pitchFamily="18" charset="0"/>
                <a:cs typeface="Times New Roman" panose="02020603050405020304" pitchFamily="18" charset="0"/>
              </a:rPr>
              <a:t>aktywizacja mieszkańców wsi oraz przyczynianie się do powstawania nowych miejsc pracy na obszarach wiejskich, a także polepszanie zarządzania lokalnymi zasobami. </a:t>
            </a:r>
          </a:p>
          <a:p>
            <a:pPr marL="0" indent="0" algn="just">
              <a:lnSpc>
                <a:spcPct val="100000"/>
              </a:lnSpc>
              <a:spcBef>
                <a:spcPts val="600"/>
              </a:spcBef>
              <a:buNone/>
            </a:pPr>
            <a:r>
              <a:rPr lang="pl-PL" sz="1500" b="1" dirty="0">
                <a:latin typeface="Times New Roman" panose="02020603050405020304" pitchFamily="18" charset="0"/>
                <a:cs typeface="Times New Roman" panose="02020603050405020304" pitchFamily="18" charset="0"/>
              </a:rPr>
              <a:t>Uzasadnienie</a:t>
            </a:r>
            <a:r>
              <a:rPr lang="pl-PL" sz="1500" dirty="0">
                <a:latin typeface="Times New Roman" panose="02020603050405020304" pitchFamily="18" charset="0"/>
                <a:cs typeface="Times New Roman" panose="02020603050405020304" pitchFamily="18" charset="0"/>
              </a:rPr>
              <a:t>: Działanie to ma sprzyjać aktywizacji społeczności wiejskich poprzez włączenie partnerów społecznych i gospodarczych do planowania i wdrażania lokalnych inicjatyw.  Szczególne istotne jest wykorzystanie potencjału młodzieży, który powinien owocować rozwojem postaw przedsiębiorczych, </a:t>
            </a:r>
            <a:r>
              <a:rPr lang="pl-PL" sz="1500" dirty="0" smtClean="0">
                <a:latin typeface="Times New Roman" panose="02020603050405020304" pitchFamily="18" charset="0"/>
                <a:cs typeface="Times New Roman" panose="02020603050405020304" pitchFamily="18" charset="0"/>
              </a:rPr>
              <a:t>                           a </a:t>
            </a:r>
            <a:r>
              <a:rPr lang="pl-PL" sz="1500" dirty="0">
                <a:latin typeface="Times New Roman" panose="02020603050405020304" pitchFamily="18" charset="0"/>
                <a:cs typeface="Times New Roman" panose="02020603050405020304" pitchFamily="18" charset="0"/>
              </a:rPr>
              <a:t>w dalszej perspektywie prowadzić do rozwoju działalności gospodarczej na wsi. Niezwykle istotne z punktu widzenia celów PROW w perspektywie finansowej 2014-2020 pozostaje aktywizacja osób starszych oraz osób wykluczonych społecznie np. osób chorych, niepełnosprawnych ruchowo oraz intelektualnie, których potencjał zwłaszcza w środowisku wiejskim nie jest wykorzystywany w ogóle lub jest wykorzystywany </a:t>
            </a:r>
            <a:r>
              <a:rPr lang="pl-PL" sz="1500" dirty="0" smtClean="0">
                <a:latin typeface="Times New Roman" panose="02020603050405020304" pitchFamily="18" charset="0"/>
                <a:cs typeface="Times New Roman" panose="02020603050405020304" pitchFamily="18" charset="0"/>
              </a:rPr>
              <a:t>                     w </a:t>
            </a:r>
            <a:r>
              <a:rPr lang="pl-PL" sz="1500" dirty="0">
                <a:latin typeface="Times New Roman" panose="02020603050405020304" pitchFamily="18" charset="0"/>
                <a:cs typeface="Times New Roman" panose="02020603050405020304" pitchFamily="18" charset="0"/>
              </a:rPr>
              <a:t>sposób znikomy. </a:t>
            </a:r>
          </a:p>
          <a:p>
            <a:pPr marL="0" indent="0" algn="just">
              <a:lnSpc>
                <a:spcPct val="100000"/>
              </a:lnSpc>
              <a:spcBef>
                <a:spcPts val="600"/>
              </a:spcBef>
              <a:buNone/>
            </a:pPr>
            <a:r>
              <a:rPr lang="pl-PL" sz="1500" b="1" dirty="0">
                <a:latin typeface="Times New Roman" panose="02020603050405020304" pitchFamily="18" charset="0"/>
                <a:cs typeface="Times New Roman" panose="02020603050405020304" pitchFamily="18" charset="0"/>
              </a:rPr>
              <a:t>Zakres wsparcia</a:t>
            </a:r>
            <a:r>
              <a:rPr lang="pl-PL" sz="1500" dirty="0">
                <a:latin typeface="Times New Roman" panose="02020603050405020304" pitchFamily="18" charset="0"/>
                <a:cs typeface="Times New Roman" panose="02020603050405020304" pitchFamily="18" charset="0"/>
              </a:rPr>
              <a:t>: Działanie będzie realizowane w formie:</a:t>
            </a:r>
          </a:p>
          <a:p>
            <a:pPr marL="452438" lvl="0" algn="just">
              <a:lnSpc>
                <a:spcPct val="100000"/>
              </a:lnSpc>
              <a:spcBef>
                <a:spcPts val="0"/>
              </a:spcBef>
            </a:pPr>
            <a:r>
              <a:rPr lang="pl-PL" sz="1500" dirty="0">
                <a:latin typeface="Times New Roman" panose="02020603050405020304" pitchFamily="18" charset="0"/>
                <a:cs typeface="Times New Roman" panose="02020603050405020304" pitchFamily="18" charset="0"/>
              </a:rPr>
              <a:t>konferencji, seminariów, spotkań, </a:t>
            </a:r>
          </a:p>
          <a:p>
            <a:pPr marL="452438" lvl="0" algn="just">
              <a:lnSpc>
                <a:spcPct val="100000"/>
              </a:lnSpc>
              <a:spcBef>
                <a:spcPts val="0"/>
              </a:spcBef>
            </a:pPr>
            <a:r>
              <a:rPr lang="pl-PL" sz="1500" dirty="0">
                <a:latin typeface="Times New Roman" panose="02020603050405020304" pitchFamily="18" charset="0"/>
                <a:cs typeface="Times New Roman" panose="02020603050405020304" pitchFamily="18" charset="0"/>
              </a:rPr>
              <a:t>konkursów, festynów, jarmarków, targów, wystaw, </a:t>
            </a:r>
          </a:p>
          <a:p>
            <a:pPr marL="452438" lvl="0" algn="just">
              <a:lnSpc>
                <a:spcPct val="100000"/>
              </a:lnSpc>
              <a:spcBef>
                <a:spcPts val="0"/>
              </a:spcBef>
            </a:pPr>
            <a:r>
              <a:rPr lang="pl-PL" sz="1500" dirty="0">
                <a:latin typeface="Times New Roman" panose="02020603050405020304" pitchFamily="18" charset="0"/>
                <a:cs typeface="Times New Roman" panose="02020603050405020304" pitchFamily="18" charset="0"/>
              </a:rPr>
              <a:t>wymian ekspertów, </a:t>
            </a:r>
          </a:p>
          <a:p>
            <a:pPr marL="452438" lvl="0" algn="just">
              <a:lnSpc>
                <a:spcPct val="100000"/>
              </a:lnSpc>
              <a:spcBef>
                <a:spcPts val="0"/>
              </a:spcBef>
            </a:pPr>
            <a:r>
              <a:rPr lang="pl-PL" sz="1500" dirty="0">
                <a:latin typeface="Times New Roman" panose="02020603050405020304" pitchFamily="18" charset="0"/>
                <a:cs typeface="Times New Roman" panose="02020603050405020304" pitchFamily="18" charset="0"/>
              </a:rPr>
              <a:t>wyjazdów studyjnych.</a:t>
            </a:r>
          </a:p>
          <a:p>
            <a:pPr marL="0" indent="0" algn="just">
              <a:lnSpc>
                <a:spcPct val="100000"/>
              </a:lnSpc>
              <a:buNone/>
            </a:pPr>
            <a:r>
              <a:rPr lang="pl-PL" sz="1500" b="1" dirty="0">
                <a:latin typeface="Times New Roman" panose="02020603050405020304" pitchFamily="18" charset="0"/>
                <a:cs typeface="Times New Roman" panose="02020603050405020304" pitchFamily="18" charset="0"/>
              </a:rPr>
              <a:t>Beneficjent/Wnioskodawca</a:t>
            </a:r>
            <a:r>
              <a:rPr lang="pl-PL" sz="1500" dirty="0">
                <a:latin typeface="Times New Roman" panose="02020603050405020304" pitchFamily="18" charset="0"/>
                <a:cs typeface="Times New Roman" panose="02020603050405020304" pitchFamily="18" charset="0"/>
              </a:rPr>
              <a:t>: jednostki samorządu terytorialnego instytucje kultury, kościoły lub związki wyznaniowe, organizacje pożytku publicznego lub osoby prawne lub jednostki organizacyjne nieposiadające osobowości prawnej, których statutowa działalność dotyczy rozwoju obszarów wiejskich lub włączenia społecznego.</a:t>
            </a:r>
          </a:p>
          <a:p>
            <a:pPr marL="0" lvl="0" indent="0" algn="just">
              <a:lnSpc>
                <a:spcPct val="100000"/>
              </a:lnSpc>
              <a:buNone/>
            </a:pPr>
            <a:endParaRPr lang="pl-PL" sz="1800" dirty="0" smtClean="0">
              <a:latin typeface="Times New Roman" panose="02020603050405020304" pitchFamily="18" charset="0"/>
              <a:cs typeface="Times New Roman" panose="02020603050405020304" pitchFamily="18" charset="0"/>
            </a:endParaRPr>
          </a:p>
        </p:txBody>
      </p:sp>
      <p:pic>
        <p:nvPicPr>
          <p:cNvPr id="11" name="Obraz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9926" y="48711"/>
            <a:ext cx="5159140" cy="749809"/>
          </a:xfrm>
          <a:prstGeom prst="rect">
            <a:avLst/>
          </a:prstGeom>
        </p:spPr>
      </p:pic>
    </p:spTree>
    <p:extLst>
      <p:ext uri="{BB962C8B-B14F-4D97-AF65-F5344CB8AC3E}">
        <p14:creationId xmlns:p14="http://schemas.microsoft.com/office/powerpoint/2010/main" val="27234987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p:cNvPicPr>
            <a:picLocks noChangeAspect="1"/>
          </p:cNvPicPr>
          <p:nvPr/>
        </p:nvPicPr>
        <p:blipFill>
          <a:blip r:embed="rId2"/>
          <a:stretch>
            <a:fillRect/>
          </a:stretch>
        </p:blipFill>
        <p:spPr>
          <a:xfrm>
            <a:off x="1516487" y="1093597"/>
            <a:ext cx="6677994" cy="304566"/>
          </a:xfrm>
          <a:prstGeom prst="rect">
            <a:avLst/>
          </a:prstGeom>
        </p:spPr>
      </p:pic>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0" y="2360720"/>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3"/>
          <a:stretch>
            <a:fillRect/>
          </a:stretch>
        </p:blipFill>
        <p:spPr>
          <a:xfrm>
            <a:off x="0" y="6533359"/>
            <a:ext cx="9144793" cy="324641"/>
          </a:xfrm>
          <a:prstGeom prst="rect">
            <a:avLst/>
          </a:prstGeom>
        </p:spPr>
      </p:pic>
      <p:sp>
        <p:nvSpPr>
          <p:cNvPr id="13" name="Tytuł 1"/>
          <p:cNvSpPr txBox="1">
            <a:spLocks/>
          </p:cNvSpPr>
          <p:nvPr/>
        </p:nvSpPr>
        <p:spPr>
          <a:xfrm>
            <a:off x="1486296" y="1871878"/>
            <a:ext cx="6172200" cy="329565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pl-PL" sz="3200" dirty="0"/>
          </a:p>
        </p:txBody>
      </p:sp>
      <p:sp>
        <p:nvSpPr>
          <p:cNvPr id="5" name="Symbol zastępczy zawartości 4"/>
          <p:cNvSpPr>
            <a:spLocks noGrp="1"/>
          </p:cNvSpPr>
          <p:nvPr>
            <p:ph idx="1"/>
          </p:nvPr>
        </p:nvSpPr>
        <p:spPr>
          <a:xfrm>
            <a:off x="266740" y="1071878"/>
            <a:ext cx="8655879" cy="4989507"/>
          </a:xfrm>
        </p:spPr>
        <p:txBody>
          <a:bodyPr>
            <a:noAutofit/>
          </a:bodyPr>
          <a:lstStyle/>
          <a:p>
            <a:pPr marL="182563" lvl="0" indent="0" algn="ctr">
              <a:lnSpc>
                <a:spcPct val="100000"/>
              </a:lnSpc>
              <a:spcBef>
                <a:spcPts val="0"/>
              </a:spcBef>
              <a:buNone/>
            </a:pPr>
            <a:r>
              <a:rPr lang="pl-PL" sz="1700" b="1" dirty="0" smtClean="0">
                <a:solidFill>
                  <a:srgbClr val="007A37"/>
                </a:solidFill>
                <a:latin typeface="Times New Roman" panose="02020603050405020304" pitchFamily="18" charset="0"/>
                <a:cs typeface="Times New Roman" panose="02020603050405020304" pitchFamily="18" charset="0"/>
              </a:rPr>
              <a:t>3. Identyfikacja</a:t>
            </a:r>
            <a:r>
              <a:rPr lang="pl-PL" sz="1700" b="1" dirty="0">
                <a:solidFill>
                  <a:srgbClr val="007A37"/>
                </a:solidFill>
                <a:latin typeface="Times New Roman" panose="02020603050405020304" pitchFamily="18" charset="0"/>
                <a:cs typeface="Times New Roman" panose="02020603050405020304" pitchFamily="18" charset="0"/>
              </a:rPr>
              <a:t>, gromadzenie i upowszechnianie dobrych praktyk mających wpływ </a:t>
            </a:r>
            <a:endParaRPr lang="pl-PL" sz="1700" b="1" dirty="0" smtClean="0">
              <a:solidFill>
                <a:srgbClr val="007A37"/>
              </a:solidFill>
              <a:latin typeface="Times New Roman" panose="02020603050405020304" pitchFamily="18" charset="0"/>
              <a:cs typeface="Times New Roman" panose="02020603050405020304" pitchFamily="18" charset="0"/>
            </a:endParaRPr>
          </a:p>
          <a:p>
            <a:pPr marL="182563" lvl="0" indent="0" algn="ctr">
              <a:lnSpc>
                <a:spcPct val="100000"/>
              </a:lnSpc>
              <a:spcBef>
                <a:spcPts val="0"/>
              </a:spcBef>
              <a:buNone/>
            </a:pPr>
            <a:r>
              <a:rPr lang="pl-PL" sz="1700" b="1" dirty="0" smtClean="0">
                <a:solidFill>
                  <a:srgbClr val="007A37"/>
                </a:solidFill>
                <a:latin typeface="Times New Roman" panose="02020603050405020304" pitchFamily="18" charset="0"/>
                <a:cs typeface="Times New Roman" panose="02020603050405020304" pitchFamily="18" charset="0"/>
              </a:rPr>
              <a:t>na </a:t>
            </a:r>
            <a:r>
              <a:rPr lang="pl-PL" sz="1700" b="1" dirty="0">
                <a:solidFill>
                  <a:srgbClr val="007A37"/>
                </a:solidFill>
                <a:latin typeface="Times New Roman" panose="02020603050405020304" pitchFamily="18" charset="0"/>
                <a:cs typeface="Times New Roman" panose="02020603050405020304" pitchFamily="18" charset="0"/>
              </a:rPr>
              <a:t>rozwój obszarów wiejskich.</a:t>
            </a:r>
            <a:endParaRPr lang="pl-PL" sz="1700" dirty="0">
              <a:solidFill>
                <a:srgbClr val="007A37"/>
              </a:solidFill>
              <a:latin typeface="Times New Roman" panose="02020603050405020304" pitchFamily="18" charset="0"/>
              <a:cs typeface="Times New Roman" panose="02020603050405020304" pitchFamily="18" charset="0"/>
            </a:endParaRPr>
          </a:p>
          <a:p>
            <a:pPr marL="0" indent="0">
              <a:buNone/>
            </a:pPr>
            <a:r>
              <a:rPr lang="pl-PL" sz="1600" b="1" dirty="0">
                <a:latin typeface="Times New Roman" panose="02020603050405020304" pitchFamily="18" charset="0"/>
                <a:cs typeface="Times New Roman" panose="02020603050405020304" pitchFamily="18" charset="0"/>
              </a:rPr>
              <a:t>Cel</a:t>
            </a:r>
            <a:r>
              <a:rPr lang="pl-PL" sz="1600" dirty="0">
                <a:latin typeface="Times New Roman" panose="02020603050405020304" pitchFamily="18" charset="0"/>
                <a:cs typeface="Times New Roman" panose="02020603050405020304" pitchFamily="18" charset="0"/>
              </a:rPr>
              <a:t>: </a:t>
            </a:r>
          </a:p>
          <a:p>
            <a:pPr lvl="0" algn="just">
              <a:spcBef>
                <a:spcPts val="0"/>
              </a:spcBef>
            </a:pPr>
            <a:r>
              <a:rPr lang="pl-PL" sz="1600" dirty="0">
                <a:latin typeface="Times New Roman" panose="02020603050405020304" pitchFamily="18" charset="0"/>
                <a:cs typeface="Times New Roman" panose="02020603050405020304" pitchFamily="18" charset="0"/>
              </a:rPr>
              <a:t>promowanie wykorzystania wszystkich funduszy europejskich np. w celu tworzenia nowych miejsc pracy, aktywizacji ludności wiejskiej, </a:t>
            </a:r>
          </a:p>
          <a:p>
            <a:pPr lvl="0" algn="just">
              <a:spcBef>
                <a:spcPts val="0"/>
              </a:spcBef>
            </a:pPr>
            <a:r>
              <a:rPr lang="pl-PL" sz="1600" dirty="0">
                <a:latin typeface="Times New Roman" panose="02020603050405020304" pitchFamily="18" charset="0"/>
                <a:cs typeface="Times New Roman" panose="02020603050405020304" pitchFamily="18" charset="0"/>
              </a:rPr>
              <a:t>pokazanie przykładów podnoszenia jakości życia na obszarach wiejskich, podnoszenia wartości kapitału społecznego, dzielenie się pomysłami, promocja zastosowanych innowacji etc. </a:t>
            </a:r>
          </a:p>
          <a:p>
            <a:pPr marL="0" indent="0" algn="just">
              <a:buNone/>
            </a:pPr>
            <a:r>
              <a:rPr lang="pl-PL" sz="1600" b="1" dirty="0">
                <a:latin typeface="Times New Roman" panose="02020603050405020304" pitchFamily="18" charset="0"/>
                <a:cs typeface="Times New Roman" panose="02020603050405020304" pitchFamily="18" charset="0"/>
              </a:rPr>
              <a:t>Uzasadnienie: </a:t>
            </a:r>
            <a:r>
              <a:rPr lang="pl-PL" sz="1600" dirty="0">
                <a:latin typeface="Times New Roman" panose="02020603050405020304" pitchFamily="18" charset="0"/>
                <a:cs typeface="Times New Roman" panose="02020603050405020304" pitchFamily="18" charset="0"/>
              </a:rPr>
              <a:t>Należy zidentyfikować przykłady dobrych</a:t>
            </a:r>
            <a:r>
              <a:rPr lang="pl-PL" sz="1600" b="1" dirty="0">
                <a:latin typeface="Times New Roman" panose="02020603050405020304" pitchFamily="18" charset="0"/>
                <a:cs typeface="Times New Roman" panose="02020603050405020304" pitchFamily="18" charset="0"/>
              </a:rPr>
              <a:t> </a:t>
            </a:r>
            <a:r>
              <a:rPr lang="pl-PL" sz="1600" dirty="0">
                <a:latin typeface="Times New Roman" panose="02020603050405020304" pitchFamily="18" charset="0"/>
                <a:cs typeface="Times New Roman" panose="02020603050405020304" pitchFamily="18" charset="0"/>
              </a:rPr>
              <a:t>projektów zrealizowanych w ramach funduszy europejskich, które mogą mieć wpływ na rozwój obszarów wiejskich, np. w zakresie modernizacji rolnictwa, gospodarki żywnościowej, wspierania ochrony dziedzictwa kulturowego </a:t>
            </a:r>
            <a:r>
              <a:rPr lang="pl-PL" sz="1600" dirty="0" smtClean="0">
                <a:latin typeface="Times New Roman" panose="02020603050405020304" pitchFamily="18" charset="0"/>
                <a:cs typeface="Times New Roman" panose="02020603050405020304" pitchFamily="18" charset="0"/>
              </a:rPr>
              <a:t>                   i </a:t>
            </a:r>
            <a:r>
              <a:rPr lang="pl-PL" sz="1600" dirty="0">
                <a:latin typeface="Times New Roman" panose="02020603050405020304" pitchFamily="18" charset="0"/>
                <a:cs typeface="Times New Roman" panose="02020603050405020304" pitchFamily="18" charset="0"/>
              </a:rPr>
              <a:t>krajobrazu etc.</a:t>
            </a:r>
          </a:p>
          <a:p>
            <a:pPr marL="0" indent="0" algn="just">
              <a:buNone/>
            </a:pPr>
            <a:r>
              <a:rPr lang="pl-PL" sz="1600" b="1" dirty="0">
                <a:latin typeface="Times New Roman" panose="02020603050405020304" pitchFamily="18" charset="0"/>
                <a:cs typeface="Times New Roman" panose="02020603050405020304" pitchFamily="18" charset="0"/>
              </a:rPr>
              <a:t>Zakres wsparcia</a:t>
            </a:r>
            <a:r>
              <a:rPr lang="pl-PL" sz="1600" dirty="0">
                <a:latin typeface="Times New Roman" panose="02020603050405020304" pitchFamily="18" charset="0"/>
                <a:cs typeface="Times New Roman" panose="02020603050405020304" pitchFamily="18" charset="0"/>
              </a:rPr>
              <a:t>: Działanie będzie realizowane w formie:</a:t>
            </a:r>
          </a:p>
          <a:p>
            <a:pPr marL="452438" lvl="0" indent="-182563" algn="just">
              <a:spcBef>
                <a:spcPts val="0"/>
              </a:spcBef>
            </a:pPr>
            <a:r>
              <a:rPr lang="pl-PL" sz="1600" dirty="0">
                <a:latin typeface="Times New Roman" panose="02020603050405020304" pitchFamily="18" charset="0"/>
                <a:cs typeface="Times New Roman" panose="02020603050405020304" pitchFamily="18" charset="0"/>
              </a:rPr>
              <a:t>konferencji, seminariów informacyjnych, spotkań, konkursów, </a:t>
            </a:r>
          </a:p>
          <a:p>
            <a:pPr marL="452438" lvl="0" indent="-182563" algn="just">
              <a:spcBef>
                <a:spcPts val="0"/>
              </a:spcBef>
            </a:pPr>
            <a:r>
              <a:rPr lang="pl-PL" sz="1600" dirty="0">
                <a:latin typeface="Times New Roman" panose="02020603050405020304" pitchFamily="18" charset="0"/>
                <a:cs typeface="Times New Roman" panose="02020603050405020304" pitchFamily="18" charset="0"/>
              </a:rPr>
              <a:t>festynów, jarmarków, wystaw,</a:t>
            </a:r>
          </a:p>
          <a:p>
            <a:pPr marL="452438" lvl="0" indent="-182563" algn="just">
              <a:spcBef>
                <a:spcPts val="0"/>
              </a:spcBef>
            </a:pPr>
            <a:r>
              <a:rPr lang="pl-PL" sz="1600" dirty="0">
                <a:latin typeface="Times New Roman" panose="02020603050405020304" pitchFamily="18" charset="0"/>
                <a:cs typeface="Times New Roman" panose="02020603050405020304" pitchFamily="18" charset="0"/>
              </a:rPr>
              <a:t>wyjazdów studyjnych dotyczących upowszechniania dobrych praktyk,</a:t>
            </a:r>
          </a:p>
          <a:p>
            <a:pPr marL="452438" lvl="0" indent="-182563" algn="just">
              <a:spcBef>
                <a:spcPts val="0"/>
              </a:spcBef>
            </a:pPr>
            <a:r>
              <a:rPr lang="pl-PL" sz="1600" dirty="0">
                <a:latin typeface="Times New Roman" panose="02020603050405020304" pitchFamily="18" charset="0"/>
                <a:cs typeface="Times New Roman" panose="02020603050405020304" pitchFamily="18" charset="0"/>
              </a:rPr>
              <a:t>opracowanie i publikacja przykładów dobrych praktyk, a także badania, analizy i oceny.</a:t>
            </a:r>
          </a:p>
          <a:p>
            <a:pPr marL="0" indent="0" algn="just">
              <a:buNone/>
            </a:pPr>
            <a:r>
              <a:rPr lang="pl-PL" sz="1600" b="1" dirty="0">
                <a:latin typeface="Times New Roman" panose="02020603050405020304" pitchFamily="18" charset="0"/>
                <a:cs typeface="Times New Roman" panose="02020603050405020304" pitchFamily="18" charset="0"/>
              </a:rPr>
              <a:t>Beneficjent/Wnioskodawca:</a:t>
            </a:r>
            <a:r>
              <a:rPr lang="pl-PL" sz="1600" dirty="0">
                <a:latin typeface="Times New Roman" panose="02020603050405020304" pitchFamily="18" charset="0"/>
                <a:cs typeface="Times New Roman" panose="02020603050405020304" pitchFamily="18" charset="0"/>
              </a:rPr>
              <a:t> podmioty tworzące strukturę KSOW, lokalne grupy działania, jednostki samorządu terytorialnego lub ich związki, osoby prawne lub jednostki organizacyjne nieposiadające osobowości prawnej, których statutowa działalność dotyczy rozwoju obszarów wiejskich.</a:t>
            </a:r>
          </a:p>
          <a:p>
            <a:pPr marL="0" lvl="0" indent="0" algn="just">
              <a:buNone/>
            </a:pPr>
            <a:endParaRPr lang="pl-PL" sz="1800" dirty="0" smtClean="0">
              <a:latin typeface="Times New Roman" panose="02020603050405020304" pitchFamily="18" charset="0"/>
              <a:cs typeface="Times New Roman" panose="02020603050405020304" pitchFamily="18" charset="0"/>
            </a:endParaRPr>
          </a:p>
        </p:txBody>
      </p:sp>
      <p:pic>
        <p:nvPicPr>
          <p:cNvPr id="11" name="Obraz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9926" y="48711"/>
            <a:ext cx="5159140" cy="749809"/>
          </a:xfrm>
          <a:prstGeom prst="rect">
            <a:avLst/>
          </a:prstGeom>
        </p:spPr>
      </p:pic>
    </p:spTree>
    <p:extLst>
      <p:ext uri="{BB962C8B-B14F-4D97-AF65-F5344CB8AC3E}">
        <p14:creationId xmlns:p14="http://schemas.microsoft.com/office/powerpoint/2010/main" val="37163788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p:cNvPicPr>
            <a:picLocks noChangeAspect="1"/>
          </p:cNvPicPr>
          <p:nvPr/>
        </p:nvPicPr>
        <p:blipFill>
          <a:blip r:embed="rId2"/>
          <a:stretch>
            <a:fillRect/>
          </a:stretch>
        </p:blipFill>
        <p:spPr>
          <a:xfrm>
            <a:off x="1516487" y="1093597"/>
            <a:ext cx="6677994" cy="304566"/>
          </a:xfrm>
          <a:prstGeom prst="rect">
            <a:avLst/>
          </a:prstGeom>
        </p:spPr>
      </p:pic>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0" y="2360720"/>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3"/>
          <a:stretch>
            <a:fillRect/>
          </a:stretch>
        </p:blipFill>
        <p:spPr>
          <a:xfrm>
            <a:off x="0" y="6533359"/>
            <a:ext cx="9144793" cy="324641"/>
          </a:xfrm>
          <a:prstGeom prst="rect">
            <a:avLst/>
          </a:prstGeom>
        </p:spPr>
      </p:pic>
      <p:sp>
        <p:nvSpPr>
          <p:cNvPr id="13" name="Tytuł 1"/>
          <p:cNvSpPr txBox="1">
            <a:spLocks/>
          </p:cNvSpPr>
          <p:nvPr/>
        </p:nvSpPr>
        <p:spPr>
          <a:xfrm>
            <a:off x="1486296" y="1871878"/>
            <a:ext cx="6172200" cy="329565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pl-PL" sz="3200" dirty="0"/>
          </a:p>
        </p:txBody>
      </p:sp>
      <p:sp>
        <p:nvSpPr>
          <p:cNvPr id="5" name="Symbol zastępczy zawartości 4"/>
          <p:cNvSpPr>
            <a:spLocks noGrp="1"/>
          </p:cNvSpPr>
          <p:nvPr>
            <p:ph idx="1"/>
          </p:nvPr>
        </p:nvSpPr>
        <p:spPr>
          <a:xfrm>
            <a:off x="266740" y="1071878"/>
            <a:ext cx="8655879" cy="4989507"/>
          </a:xfrm>
        </p:spPr>
        <p:txBody>
          <a:bodyPr>
            <a:noAutofit/>
          </a:bodyPr>
          <a:lstStyle/>
          <a:p>
            <a:pPr marL="182563" indent="0" algn="ctr">
              <a:lnSpc>
                <a:spcPct val="100000"/>
              </a:lnSpc>
              <a:spcBef>
                <a:spcPts val="0"/>
              </a:spcBef>
              <a:buNone/>
            </a:pPr>
            <a:r>
              <a:rPr lang="pl-PL" sz="1700" b="1" dirty="0" smtClean="0">
                <a:solidFill>
                  <a:srgbClr val="007A37"/>
                </a:solidFill>
                <a:latin typeface="Times New Roman" panose="02020603050405020304" pitchFamily="18" charset="0"/>
                <a:cs typeface="Times New Roman" panose="02020603050405020304" pitchFamily="18" charset="0"/>
              </a:rPr>
              <a:t>4. </a:t>
            </a:r>
            <a:r>
              <a:rPr lang="pl-PL" sz="1700" b="1" dirty="0">
                <a:solidFill>
                  <a:srgbClr val="007A37"/>
                </a:solidFill>
                <a:latin typeface="Times New Roman" panose="02020603050405020304" pitchFamily="18" charset="0"/>
                <a:cs typeface="Times New Roman" panose="02020603050405020304" pitchFamily="18" charset="0"/>
              </a:rPr>
              <a:t>Promocja zrównoważonego rozwoju obszarów wiejskich </a:t>
            </a:r>
            <a:endParaRPr lang="pl-PL" sz="1700" dirty="0">
              <a:solidFill>
                <a:srgbClr val="007A37"/>
              </a:solidFill>
              <a:latin typeface="Times New Roman" panose="02020603050405020304" pitchFamily="18" charset="0"/>
              <a:cs typeface="Times New Roman" panose="02020603050405020304" pitchFamily="18" charset="0"/>
            </a:endParaRPr>
          </a:p>
          <a:p>
            <a:pPr marL="0" indent="0">
              <a:buNone/>
            </a:pPr>
            <a:r>
              <a:rPr lang="pl-PL" sz="1600" b="1" dirty="0">
                <a:latin typeface="Times New Roman" panose="02020603050405020304" pitchFamily="18" charset="0"/>
                <a:cs typeface="Times New Roman" panose="02020603050405020304" pitchFamily="18" charset="0"/>
              </a:rPr>
              <a:t>Cel:</a:t>
            </a:r>
            <a:r>
              <a:rPr lang="pl-PL" sz="1600" dirty="0">
                <a:latin typeface="Times New Roman" panose="02020603050405020304" pitchFamily="18" charset="0"/>
                <a:cs typeface="Times New Roman" panose="02020603050405020304" pitchFamily="18" charset="0"/>
              </a:rPr>
              <a:t> </a:t>
            </a:r>
          </a:p>
          <a:p>
            <a:pPr lvl="0" algn="just">
              <a:lnSpc>
                <a:spcPct val="100000"/>
              </a:lnSpc>
            </a:pPr>
            <a:r>
              <a:rPr lang="pl-PL" sz="1600" dirty="0">
                <a:latin typeface="Times New Roman" panose="02020603050405020304" pitchFamily="18" charset="0"/>
                <a:cs typeface="Times New Roman" panose="02020603050405020304" pitchFamily="18" charset="0"/>
              </a:rPr>
              <a:t>Uzyskanie równowagi ekonomicznej, przyrodniczej i społecznej na obszarach wiejskich poprzez promocję zrównoważonego rozwoju tych obszarów.</a:t>
            </a:r>
          </a:p>
          <a:p>
            <a:pPr marL="0" indent="0" algn="just">
              <a:lnSpc>
                <a:spcPct val="100000"/>
              </a:lnSpc>
              <a:buNone/>
            </a:pPr>
            <a:r>
              <a:rPr lang="pl-PL" sz="1600" b="1" dirty="0" smtClean="0">
                <a:latin typeface="Times New Roman" panose="02020603050405020304" pitchFamily="18" charset="0"/>
                <a:cs typeface="Times New Roman" panose="02020603050405020304" pitchFamily="18" charset="0"/>
              </a:rPr>
              <a:t>Uzasadnienie</a:t>
            </a:r>
            <a:r>
              <a:rPr lang="pl-PL" sz="1600" b="1" dirty="0">
                <a:latin typeface="Times New Roman" panose="02020603050405020304" pitchFamily="18" charset="0"/>
                <a:cs typeface="Times New Roman" panose="02020603050405020304" pitchFamily="18" charset="0"/>
              </a:rPr>
              <a:t>:</a:t>
            </a:r>
            <a:r>
              <a:rPr lang="pl-PL" sz="1600" dirty="0">
                <a:latin typeface="Times New Roman" panose="02020603050405020304" pitchFamily="18" charset="0"/>
                <a:cs typeface="Times New Roman" panose="02020603050405020304" pitchFamily="18" charset="0"/>
              </a:rPr>
              <a:t> </a:t>
            </a:r>
            <a:endParaRPr lang="pl-PL" sz="1600" dirty="0" smtClean="0">
              <a:latin typeface="Times New Roman" panose="02020603050405020304" pitchFamily="18" charset="0"/>
              <a:cs typeface="Times New Roman" panose="02020603050405020304" pitchFamily="18" charset="0"/>
            </a:endParaRPr>
          </a:p>
          <a:p>
            <a:pPr marL="0" indent="0" algn="just">
              <a:lnSpc>
                <a:spcPct val="100000"/>
              </a:lnSpc>
              <a:buNone/>
            </a:pPr>
            <a:r>
              <a:rPr lang="pl-PL" sz="1600" dirty="0" smtClean="0">
                <a:latin typeface="Times New Roman" panose="02020603050405020304" pitchFamily="18" charset="0"/>
                <a:cs typeface="Times New Roman" panose="02020603050405020304" pitchFamily="18" charset="0"/>
              </a:rPr>
              <a:t>Realizacja </a:t>
            </a:r>
            <a:r>
              <a:rPr lang="pl-PL" sz="1600" dirty="0">
                <a:latin typeface="Times New Roman" panose="02020603050405020304" pitchFamily="18" charset="0"/>
                <a:cs typeface="Times New Roman" panose="02020603050405020304" pitchFamily="18" charset="0"/>
              </a:rPr>
              <a:t>działania przyczyni się do rozwoju współpracy regionalnej i budowania partnerskich relacji ze społecznością lokalną. Zachowane i wypromowane zostanie dziedzictwo kulturowe, kulinarne </a:t>
            </a:r>
            <a:r>
              <a:rPr lang="pl-PL" sz="1600" dirty="0" smtClean="0">
                <a:latin typeface="Times New Roman" panose="02020603050405020304" pitchFamily="18" charset="0"/>
                <a:cs typeface="Times New Roman" panose="02020603050405020304" pitchFamily="18" charset="0"/>
              </a:rPr>
              <a:t>                          i </a:t>
            </a:r>
            <a:r>
              <a:rPr lang="pl-PL" sz="1600" dirty="0">
                <a:latin typeface="Times New Roman" panose="02020603050405020304" pitchFamily="18" charset="0"/>
                <a:cs typeface="Times New Roman" panose="02020603050405020304" pitchFamily="18" charset="0"/>
              </a:rPr>
              <a:t>tradycja na obszarach wiejskich. Realizowane w ramach działania projekty dadzą możliwość eksponowania wartości polskiej kultury, z jej regionalną różnorodnością </a:t>
            </a:r>
            <a:r>
              <a:rPr lang="pl-PL" sz="1600" dirty="0" smtClean="0">
                <a:latin typeface="Times New Roman" panose="02020603050405020304" pitchFamily="18" charset="0"/>
                <a:cs typeface="Times New Roman" panose="02020603050405020304" pitchFamily="18" charset="0"/>
              </a:rPr>
              <a:t>                                                                  i </a:t>
            </a:r>
            <a:r>
              <a:rPr lang="pl-PL" sz="1600" dirty="0">
                <a:latin typeface="Times New Roman" panose="02020603050405020304" pitchFamily="18" charset="0"/>
                <a:cs typeface="Times New Roman" panose="02020603050405020304" pitchFamily="18" charset="0"/>
              </a:rPr>
              <a:t>dziedzictwem lokalnych społeczności z jednej strony, a poprawą jakości życia mieszkańców obszarów wiejskich z drugiej. Działanie może być wykorzystane do promocji produktu lokalnego, sprzedaży bezpośredniej, folkloru, zwyczajów i tradycji, rozwoju wszelkich form turystyki wiejskiej, rekreacji </a:t>
            </a:r>
            <a:r>
              <a:rPr lang="pl-PL" sz="1600" dirty="0" smtClean="0">
                <a:latin typeface="Times New Roman" panose="02020603050405020304" pitchFamily="18" charset="0"/>
                <a:cs typeface="Times New Roman" panose="02020603050405020304" pitchFamily="18" charset="0"/>
              </a:rPr>
              <a:t>                       i </a:t>
            </a:r>
            <a:r>
              <a:rPr lang="pl-PL" sz="1600" dirty="0">
                <a:latin typeface="Times New Roman" panose="02020603050405020304" pitchFamily="18" charset="0"/>
                <a:cs typeface="Times New Roman" panose="02020603050405020304" pitchFamily="18" charset="0"/>
              </a:rPr>
              <a:t>sportu oraz promocji funkcji społecznych i pozarolniczych gospodarstw rolnych, wpływających na poprawę życia na obszarach wiejskich, promowanie zdrowego stylu życia, aktywnego wypoczynku, ale także promocji postaw ekologicznych, w tym związanych z ochroną środowiska, przeciwdziałaniem </a:t>
            </a:r>
            <a:r>
              <a:rPr lang="pl-PL" sz="1600" dirty="0" smtClean="0">
                <a:latin typeface="Times New Roman" panose="02020603050405020304" pitchFamily="18" charset="0"/>
                <a:cs typeface="Times New Roman" panose="02020603050405020304" pitchFamily="18" charset="0"/>
              </a:rPr>
              <a:t>                  i </a:t>
            </a:r>
            <a:r>
              <a:rPr lang="pl-PL" sz="1600" dirty="0">
                <a:latin typeface="Times New Roman" panose="02020603050405020304" pitchFamily="18" charset="0"/>
                <a:cs typeface="Times New Roman" panose="02020603050405020304" pitchFamily="18" charset="0"/>
              </a:rPr>
              <a:t>adaptacja do zmian klimatu, etc</a:t>
            </a:r>
            <a:r>
              <a:rPr lang="pl-PL" sz="1600" dirty="0" smtClean="0">
                <a:latin typeface="Times New Roman" panose="02020603050405020304" pitchFamily="18" charset="0"/>
                <a:cs typeface="Times New Roman" panose="02020603050405020304" pitchFamily="18" charset="0"/>
              </a:rPr>
              <a:t>.</a:t>
            </a:r>
            <a:endParaRPr lang="pl-PL" sz="1600" dirty="0">
              <a:latin typeface="Times New Roman" panose="02020603050405020304" pitchFamily="18" charset="0"/>
              <a:cs typeface="Times New Roman" panose="02020603050405020304" pitchFamily="18" charset="0"/>
            </a:endParaRPr>
          </a:p>
        </p:txBody>
      </p:sp>
      <p:pic>
        <p:nvPicPr>
          <p:cNvPr id="11" name="Obraz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9926" y="48711"/>
            <a:ext cx="5159140" cy="749809"/>
          </a:xfrm>
          <a:prstGeom prst="rect">
            <a:avLst/>
          </a:prstGeom>
        </p:spPr>
      </p:pic>
    </p:spTree>
    <p:extLst>
      <p:ext uri="{BB962C8B-B14F-4D97-AF65-F5344CB8AC3E}">
        <p14:creationId xmlns:p14="http://schemas.microsoft.com/office/powerpoint/2010/main" val="37721157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p:cNvPicPr>
            <a:picLocks noChangeAspect="1"/>
          </p:cNvPicPr>
          <p:nvPr/>
        </p:nvPicPr>
        <p:blipFill>
          <a:blip r:embed="rId2"/>
          <a:stretch>
            <a:fillRect/>
          </a:stretch>
        </p:blipFill>
        <p:spPr>
          <a:xfrm>
            <a:off x="1516487" y="1093597"/>
            <a:ext cx="6677994" cy="304566"/>
          </a:xfrm>
          <a:prstGeom prst="rect">
            <a:avLst/>
          </a:prstGeom>
        </p:spPr>
      </p:pic>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0" y="2360720"/>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3"/>
          <a:stretch>
            <a:fillRect/>
          </a:stretch>
        </p:blipFill>
        <p:spPr>
          <a:xfrm>
            <a:off x="0" y="6533359"/>
            <a:ext cx="9144793" cy="324641"/>
          </a:xfrm>
          <a:prstGeom prst="rect">
            <a:avLst/>
          </a:prstGeom>
        </p:spPr>
      </p:pic>
      <p:sp>
        <p:nvSpPr>
          <p:cNvPr id="13" name="Tytuł 1"/>
          <p:cNvSpPr txBox="1">
            <a:spLocks/>
          </p:cNvSpPr>
          <p:nvPr/>
        </p:nvSpPr>
        <p:spPr>
          <a:xfrm>
            <a:off x="1486296" y="1871878"/>
            <a:ext cx="6172200" cy="329565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pl-PL" sz="3200" dirty="0"/>
          </a:p>
        </p:txBody>
      </p:sp>
      <p:sp>
        <p:nvSpPr>
          <p:cNvPr id="5" name="Symbol zastępczy zawartości 4"/>
          <p:cNvSpPr>
            <a:spLocks noGrp="1"/>
          </p:cNvSpPr>
          <p:nvPr>
            <p:ph idx="1"/>
          </p:nvPr>
        </p:nvSpPr>
        <p:spPr>
          <a:xfrm>
            <a:off x="266740" y="890201"/>
            <a:ext cx="8655879" cy="5643158"/>
          </a:xfrm>
        </p:spPr>
        <p:txBody>
          <a:bodyPr>
            <a:noAutofit/>
          </a:bodyPr>
          <a:lstStyle/>
          <a:p>
            <a:pPr marL="182563" indent="0" algn="ctr">
              <a:lnSpc>
                <a:spcPct val="100000"/>
              </a:lnSpc>
              <a:spcBef>
                <a:spcPts val="0"/>
              </a:spcBef>
              <a:buNone/>
            </a:pPr>
            <a:r>
              <a:rPr lang="pl-PL" sz="1700" b="1" dirty="0" smtClean="0">
                <a:solidFill>
                  <a:srgbClr val="007A37"/>
                </a:solidFill>
                <a:latin typeface="Times New Roman" panose="02020603050405020304" pitchFamily="18" charset="0"/>
                <a:cs typeface="Times New Roman" panose="02020603050405020304" pitchFamily="18" charset="0"/>
              </a:rPr>
              <a:t>4. </a:t>
            </a:r>
            <a:r>
              <a:rPr lang="pl-PL" sz="1700" b="1" dirty="0">
                <a:solidFill>
                  <a:srgbClr val="007A37"/>
                </a:solidFill>
                <a:latin typeface="Times New Roman" panose="02020603050405020304" pitchFamily="18" charset="0"/>
                <a:cs typeface="Times New Roman" panose="02020603050405020304" pitchFamily="18" charset="0"/>
              </a:rPr>
              <a:t>Promocja zrównoważonego rozwoju obszarów wiejskich </a:t>
            </a:r>
            <a:endParaRPr lang="pl-PL" sz="1700" dirty="0">
              <a:solidFill>
                <a:srgbClr val="007A37"/>
              </a:solidFill>
              <a:latin typeface="Times New Roman" panose="02020603050405020304" pitchFamily="18" charset="0"/>
              <a:cs typeface="Times New Roman" panose="02020603050405020304" pitchFamily="18" charset="0"/>
            </a:endParaRPr>
          </a:p>
          <a:p>
            <a:pPr marL="0" indent="0">
              <a:buNone/>
            </a:pPr>
            <a:r>
              <a:rPr lang="pl-PL" sz="1600" b="1" dirty="0" smtClean="0">
                <a:latin typeface="Times New Roman" panose="02020603050405020304" pitchFamily="18" charset="0"/>
                <a:cs typeface="Times New Roman" panose="02020603050405020304" pitchFamily="18" charset="0"/>
              </a:rPr>
              <a:t>Zakres </a:t>
            </a:r>
            <a:r>
              <a:rPr lang="pl-PL" sz="1600" b="1" dirty="0">
                <a:latin typeface="Times New Roman" panose="02020603050405020304" pitchFamily="18" charset="0"/>
                <a:cs typeface="Times New Roman" panose="02020603050405020304" pitchFamily="18" charset="0"/>
              </a:rPr>
              <a:t>wsparcia: </a:t>
            </a:r>
            <a:endParaRPr lang="pl-PL" sz="1600" dirty="0">
              <a:latin typeface="Times New Roman" panose="02020603050405020304" pitchFamily="18" charset="0"/>
              <a:cs typeface="Times New Roman" panose="02020603050405020304" pitchFamily="18" charset="0"/>
            </a:endParaRPr>
          </a:p>
          <a:p>
            <a:pPr marL="0" indent="0">
              <a:buNone/>
            </a:pPr>
            <a:r>
              <a:rPr lang="pl-PL" sz="1600" dirty="0">
                <a:latin typeface="Times New Roman" panose="02020603050405020304" pitchFamily="18" charset="0"/>
                <a:cs typeface="Times New Roman" panose="02020603050405020304" pitchFamily="18" charset="0"/>
              </a:rPr>
              <a:t>Przewiduje się udzielenie pomocy na operacje dotyczące w szczególności:</a:t>
            </a:r>
          </a:p>
          <a:p>
            <a:pPr marL="452438" lvl="0" algn="just">
              <a:spcBef>
                <a:spcPts val="0"/>
              </a:spcBef>
            </a:pPr>
            <a:r>
              <a:rPr lang="pl-PL" sz="1600" dirty="0">
                <a:latin typeface="Times New Roman" panose="02020603050405020304" pitchFamily="18" charset="0"/>
                <a:cs typeface="Times New Roman" panose="02020603050405020304" pitchFamily="18" charset="0"/>
              </a:rPr>
              <a:t>organizacji konferencji, spotkań, wydarzeń, seminariów i warsztatów poświęconych promocji zrównoważonego rozwoju obszarów wiejskich, w szczególności dziedzictwa kulturowego, kulinarnego, kultywowania tradycji, aktywnego wypoczynku itp.;</a:t>
            </a:r>
          </a:p>
          <a:p>
            <a:pPr marL="452438" lvl="0" algn="just">
              <a:spcBef>
                <a:spcPts val="0"/>
              </a:spcBef>
            </a:pPr>
            <a:r>
              <a:rPr lang="pl-PL" sz="1600" dirty="0">
                <a:latin typeface="Times New Roman" panose="02020603050405020304" pitchFamily="18" charset="0"/>
                <a:cs typeface="Times New Roman" panose="02020603050405020304" pitchFamily="18" charset="0"/>
              </a:rPr>
              <a:t>organizacji innych przedsięwzięć o charakterze promocyjnym, np. festyny, jarmarki, wystawy, stoiska w szczególności w celu promocji dziedzictwa kulturowego, kulinarnego, kultywowania tradycji, aktywnego wypoczynku itp.;</a:t>
            </a:r>
          </a:p>
          <a:p>
            <a:pPr marL="452438" lvl="0" algn="just">
              <a:spcBef>
                <a:spcPts val="0"/>
              </a:spcBef>
            </a:pPr>
            <a:r>
              <a:rPr lang="pl-PL" sz="1600" dirty="0">
                <a:latin typeface="Times New Roman" panose="02020603050405020304" pitchFamily="18" charset="0"/>
                <a:cs typeface="Times New Roman" panose="02020603050405020304" pitchFamily="18" charset="0"/>
              </a:rPr>
              <a:t>organizacji konkursów mających na celu wyłonienie najciekawszych operacji zrealizowanych </a:t>
            </a:r>
            <a:r>
              <a:rPr lang="pl-PL" sz="1600" dirty="0" smtClean="0">
                <a:latin typeface="Times New Roman" panose="02020603050405020304" pitchFamily="18" charset="0"/>
                <a:cs typeface="Times New Roman" panose="02020603050405020304" pitchFamily="18" charset="0"/>
              </a:rPr>
              <a:t>                 w </a:t>
            </a:r>
            <a:r>
              <a:rPr lang="pl-PL" sz="1600" dirty="0">
                <a:latin typeface="Times New Roman" panose="02020603050405020304" pitchFamily="18" charset="0"/>
                <a:cs typeface="Times New Roman" panose="02020603050405020304" pitchFamily="18" charset="0"/>
              </a:rPr>
              <a:t>ramach </a:t>
            </a:r>
            <a:r>
              <a:rPr lang="pl-PL" sz="1600" dirty="0" smtClean="0">
                <a:latin typeface="Times New Roman" panose="02020603050405020304" pitchFamily="18" charset="0"/>
                <a:cs typeface="Times New Roman" panose="02020603050405020304" pitchFamily="18" charset="0"/>
              </a:rPr>
              <a:t>działania;</a:t>
            </a:r>
            <a:endParaRPr lang="pl-PL" sz="1600" dirty="0">
              <a:latin typeface="Times New Roman" panose="02020603050405020304" pitchFamily="18" charset="0"/>
              <a:cs typeface="Times New Roman" panose="02020603050405020304" pitchFamily="18" charset="0"/>
            </a:endParaRPr>
          </a:p>
          <a:p>
            <a:pPr marL="452438" lvl="0" algn="just">
              <a:spcBef>
                <a:spcPts val="0"/>
              </a:spcBef>
            </a:pPr>
            <a:r>
              <a:rPr lang="pl-PL" sz="1600" dirty="0">
                <a:latin typeface="Times New Roman" panose="02020603050405020304" pitchFamily="18" charset="0"/>
                <a:cs typeface="Times New Roman" panose="02020603050405020304" pitchFamily="18" charset="0"/>
              </a:rPr>
              <a:t>wyjazdy krajowe i zagraniczne w szczególności w celu promocji dziedzictwa kulturowego, kulinarnego i kultywowania </a:t>
            </a:r>
            <a:r>
              <a:rPr lang="pl-PL" sz="1600" dirty="0" smtClean="0">
                <a:latin typeface="Times New Roman" panose="02020603050405020304" pitchFamily="18" charset="0"/>
                <a:cs typeface="Times New Roman" panose="02020603050405020304" pitchFamily="18" charset="0"/>
              </a:rPr>
              <a:t>tradycji;</a:t>
            </a:r>
            <a:endParaRPr lang="pl-PL" sz="1600" dirty="0">
              <a:latin typeface="Times New Roman" panose="02020603050405020304" pitchFamily="18" charset="0"/>
              <a:cs typeface="Times New Roman" panose="02020603050405020304" pitchFamily="18" charset="0"/>
            </a:endParaRPr>
          </a:p>
          <a:p>
            <a:pPr marL="452438" lvl="0" algn="just">
              <a:spcBef>
                <a:spcPts val="0"/>
              </a:spcBef>
            </a:pPr>
            <a:r>
              <a:rPr lang="pl-PL" sz="1600" dirty="0">
                <a:latin typeface="Times New Roman" panose="02020603050405020304" pitchFamily="18" charset="0"/>
                <a:cs typeface="Times New Roman" panose="02020603050405020304" pitchFamily="18" charset="0"/>
              </a:rPr>
              <a:t>promowania współpracy między regionami w zakresie realizacji operacji dotyczących </a:t>
            </a:r>
            <a:r>
              <a:rPr lang="pl-PL" sz="1600" dirty="0" smtClean="0">
                <a:latin typeface="Times New Roman" panose="02020603050405020304" pitchFamily="18" charset="0"/>
                <a:cs typeface="Times New Roman" panose="02020603050405020304" pitchFamily="18" charset="0"/>
              </a:rPr>
              <a:t>                              w </a:t>
            </a:r>
            <a:r>
              <a:rPr lang="pl-PL" sz="1600" dirty="0">
                <a:latin typeface="Times New Roman" panose="02020603050405020304" pitchFamily="18" charset="0"/>
                <a:cs typeface="Times New Roman" panose="02020603050405020304" pitchFamily="18" charset="0"/>
              </a:rPr>
              <a:t>szczególności dziedzictwa kulturowego, kulinarnego, kultywowania tradycji, aktywnego wypoczynku itp.;</a:t>
            </a:r>
          </a:p>
          <a:p>
            <a:pPr marL="452438" lvl="0" algn="just">
              <a:spcBef>
                <a:spcPts val="0"/>
              </a:spcBef>
            </a:pPr>
            <a:r>
              <a:rPr lang="pl-PL" sz="1600" dirty="0">
                <a:latin typeface="Times New Roman" panose="02020603050405020304" pitchFamily="18" charset="0"/>
                <a:cs typeface="Times New Roman" panose="02020603050405020304" pitchFamily="18" charset="0"/>
              </a:rPr>
              <a:t>promowania przykładów operacji zrealizowanych w ramach działania m.in. poprzez strony internetowe, portale społecznościowe, publikacje, materiały informacyjne (np. broszury, ulotki, artykuły w prasie).</a:t>
            </a:r>
          </a:p>
          <a:p>
            <a:pPr marL="0" indent="0">
              <a:buNone/>
            </a:pPr>
            <a:r>
              <a:rPr lang="pl-PL" sz="1600" b="1" dirty="0">
                <a:latin typeface="Times New Roman" panose="02020603050405020304" pitchFamily="18" charset="0"/>
                <a:cs typeface="Times New Roman" panose="02020603050405020304" pitchFamily="18" charset="0"/>
              </a:rPr>
              <a:t>Wnioskodawca/Beneficjent:</a:t>
            </a:r>
            <a:r>
              <a:rPr lang="pl-PL" sz="1600" dirty="0">
                <a:latin typeface="Times New Roman" panose="02020603050405020304" pitchFamily="18" charset="0"/>
                <a:cs typeface="Times New Roman" panose="02020603050405020304" pitchFamily="18" charset="0"/>
              </a:rPr>
              <a:t> podmioty tworzące strukturę KSOW, lokalne grupy działania, jednostki samorządu terytorialnego lub ich związki, instytucje kultury, osoby prawne lub jednostki organizacyjne nieposiadające osobowości prawnej, których statutowa działalność dotyczy rozwoju obszarów wiejskich.</a:t>
            </a:r>
          </a:p>
          <a:p>
            <a:pPr marL="0" lvl="0" indent="0" algn="just">
              <a:buNone/>
            </a:pPr>
            <a:endParaRPr lang="pl-PL" sz="1800" dirty="0" smtClean="0">
              <a:latin typeface="Times New Roman" panose="02020603050405020304" pitchFamily="18" charset="0"/>
              <a:cs typeface="Times New Roman" panose="02020603050405020304" pitchFamily="18" charset="0"/>
            </a:endParaRPr>
          </a:p>
        </p:txBody>
      </p:sp>
      <p:pic>
        <p:nvPicPr>
          <p:cNvPr id="11" name="Obraz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9926" y="48711"/>
            <a:ext cx="5159140" cy="749809"/>
          </a:xfrm>
          <a:prstGeom prst="rect">
            <a:avLst/>
          </a:prstGeom>
        </p:spPr>
      </p:pic>
    </p:spTree>
    <p:extLst>
      <p:ext uri="{BB962C8B-B14F-4D97-AF65-F5344CB8AC3E}">
        <p14:creationId xmlns:p14="http://schemas.microsoft.com/office/powerpoint/2010/main" val="24124290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p:cNvPicPr>
            <a:picLocks noChangeAspect="1"/>
          </p:cNvPicPr>
          <p:nvPr/>
        </p:nvPicPr>
        <p:blipFill>
          <a:blip r:embed="rId2"/>
          <a:stretch>
            <a:fillRect/>
          </a:stretch>
        </p:blipFill>
        <p:spPr>
          <a:xfrm>
            <a:off x="1516487" y="1093597"/>
            <a:ext cx="6677994" cy="304566"/>
          </a:xfrm>
          <a:prstGeom prst="rect">
            <a:avLst/>
          </a:prstGeom>
        </p:spPr>
      </p:pic>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0" y="2360720"/>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3"/>
          <a:stretch>
            <a:fillRect/>
          </a:stretch>
        </p:blipFill>
        <p:spPr>
          <a:xfrm>
            <a:off x="0" y="6533359"/>
            <a:ext cx="9144793" cy="324641"/>
          </a:xfrm>
          <a:prstGeom prst="rect">
            <a:avLst/>
          </a:prstGeom>
        </p:spPr>
      </p:pic>
      <p:sp>
        <p:nvSpPr>
          <p:cNvPr id="13" name="Tytuł 1"/>
          <p:cNvSpPr txBox="1">
            <a:spLocks/>
          </p:cNvSpPr>
          <p:nvPr/>
        </p:nvSpPr>
        <p:spPr>
          <a:xfrm>
            <a:off x="485735" y="1093597"/>
            <a:ext cx="7738711" cy="46702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pl-PL" sz="2400" dirty="0">
              <a:latin typeface="Times New Roman" panose="02020603050405020304" pitchFamily="18" charset="0"/>
              <a:cs typeface="Times New Roman" panose="02020603050405020304" pitchFamily="18" charset="0"/>
            </a:endParaRPr>
          </a:p>
        </p:txBody>
      </p:sp>
      <p:sp>
        <p:nvSpPr>
          <p:cNvPr id="11" name="Tytuł 1"/>
          <p:cNvSpPr txBox="1">
            <a:spLocks/>
          </p:cNvSpPr>
          <p:nvPr/>
        </p:nvSpPr>
        <p:spPr>
          <a:xfrm>
            <a:off x="455770" y="1720014"/>
            <a:ext cx="7738711" cy="46702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pl-PL" sz="2400" dirty="0">
              <a:latin typeface="Times New Roman" panose="02020603050405020304" pitchFamily="18" charset="0"/>
              <a:cs typeface="Times New Roman" panose="02020603050405020304" pitchFamily="18" charset="0"/>
            </a:endParaRPr>
          </a:p>
        </p:txBody>
      </p:sp>
      <p:sp>
        <p:nvSpPr>
          <p:cNvPr id="15" name="Tytuł 1"/>
          <p:cNvSpPr txBox="1">
            <a:spLocks/>
          </p:cNvSpPr>
          <p:nvPr/>
        </p:nvSpPr>
        <p:spPr>
          <a:xfrm>
            <a:off x="790534" y="2529398"/>
            <a:ext cx="7738711" cy="46702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pl-PL" sz="2400" dirty="0">
              <a:latin typeface="Times New Roman" panose="02020603050405020304" pitchFamily="18" charset="0"/>
              <a:cs typeface="Times New Roman" panose="02020603050405020304" pitchFamily="18" charset="0"/>
            </a:endParaRPr>
          </a:p>
        </p:txBody>
      </p:sp>
      <p:sp>
        <p:nvSpPr>
          <p:cNvPr id="2" name="Prostokąt 1"/>
          <p:cNvSpPr/>
          <p:nvPr/>
        </p:nvSpPr>
        <p:spPr>
          <a:xfrm>
            <a:off x="205206" y="1074997"/>
            <a:ext cx="8604568" cy="646331"/>
          </a:xfrm>
          <a:prstGeom prst="rect">
            <a:avLst/>
          </a:prstGeom>
        </p:spPr>
        <p:txBody>
          <a:bodyPr wrap="square">
            <a:spAutoFit/>
          </a:bodyPr>
          <a:lstStyle/>
          <a:p>
            <a:pPr algn="ctr"/>
            <a:r>
              <a:rPr lang="pl-PL" b="1" dirty="0" smtClean="0">
                <a:solidFill>
                  <a:srgbClr val="007A37"/>
                </a:solidFill>
                <a:latin typeface="Times New Roman" panose="02020603050405020304" pitchFamily="18" charset="0"/>
                <a:cs typeface="Times New Roman" panose="02020603050405020304" pitchFamily="18" charset="0"/>
              </a:rPr>
              <a:t>Plan Operacyjny na lata 2014-2015 Krajowej Sieci Obszarów Wiejskich 2014-2020 </a:t>
            </a:r>
          </a:p>
          <a:p>
            <a:pPr algn="ctr"/>
            <a:r>
              <a:rPr lang="pl-PL" b="1" dirty="0" smtClean="0">
                <a:solidFill>
                  <a:srgbClr val="007A37"/>
                </a:solidFill>
                <a:latin typeface="Times New Roman" panose="02020603050405020304" pitchFamily="18" charset="0"/>
                <a:cs typeface="Times New Roman" panose="02020603050405020304" pitchFamily="18" charset="0"/>
              </a:rPr>
              <a:t>dla </a:t>
            </a:r>
            <a:r>
              <a:rPr lang="pl-PL" b="1" dirty="0">
                <a:solidFill>
                  <a:srgbClr val="007A37"/>
                </a:solidFill>
                <a:latin typeface="Times New Roman" panose="02020603050405020304" pitchFamily="18" charset="0"/>
                <a:cs typeface="Times New Roman" panose="02020603050405020304" pitchFamily="18" charset="0"/>
              </a:rPr>
              <a:t>W</a:t>
            </a:r>
            <a:r>
              <a:rPr lang="pl-PL" b="1" dirty="0" smtClean="0">
                <a:solidFill>
                  <a:srgbClr val="007A37"/>
                </a:solidFill>
                <a:latin typeface="Times New Roman" panose="02020603050405020304" pitchFamily="18" charset="0"/>
                <a:cs typeface="Times New Roman" panose="02020603050405020304" pitchFamily="18" charset="0"/>
              </a:rPr>
              <a:t>ojewództwa Mazowieckiego</a:t>
            </a:r>
          </a:p>
        </p:txBody>
      </p:sp>
      <p:sp>
        <p:nvSpPr>
          <p:cNvPr id="16" name="Prostokąt 15"/>
          <p:cNvSpPr/>
          <p:nvPr/>
        </p:nvSpPr>
        <p:spPr>
          <a:xfrm>
            <a:off x="266740" y="3812250"/>
            <a:ext cx="8604568" cy="1754326"/>
          </a:xfrm>
          <a:prstGeom prst="rect">
            <a:avLst/>
          </a:prstGeom>
        </p:spPr>
        <p:txBody>
          <a:bodyPr wrap="square">
            <a:spAutoFit/>
          </a:bodyPr>
          <a:lstStyle/>
          <a:p>
            <a:r>
              <a:rPr lang="pl-PL" dirty="0" smtClean="0">
                <a:latin typeface="Times New Roman" panose="02020603050405020304" pitchFamily="18" charset="0"/>
                <a:cs typeface="Times New Roman" panose="02020603050405020304" pitchFamily="18" charset="0"/>
              </a:rPr>
              <a:t>Do </a:t>
            </a:r>
            <a:r>
              <a:rPr lang="pl-PL" dirty="0">
                <a:latin typeface="Times New Roman" panose="02020603050405020304" pitchFamily="18" charset="0"/>
                <a:cs typeface="Times New Roman" panose="02020603050405020304" pitchFamily="18" charset="0"/>
              </a:rPr>
              <a:t>dnia 25 sierpnia br. wpłynęło od 5 wnioskodawców 9 propozycji operacji do realizacji </a:t>
            </a:r>
            <a:r>
              <a:rPr lang="pl-PL" dirty="0" smtClean="0">
                <a:latin typeface="Times New Roman" panose="02020603050405020304" pitchFamily="18" charset="0"/>
                <a:cs typeface="Times New Roman" panose="02020603050405020304" pitchFamily="18" charset="0"/>
              </a:rPr>
              <a:t>             w </a:t>
            </a:r>
            <a:r>
              <a:rPr lang="pl-PL" dirty="0">
                <a:latin typeface="Times New Roman" panose="02020603050405020304" pitchFamily="18" charset="0"/>
                <a:cs typeface="Times New Roman" panose="02020603050405020304" pitchFamily="18" charset="0"/>
              </a:rPr>
              <a:t>III-IV kwartale br. w ramach Planu Operacyjnego na lata 2014-2015 KSOW 2014-2020. </a:t>
            </a:r>
            <a:endParaRPr lang="pl-PL" dirty="0" smtClean="0">
              <a:latin typeface="Times New Roman" panose="02020603050405020304" pitchFamily="18" charset="0"/>
              <a:cs typeface="Times New Roman" panose="02020603050405020304" pitchFamily="18" charset="0"/>
            </a:endParaRPr>
          </a:p>
          <a:p>
            <a:endParaRPr lang="pl-PL" dirty="0" smtClean="0">
              <a:latin typeface="Times New Roman" panose="02020603050405020304" pitchFamily="18" charset="0"/>
              <a:cs typeface="Times New Roman" panose="02020603050405020304" pitchFamily="18" charset="0"/>
            </a:endParaRPr>
          </a:p>
          <a:p>
            <a:r>
              <a:rPr lang="pl-PL" dirty="0" smtClean="0">
                <a:latin typeface="Times New Roman" panose="02020603050405020304" pitchFamily="18" charset="0"/>
                <a:cs typeface="Times New Roman" panose="02020603050405020304" pitchFamily="18" charset="0"/>
              </a:rPr>
              <a:t>Dodatkowo </a:t>
            </a:r>
            <a:r>
              <a:rPr lang="pl-PL" dirty="0">
                <a:latin typeface="Times New Roman" panose="02020603050405020304" pitchFamily="18" charset="0"/>
                <a:cs typeface="Times New Roman" panose="02020603050405020304" pitchFamily="18" charset="0"/>
              </a:rPr>
              <a:t>w Planie Operacyjnym zostały ujęte projekty własne stanowiące kontynuację dotychczas realizowanych przez Sekretariat Regionalny KSOW projektów w ramach PROW 2007-2013. </a:t>
            </a:r>
          </a:p>
        </p:txBody>
      </p:sp>
      <p:sp>
        <p:nvSpPr>
          <p:cNvPr id="17" name="Prostokąt 16"/>
          <p:cNvSpPr/>
          <p:nvPr/>
        </p:nvSpPr>
        <p:spPr>
          <a:xfrm>
            <a:off x="357605" y="3257451"/>
            <a:ext cx="8604568" cy="369332"/>
          </a:xfrm>
          <a:prstGeom prst="rect">
            <a:avLst/>
          </a:prstGeom>
        </p:spPr>
        <p:txBody>
          <a:bodyPr wrap="square">
            <a:spAutoFit/>
          </a:bodyPr>
          <a:lstStyle/>
          <a:p>
            <a:pPr algn="ctr"/>
            <a:r>
              <a:rPr lang="pl-PL" dirty="0" smtClean="0">
                <a:solidFill>
                  <a:srgbClr val="007A37"/>
                </a:solidFill>
                <a:latin typeface="Times New Roman" panose="02020603050405020304" pitchFamily="18" charset="0"/>
                <a:cs typeface="Times New Roman" panose="02020603050405020304" pitchFamily="18" charset="0"/>
              </a:rPr>
              <a:t>Nabór odbył się w dniach 12 – 25 sierpnia br. </a:t>
            </a:r>
          </a:p>
        </p:txBody>
      </p:sp>
      <p:sp>
        <p:nvSpPr>
          <p:cNvPr id="3" name="Prostokąt 2"/>
          <p:cNvSpPr/>
          <p:nvPr/>
        </p:nvSpPr>
        <p:spPr>
          <a:xfrm>
            <a:off x="298800" y="1848809"/>
            <a:ext cx="8575880" cy="1200329"/>
          </a:xfrm>
          <a:prstGeom prst="rect">
            <a:avLst/>
          </a:prstGeom>
        </p:spPr>
        <p:txBody>
          <a:bodyPr wrap="square">
            <a:spAutoFit/>
          </a:bodyPr>
          <a:lstStyle/>
          <a:p>
            <a:r>
              <a:rPr lang="pl-PL" dirty="0">
                <a:latin typeface="Times New Roman" panose="02020603050405020304" pitchFamily="18" charset="0"/>
                <a:cs typeface="Times New Roman" panose="02020603050405020304" pitchFamily="18" charset="0"/>
              </a:rPr>
              <a:t>Informacja o możliwości składania propozycji operacji do realizacji w Planie Operacyjnym została zamieszczona na stronie www.mazowieckie.ksow.pl oraz rozesłana elektronicznie do obecnych partnerów KSOW, jednostek samorządu terytorialnego oraz Lokalnych Grup Działania. </a:t>
            </a:r>
          </a:p>
        </p:txBody>
      </p:sp>
      <p:pic>
        <p:nvPicPr>
          <p:cNvPr id="18" name="Obraz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9926" y="48711"/>
            <a:ext cx="5159140" cy="749809"/>
          </a:xfrm>
          <a:prstGeom prst="rect">
            <a:avLst/>
          </a:prstGeom>
        </p:spPr>
      </p:pic>
    </p:spTree>
    <p:extLst>
      <p:ext uri="{BB962C8B-B14F-4D97-AF65-F5344CB8AC3E}">
        <p14:creationId xmlns:p14="http://schemas.microsoft.com/office/powerpoint/2010/main" val="33619385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p:cNvPicPr>
            <a:picLocks noChangeAspect="1"/>
          </p:cNvPicPr>
          <p:nvPr/>
        </p:nvPicPr>
        <p:blipFill>
          <a:blip r:embed="rId2"/>
          <a:stretch>
            <a:fillRect/>
          </a:stretch>
        </p:blipFill>
        <p:spPr>
          <a:xfrm>
            <a:off x="1516487" y="1093597"/>
            <a:ext cx="6677994" cy="304566"/>
          </a:xfrm>
          <a:prstGeom prst="rect">
            <a:avLst/>
          </a:prstGeom>
        </p:spPr>
      </p:pic>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0" y="2360720"/>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3"/>
          <a:stretch>
            <a:fillRect/>
          </a:stretch>
        </p:blipFill>
        <p:spPr>
          <a:xfrm>
            <a:off x="0" y="6533359"/>
            <a:ext cx="9144793" cy="324641"/>
          </a:xfrm>
          <a:prstGeom prst="rect">
            <a:avLst/>
          </a:prstGeom>
        </p:spPr>
      </p:pic>
      <p:sp>
        <p:nvSpPr>
          <p:cNvPr id="2" name="Prostokąt 1"/>
          <p:cNvSpPr/>
          <p:nvPr/>
        </p:nvSpPr>
        <p:spPr>
          <a:xfrm>
            <a:off x="423930" y="1536421"/>
            <a:ext cx="8277308" cy="4370427"/>
          </a:xfrm>
          <a:prstGeom prst="rect">
            <a:avLst/>
          </a:prstGeom>
        </p:spPr>
        <p:txBody>
          <a:bodyPr wrap="square">
            <a:spAutoFit/>
          </a:bodyPr>
          <a:lstStyle/>
          <a:p>
            <a:pPr algn="ctr"/>
            <a:r>
              <a:rPr lang="pl-PL"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W ramach Programu Rozwoju Obszarów Wiejskich na lata 2007-2013 zbudowana została struktura organizacyjna </a:t>
            </a:r>
            <a:r>
              <a:rPr lang="pl-PL" sz="2000" dirty="0">
                <a:latin typeface="Times New Roman" panose="02020603050405020304" pitchFamily="18" charset="0"/>
                <a:ea typeface="Calibri" panose="020F0502020204030204" pitchFamily="34" charset="0"/>
                <a:cs typeface="Times New Roman" panose="02020603050405020304" pitchFamily="18" charset="0"/>
              </a:rPr>
              <a:t>Krajowej Sieci Obszarów Wiejskich zapewniająca </a:t>
            </a:r>
            <a:r>
              <a:rPr lang="pl-PL"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realizację celów określonych w PROW 2007-2013. </a:t>
            </a:r>
            <a:endParaRPr lang="pl-PL"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ctr"/>
            <a:endParaRPr lang="pl-PL"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ctr"/>
            <a:r>
              <a:rPr lang="pl-PL" sz="20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Krajowa </a:t>
            </a:r>
            <a:r>
              <a:rPr lang="pl-PL"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Sieć Obszarów Wiejskich w ramach Programu Rozwoju Obszarów Wiejskich na lata 2014-2020 stanowi kontynuację KSOW powstałej w ramach PROW 2007-2013</a:t>
            </a:r>
            <a:r>
              <a:rPr lang="pl-PL" sz="20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p>
          <a:p>
            <a:pPr algn="ctr"/>
            <a:endParaRPr lang="pl-PL"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r>
              <a:rPr lang="pl-PL" sz="2000" b="1" dirty="0">
                <a:solidFill>
                  <a:srgbClr val="007A37"/>
                </a:solidFill>
                <a:latin typeface="Times New Roman" panose="02020603050405020304" pitchFamily="18" charset="0"/>
                <a:cs typeface="Times New Roman" panose="02020603050405020304" pitchFamily="18" charset="0"/>
              </a:rPr>
              <a:t>Krajowa Sieć Obszarów Wiejskich </a:t>
            </a:r>
            <a:r>
              <a:rPr lang="pl-PL" sz="2000" dirty="0">
                <a:latin typeface="Times New Roman" panose="02020603050405020304" pitchFamily="18" charset="0"/>
                <a:cs typeface="Times New Roman" panose="02020603050405020304" pitchFamily="18" charset="0"/>
              </a:rPr>
              <a:t>to forum aktywnej wymiany wiedzy o dobrych praktykach i doświadczeniach we wdrażaniu programów i projektów służących zrównoważonemu rozwojowi obszarów wiejskich. Zadaniem KSOW jest skupianie wszystkich organizacji i struktur administracyjnych zaangażowanych w rozwój obszarów wiejskich</a:t>
            </a:r>
            <a:r>
              <a:rPr lang="pl-PL" sz="2000" dirty="0" smtClean="0">
                <a:latin typeface="Times New Roman" panose="02020603050405020304" pitchFamily="18" charset="0"/>
                <a:cs typeface="Times New Roman" panose="02020603050405020304" pitchFamily="18" charset="0"/>
              </a:rPr>
              <a:t>.</a:t>
            </a:r>
          </a:p>
          <a:p>
            <a:pPr algn="ctr"/>
            <a:endParaRPr lang="pl-PL"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11" name="Obraz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65172" y="105287"/>
            <a:ext cx="5400674" cy="784913"/>
          </a:xfrm>
          <a:prstGeom prst="rect">
            <a:avLst/>
          </a:prstGeom>
        </p:spPr>
      </p:pic>
    </p:spTree>
    <p:extLst>
      <p:ext uri="{BB962C8B-B14F-4D97-AF65-F5344CB8AC3E}">
        <p14:creationId xmlns:p14="http://schemas.microsoft.com/office/powerpoint/2010/main" val="414860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p:cNvPicPr>
            <a:picLocks noChangeAspect="1"/>
          </p:cNvPicPr>
          <p:nvPr/>
        </p:nvPicPr>
        <p:blipFill>
          <a:blip r:embed="rId2"/>
          <a:stretch>
            <a:fillRect/>
          </a:stretch>
        </p:blipFill>
        <p:spPr>
          <a:xfrm>
            <a:off x="1516487" y="1093597"/>
            <a:ext cx="6677994" cy="304566"/>
          </a:xfrm>
          <a:prstGeom prst="rect">
            <a:avLst/>
          </a:prstGeom>
        </p:spPr>
      </p:pic>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0" y="2360720"/>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3"/>
          <a:stretch>
            <a:fillRect/>
          </a:stretch>
        </p:blipFill>
        <p:spPr>
          <a:xfrm>
            <a:off x="0" y="6533359"/>
            <a:ext cx="9144793" cy="324641"/>
          </a:xfrm>
          <a:prstGeom prst="rect">
            <a:avLst/>
          </a:prstGeom>
        </p:spPr>
      </p:pic>
      <p:sp>
        <p:nvSpPr>
          <p:cNvPr id="13" name="Tytuł 1"/>
          <p:cNvSpPr txBox="1">
            <a:spLocks/>
          </p:cNvSpPr>
          <p:nvPr/>
        </p:nvSpPr>
        <p:spPr>
          <a:xfrm>
            <a:off x="485735" y="1093597"/>
            <a:ext cx="7738711" cy="46702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pl-PL" sz="2400" dirty="0">
              <a:latin typeface="Times New Roman" panose="02020603050405020304" pitchFamily="18" charset="0"/>
              <a:cs typeface="Times New Roman" panose="02020603050405020304" pitchFamily="18" charset="0"/>
            </a:endParaRPr>
          </a:p>
        </p:txBody>
      </p:sp>
      <p:sp>
        <p:nvSpPr>
          <p:cNvPr id="11" name="Tytuł 1"/>
          <p:cNvSpPr txBox="1">
            <a:spLocks/>
          </p:cNvSpPr>
          <p:nvPr/>
        </p:nvSpPr>
        <p:spPr>
          <a:xfrm>
            <a:off x="638134" y="2240160"/>
            <a:ext cx="7738711" cy="46702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pl-PL" sz="2400" dirty="0">
              <a:latin typeface="Times New Roman" panose="02020603050405020304" pitchFamily="18" charset="0"/>
              <a:cs typeface="Times New Roman" panose="02020603050405020304" pitchFamily="18" charset="0"/>
            </a:endParaRPr>
          </a:p>
        </p:txBody>
      </p:sp>
      <p:sp>
        <p:nvSpPr>
          <p:cNvPr id="15" name="Tytuł 1"/>
          <p:cNvSpPr txBox="1">
            <a:spLocks/>
          </p:cNvSpPr>
          <p:nvPr/>
        </p:nvSpPr>
        <p:spPr>
          <a:xfrm>
            <a:off x="790534" y="2529398"/>
            <a:ext cx="7738711" cy="46702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pl-PL" sz="2400" dirty="0">
              <a:latin typeface="Times New Roman" panose="02020603050405020304" pitchFamily="18" charset="0"/>
              <a:cs typeface="Times New Roman" panose="02020603050405020304" pitchFamily="18" charset="0"/>
            </a:endParaRPr>
          </a:p>
        </p:txBody>
      </p:sp>
      <p:sp>
        <p:nvSpPr>
          <p:cNvPr id="2" name="Prostokąt 1"/>
          <p:cNvSpPr/>
          <p:nvPr/>
        </p:nvSpPr>
        <p:spPr>
          <a:xfrm>
            <a:off x="205206" y="1074997"/>
            <a:ext cx="8604568" cy="646331"/>
          </a:xfrm>
          <a:prstGeom prst="rect">
            <a:avLst/>
          </a:prstGeom>
        </p:spPr>
        <p:txBody>
          <a:bodyPr wrap="square">
            <a:spAutoFit/>
          </a:bodyPr>
          <a:lstStyle/>
          <a:p>
            <a:pPr algn="ctr"/>
            <a:r>
              <a:rPr lang="pl-PL" b="1" dirty="0" smtClean="0">
                <a:latin typeface="Times New Roman" panose="02020603050405020304" pitchFamily="18" charset="0"/>
                <a:cs typeface="Times New Roman" panose="02020603050405020304" pitchFamily="18" charset="0"/>
              </a:rPr>
              <a:t>Kryteria </a:t>
            </a:r>
            <a:r>
              <a:rPr lang="pl-PL" b="1" dirty="0">
                <a:latin typeface="Times New Roman" panose="02020603050405020304" pitchFamily="18" charset="0"/>
                <a:cs typeface="Times New Roman" panose="02020603050405020304" pitchFamily="18" charset="0"/>
              </a:rPr>
              <a:t>i sposób wyboru operacji do dwuletnich planów operacyjnych oraz sposób wyboru podmiotów realizujących te operacje </a:t>
            </a:r>
            <a:endParaRPr lang="pl-PL" b="1" dirty="0" smtClean="0">
              <a:latin typeface="Times New Roman" panose="02020603050405020304" pitchFamily="18" charset="0"/>
              <a:cs typeface="Times New Roman" panose="02020603050405020304" pitchFamily="18" charset="0"/>
            </a:endParaRPr>
          </a:p>
        </p:txBody>
      </p:sp>
      <p:sp>
        <p:nvSpPr>
          <p:cNvPr id="16" name="Prostokąt 15"/>
          <p:cNvSpPr/>
          <p:nvPr/>
        </p:nvSpPr>
        <p:spPr>
          <a:xfrm>
            <a:off x="298800" y="1820949"/>
            <a:ext cx="8604568" cy="1754326"/>
          </a:xfrm>
          <a:prstGeom prst="rect">
            <a:avLst/>
          </a:prstGeom>
        </p:spPr>
        <p:txBody>
          <a:bodyPr wrap="square">
            <a:spAutoFit/>
          </a:bodyPr>
          <a:lstStyle/>
          <a:p>
            <a:pPr algn="ctr"/>
            <a:r>
              <a:rPr lang="pl-PL" dirty="0">
                <a:latin typeface="Times New Roman" panose="02020603050405020304" pitchFamily="18" charset="0"/>
                <a:cs typeface="Times New Roman" panose="02020603050405020304" pitchFamily="18" charset="0"/>
              </a:rPr>
              <a:t>Projekty do planów operacyjnych są zgłaszane przez </a:t>
            </a:r>
            <a:r>
              <a:rPr lang="pl-PL" dirty="0">
                <a:solidFill>
                  <a:srgbClr val="007A37"/>
                </a:solidFill>
                <a:latin typeface="Times New Roman" panose="02020603050405020304" pitchFamily="18" charset="0"/>
                <a:cs typeface="Times New Roman" panose="02020603050405020304" pitchFamily="18" charset="0"/>
              </a:rPr>
              <a:t>partnerów </a:t>
            </a:r>
            <a:r>
              <a:rPr lang="pl-PL" dirty="0" smtClean="0">
                <a:solidFill>
                  <a:srgbClr val="007A37"/>
                </a:solidFill>
                <a:latin typeface="Times New Roman" panose="02020603050405020304" pitchFamily="18" charset="0"/>
                <a:cs typeface="Times New Roman" panose="02020603050405020304" pitchFamily="18" charset="0"/>
              </a:rPr>
              <a:t>KSOW</a:t>
            </a:r>
            <a:r>
              <a:rPr lang="pl-PL" dirty="0" smtClean="0">
                <a:latin typeface="Times New Roman" panose="02020603050405020304" pitchFamily="18" charset="0"/>
                <a:cs typeface="Times New Roman" panose="02020603050405020304" pitchFamily="18" charset="0"/>
              </a:rPr>
              <a:t>, </a:t>
            </a:r>
            <a:r>
              <a:rPr lang="pl-PL" dirty="0">
                <a:latin typeface="Times New Roman" panose="02020603050405020304" pitchFamily="18" charset="0"/>
                <a:cs typeface="Times New Roman" panose="02020603050405020304" pitchFamily="18" charset="0"/>
              </a:rPr>
              <a:t>w drodze naborów zamkniętych, ogłaszanych przez jednostkę centralną, jednostki regionalne oraz CDR oraz WODR </a:t>
            </a:r>
            <a:r>
              <a:rPr lang="pl-PL" b="1" dirty="0">
                <a:solidFill>
                  <a:srgbClr val="007A37"/>
                </a:solidFill>
                <a:latin typeface="Times New Roman" panose="02020603050405020304" pitchFamily="18" charset="0"/>
                <a:cs typeface="Times New Roman" panose="02020603050405020304" pitchFamily="18" charset="0"/>
              </a:rPr>
              <a:t>jednorazowo</a:t>
            </a:r>
            <a:r>
              <a:rPr lang="pl-PL" dirty="0">
                <a:latin typeface="Times New Roman" panose="02020603050405020304" pitchFamily="18" charset="0"/>
                <a:cs typeface="Times New Roman" panose="02020603050405020304" pitchFamily="18" charset="0"/>
              </a:rPr>
              <a:t> do stworzenia dwuletniego planu operacyjnego. </a:t>
            </a:r>
            <a:endParaRPr lang="pl-PL" dirty="0" smtClean="0">
              <a:latin typeface="Times New Roman" panose="02020603050405020304" pitchFamily="18" charset="0"/>
              <a:cs typeface="Times New Roman" panose="02020603050405020304" pitchFamily="18" charset="0"/>
            </a:endParaRPr>
          </a:p>
          <a:p>
            <a:pPr algn="ctr"/>
            <a:r>
              <a:rPr lang="pl-PL" dirty="0" smtClean="0">
                <a:latin typeface="Times New Roman" panose="02020603050405020304" pitchFamily="18" charset="0"/>
                <a:cs typeface="Times New Roman" panose="02020603050405020304" pitchFamily="18" charset="0"/>
              </a:rPr>
              <a:t>Operacje </a:t>
            </a:r>
            <a:r>
              <a:rPr lang="pl-PL" dirty="0">
                <a:latin typeface="Times New Roman" panose="02020603050405020304" pitchFamily="18" charset="0"/>
                <a:cs typeface="Times New Roman" panose="02020603050405020304" pitchFamily="18" charset="0"/>
              </a:rPr>
              <a:t>są zgłaszane do realizacji na formularzu zgłoszeniowym dla operacji do planu </a:t>
            </a:r>
            <a:r>
              <a:rPr lang="pl-PL" dirty="0" smtClean="0">
                <a:latin typeface="Times New Roman" panose="02020603050405020304" pitchFamily="18" charset="0"/>
                <a:cs typeface="Times New Roman" panose="02020603050405020304" pitchFamily="18" charset="0"/>
              </a:rPr>
              <a:t>operacyjnego, który wskazuje </a:t>
            </a:r>
            <a:r>
              <a:rPr lang="pl-PL" dirty="0">
                <a:latin typeface="Times New Roman" panose="02020603050405020304" pitchFamily="18" charset="0"/>
                <a:cs typeface="Times New Roman" panose="02020603050405020304" pitchFamily="18" charset="0"/>
              </a:rPr>
              <a:t>zakres niezbędnych informacji dla </a:t>
            </a:r>
            <a:r>
              <a:rPr lang="pl-PL" dirty="0" smtClean="0">
                <a:latin typeface="Times New Roman" panose="02020603050405020304" pitchFamily="18" charset="0"/>
                <a:cs typeface="Times New Roman" panose="02020603050405020304" pitchFamily="18" charset="0"/>
              </a:rPr>
              <a:t>realizacji </a:t>
            </a:r>
            <a:r>
              <a:rPr lang="pl-PL" dirty="0">
                <a:latin typeface="Times New Roman" panose="02020603050405020304" pitchFamily="18" charset="0"/>
                <a:cs typeface="Times New Roman" panose="02020603050405020304" pitchFamily="18" charset="0"/>
              </a:rPr>
              <a:t>operacji.</a:t>
            </a:r>
          </a:p>
          <a:p>
            <a:pPr algn="ctr"/>
            <a:endParaRPr lang="pl-PL" dirty="0" smtClean="0"/>
          </a:p>
        </p:txBody>
      </p:sp>
      <p:sp>
        <p:nvSpPr>
          <p:cNvPr id="18" name="Prostokąt 17"/>
          <p:cNvSpPr/>
          <p:nvPr/>
        </p:nvSpPr>
        <p:spPr>
          <a:xfrm>
            <a:off x="298800" y="3671037"/>
            <a:ext cx="8604568" cy="2862322"/>
          </a:xfrm>
          <a:prstGeom prst="rect">
            <a:avLst/>
          </a:prstGeom>
        </p:spPr>
        <p:txBody>
          <a:bodyPr wrap="square">
            <a:spAutoFit/>
          </a:bodyPr>
          <a:lstStyle/>
          <a:p>
            <a:r>
              <a:rPr lang="pl-PL" dirty="0">
                <a:solidFill>
                  <a:srgbClr val="007A37"/>
                </a:solidFill>
                <a:latin typeface="Times New Roman" panose="02020603050405020304" pitchFamily="18" charset="0"/>
                <a:cs typeface="Times New Roman" panose="02020603050405020304" pitchFamily="18" charset="0"/>
              </a:rPr>
              <a:t>Do dwuletnich planów operacyjnych kwalifikują się tylko te operacje, które:</a:t>
            </a:r>
          </a:p>
          <a:p>
            <a:pPr marL="285750" lvl="0" indent="-285750">
              <a:buFont typeface="Wingdings" panose="05000000000000000000" pitchFamily="2" charset="2"/>
              <a:buChar char="§"/>
            </a:pPr>
            <a:r>
              <a:rPr lang="pl-PL" dirty="0">
                <a:latin typeface="Times New Roman" panose="02020603050405020304" pitchFamily="18" charset="0"/>
                <a:cs typeface="Times New Roman" panose="02020603050405020304" pitchFamily="18" charset="0"/>
              </a:rPr>
              <a:t>przeszły ocenę formalną,</a:t>
            </a:r>
          </a:p>
          <a:p>
            <a:pPr marL="285750" lvl="0" indent="-285750">
              <a:buFont typeface="Wingdings" panose="05000000000000000000" pitchFamily="2" charset="2"/>
              <a:buChar char="§"/>
            </a:pPr>
            <a:r>
              <a:rPr lang="pl-PL" dirty="0">
                <a:latin typeface="Times New Roman" panose="02020603050405020304" pitchFamily="18" charset="0"/>
                <a:cs typeface="Times New Roman" panose="02020603050405020304" pitchFamily="18" charset="0"/>
              </a:rPr>
              <a:t>przeszły ocenę zgodności z działaniami KSOW,</a:t>
            </a:r>
          </a:p>
          <a:p>
            <a:pPr marL="285750" lvl="0" indent="-285750">
              <a:buFont typeface="Wingdings" panose="05000000000000000000" pitchFamily="2" charset="2"/>
              <a:buChar char="§"/>
            </a:pPr>
            <a:r>
              <a:rPr lang="pl-PL" dirty="0">
                <a:latin typeface="Times New Roman" panose="02020603050405020304" pitchFamily="18" charset="0"/>
                <a:cs typeface="Times New Roman" panose="02020603050405020304" pitchFamily="18" charset="0"/>
              </a:rPr>
              <a:t>przeszły ocenę zgodności z celami KSOW,</a:t>
            </a:r>
          </a:p>
          <a:p>
            <a:pPr marL="285750" lvl="0" indent="-285750">
              <a:buFont typeface="Wingdings" panose="05000000000000000000" pitchFamily="2" charset="2"/>
              <a:buChar char="§"/>
            </a:pPr>
            <a:r>
              <a:rPr lang="pl-PL" dirty="0">
                <a:latin typeface="Times New Roman" panose="02020603050405020304" pitchFamily="18" charset="0"/>
                <a:cs typeface="Times New Roman" panose="02020603050405020304" pitchFamily="18" charset="0"/>
              </a:rPr>
              <a:t>przeszły ocenę zgodności z priorytetami PROW 2014-2020</a:t>
            </a:r>
          </a:p>
          <a:p>
            <a:pPr marL="285750" lvl="0" indent="-285750">
              <a:buFont typeface="Wingdings" panose="05000000000000000000" pitchFamily="2" charset="2"/>
              <a:buChar char="§"/>
            </a:pPr>
            <a:r>
              <a:rPr lang="pl-PL" dirty="0">
                <a:latin typeface="Times New Roman" panose="02020603050405020304" pitchFamily="18" charset="0"/>
                <a:cs typeface="Times New Roman" panose="02020603050405020304" pitchFamily="18" charset="0"/>
              </a:rPr>
              <a:t>otrzymały określoną, minimalną ilość punktów z oceny </a:t>
            </a:r>
            <a:r>
              <a:rPr lang="pl-PL" dirty="0" smtClean="0">
                <a:latin typeface="Times New Roman" panose="02020603050405020304" pitchFamily="18" charset="0"/>
                <a:cs typeface="Times New Roman" panose="02020603050405020304" pitchFamily="18" charset="0"/>
              </a:rPr>
              <a:t>merytoryczno-finansowej  </a:t>
            </a:r>
            <a:r>
              <a:rPr lang="pl-PL" dirty="0">
                <a:latin typeface="Times New Roman" panose="02020603050405020304" pitchFamily="18" charset="0"/>
                <a:cs typeface="Times New Roman" panose="02020603050405020304" pitchFamily="18" charset="0"/>
              </a:rPr>
              <a:t>wniosku zgłaszającego operację do realizacji,</a:t>
            </a:r>
          </a:p>
          <a:p>
            <a:pPr marL="285750" lvl="0" indent="-285750">
              <a:buFont typeface="Wingdings" panose="05000000000000000000" pitchFamily="2" charset="2"/>
              <a:buChar char="§"/>
            </a:pPr>
            <a:r>
              <a:rPr lang="pl-PL" dirty="0">
                <a:latin typeface="Times New Roman" panose="02020603050405020304" pitchFamily="18" charset="0"/>
                <a:cs typeface="Times New Roman" panose="02020603050405020304" pitchFamily="18" charset="0"/>
              </a:rPr>
              <a:t>otrzymały miejsce na liście rankingowej stosownie do wysokości środków dostępnych w ramach planu działania na poszczególne działania KSOW. </a:t>
            </a:r>
          </a:p>
          <a:p>
            <a:pPr algn="ctr"/>
            <a:endParaRPr lang="pl-PL" b="1" dirty="0" smtClean="0"/>
          </a:p>
        </p:txBody>
      </p:sp>
      <p:pic>
        <p:nvPicPr>
          <p:cNvPr id="17" name="Obraz 1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9926" y="48711"/>
            <a:ext cx="5159140" cy="749809"/>
          </a:xfrm>
          <a:prstGeom prst="rect">
            <a:avLst/>
          </a:prstGeom>
        </p:spPr>
      </p:pic>
    </p:spTree>
    <p:extLst>
      <p:ext uri="{BB962C8B-B14F-4D97-AF65-F5344CB8AC3E}">
        <p14:creationId xmlns:p14="http://schemas.microsoft.com/office/powerpoint/2010/main" val="28027856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0" y="2360720"/>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2"/>
          <a:stretch>
            <a:fillRect/>
          </a:stretch>
        </p:blipFill>
        <p:spPr>
          <a:xfrm>
            <a:off x="0" y="6533359"/>
            <a:ext cx="9144793" cy="324641"/>
          </a:xfrm>
          <a:prstGeom prst="rect">
            <a:avLst/>
          </a:prstGeom>
        </p:spPr>
      </p:pic>
      <p:sp>
        <p:nvSpPr>
          <p:cNvPr id="13" name="Tytuł 1"/>
          <p:cNvSpPr txBox="1">
            <a:spLocks/>
          </p:cNvSpPr>
          <p:nvPr/>
        </p:nvSpPr>
        <p:spPr>
          <a:xfrm>
            <a:off x="485735" y="1093597"/>
            <a:ext cx="7738711" cy="46702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pl-PL" sz="2400" dirty="0">
              <a:latin typeface="Times New Roman" panose="02020603050405020304" pitchFamily="18" charset="0"/>
              <a:cs typeface="Times New Roman" panose="02020603050405020304" pitchFamily="18" charset="0"/>
            </a:endParaRPr>
          </a:p>
        </p:txBody>
      </p:sp>
      <p:sp>
        <p:nvSpPr>
          <p:cNvPr id="15" name="Tytuł 1"/>
          <p:cNvSpPr txBox="1">
            <a:spLocks/>
          </p:cNvSpPr>
          <p:nvPr/>
        </p:nvSpPr>
        <p:spPr>
          <a:xfrm>
            <a:off x="703040" y="2018497"/>
            <a:ext cx="7738711" cy="383494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400050" indent="-400050">
              <a:buFont typeface="+mj-lt"/>
              <a:buAutoNum type="romanUcPeriod"/>
            </a:pPr>
            <a:r>
              <a:rPr lang="pl-PL" sz="1800" dirty="0" smtClean="0">
                <a:latin typeface="Times New Roman" panose="02020603050405020304" pitchFamily="18" charset="0"/>
                <a:cs typeface="Times New Roman" panose="02020603050405020304" pitchFamily="18" charset="0"/>
              </a:rPr>
              <a:t>Ocena formalna</a:t>
            </a:r>
          </a:p>
          <a:p>
            <a:pPr marL="400050" indent="-400050" algn="just">
              <a:lnSpc>
                <a:spcPct val="115000"/>
              </a:lnSpc>
              <a:buFont typeface="+mj-lt"/>
              <a:buAutoNum type="romanUcPeriod"/>
            </a:pPr>
            <a:r>
              <a:rPr lang="pl-PL" sz="1800" dirty="0" smtClean="0">
                <a:latin typeface="Times New Roman" panose="02020603050405020304" pitchFamily="18" charset="0"/>
                <a:cs typeface="Times New Roman" panose="02020603050405020304" pitchFamily="18" charset="0"/>
              </a:rPr>
              <a:t>Ocena operacji w zakresie zgodności z działaniami KSOW, celami KSOW i priorytetami PROW</a:t>
            </a:r>
          </a:p>
          <a:p>
            <a:pPr marL="400050" indent="-400050" algn="just">
              <a:lnSpc>
                <a:spcPct val="115000"/>
              </a:lnSpc>
              <a:buFont typeface="+mj-lt"/>
              <a:buAutoNum type="romanUcPeriod"/>
            </a:pPr>
            <a:r>
              <a:rPr lang="pl-PL" sz="1800" dirty="0" smtClean="0">
                <a:latin typeface="Times New Roman" panose="02020603050405020304" pitchFamily="18" charset="0"/>
                <a:ea typeface="Calibri" panose="020F0502020204030204" pitchFamily="34" charset="0"/>
                <a:cs typeface="Times New Roman" panose="02020603050405020304" pitchFamily="18" charset="0"/>
              </a:rPr>
              <a:t>Ocena merytoryczno–finansowa operacji zgłaszanych do planu operacyjnego jednostek regionalnych oraz jednostki  centralnej i </a:t>
            </a:r>
            <a:r>
              <a:rPr lang="pl-PL" sz="1800" dirty="0">
                <a:latin typeface="Times New Roman" panose="02020603050405020304" pitchFamily="18" charset="0"/>
                <a:ea typeface="Calibri" panose="020F0502020204030204" pitchFamily="34" charset="0"/>
                <a:cs typeface="Times New Roman" panose="02020603050405020304" pitchFamily="18" charset="0"/>
              </a:rPr>
              <a:t>I</a:t>
            </a:r>
            <a:r>
              <a:rPr lang="pl-PL" sz="1800" dirty="0" smtClean="0">
                <a:latin typeface="Times New Roman" panose="02020603050405020304" pitchFamily="18" charset="0"/>
                <a:ea typeface="Calibri" panose="020F0502020204030204" pitchFamily="34" charset="0"/>
                <a:cs typeface="Times New Roman" panose="02020603050405020304" pitchFamily="18" charset="0"/>
              </a:rPr>
              <a:t>nstytucji </a:t>
            </a:r>
            <a:r>
              <a:rPr lang="pl-PL" sz="1800" dirty="0">
                <a:latin typeface="Times New Roman" panose="02020603050405020304" pitchFamily="18" charset="0"/>
                <a:ea typeface="Calibri" panose="020F0502020204030204" pitchFamily="34" charset="0"/>
                <a:cs typeface="Times New Roman" panose="02020603050405020304" pitchFamily="18" charset="0"/>
              </a:rPr>
              <a:t>Z</a:t>
            </a:r>
            <a:r>
              <a:rPr lang="pl-PL" sz="1800" dirty="0" smtClean="0">
                <a:latin typeface="Times New Roman" panose="02020603050405020304" pitchFamily="18" charset="0"/>
                <a:ea typeface="Calibri" panose="020F0502020204030204" pitchFamily="34" charset="0"/>
                <a:cs typeface="Times New Roman" panose="02020603050405020304" pitchFamily="18" charset="0"/>
              </a:rPr>
              <a:t>arządzającej, dokonywana przez co najmniej 2 wyznaczonych członków zespołu oceniającego.</a:t>
            </a:r>
          </a:p>
          <a:p>
            <a:pPr marL="400050" indent="-400050" algn="just">
              <a:lnSpc>
                <a:spcPct val="115000"/>
              </a:lnSpc>
              <a:buFont typeface="+mj-lt"/>
              <a:buAutoNum type="romanUcPeriod"/>
            </a:pPr>
            <a:r>
              <a:rPr lang="pl-PL" sz="1800" dirty="0" smtClean="0">
                <a:latin typeface="Times New Roman" panose="02020603050405020304" pitchFamily="18" charset="0"/>
                <a:ea typeface="Calibri" panose="020F0502020204030204" pitchFamily="34" charset="0"/>
                <a:cs typeface="Times New Roman" panose="02020603050405020304" pitchFamily="18" charset="0"/>
              </a:rPr>
              <a:t>Ocena realizacji idei partnerstwa</a:t>
            </a:r>
          </a:p>
          <a:p>
            <a:pPr marL="400050" indent="-400050" algn="just">
              <a:lnSpc>
                <a:spcPct val="115000"/>
              </a:lnSpc>
              <a:buFont typeface="+mj-lt"/>
              <a:buAutoNum type="romanUcPeriod"/>
            </a:pPr>
            <a:r>
              <a:rPr lang="pl-PL" sz="1800" dirty="0" smtClean="0">
                <a:latin typeface="Times New Roman" panose="02020603050405020304" pitchFamily="18" charset="0"/>
                <a:ea typeface="Calibri" panose="020F0502020204030204" pitchFamily="34" charset="0"/>
                <a:cs typeface="Times New Roman" panose="02020603050405020304" pitchFamily="18" charset="0"/>
              </a:rPr>
              <a:t>Kwalifikacja operacji na listę rankingową</a:t>
            </a:r>
            <a:endParaRPr lang="pl-PL" sz="2000" dirty="0">
              <a:latin typeface="Times New Roman" panose="02020603050405020304" pitchFamily="18" charset="0"/>
              <a:cs typeface="Times New Roman" panose="02020603050405020304" pitchFamily="18" charset="0"/>
            </a:endParaRPr>
          </a:p>
        </p:txBody>
      </p:sp>
      <p:sp>
        <p:nvSpPr>
          <p:cNvPr id="2" name="Prostokąt 1"/>
          <p:cNvSpPr/>
          <p:nvPr/>
        </p:nvSpPr>
        <p:spPr>
          <a:xfrm>
            <a:off x="69283" y="1382541"/>
            <a:ext cx="8988090" cy="707886"/>
          </a:xfrm>
          <a:prstGeom prst="rect">
            <a:avLst/>
          </a:prstGeom>
        </p:spPr>
        <p:txBody>
          <a:bodyPr wrap="square">
            <a:spAutoFit/>
          </a:bodyPr>
          <a:lstStyle/>
          <a:p>
            <a:pPr algn="ctr"/>
            <a:r>
              <a:rPr lang="pl-PL" sz="2000" b="1" dirty="0" smtClean="0">
                <a:solidFill>
                  <a:srgbClr val="007A37"/>
                </a:solidFill>
                <a:latin typeface="Times New Roman" panose="02020603050405020304" pitchFamily="18" charset="0"/>
                <a:cs typeface="Times New Roman" panose="02020603050405020304" pitchFamily="18" charset="0"/>
              </a:rPr>
              <a:t>Etapy oceny wniosków zgłaszanych do planu operacyjnego jednostki centralnej</a:t>
            </a:r>
          </a:p>
          <a:p>
            <a:pPr algn="ctr"/>
            <a:r>
              <a:rPr lang="pl-PL" sz="2000" b="1" dirty="0" smtClean="0">
                <a:solidFill>
                  <a:srgbClr val="007A37"/>
                </a:solidFill>
                <a:latin typeface="Times New Roman" panose="02020603050405020304" pitchFamily="18" charset="0"/>
                <a:cs typeface="Times New Roman" panose="02020603050405020304" pitchFamily="18" charset="0"/>
              </a:rPr>
              <a:t> i jednostek regionalnych</a:t>
            </a:r>
            <a:r>
              <a:rPr lang="pl-PL" b="1" dirty="0" smtClean="0">
                <a:solidFill>
                  <a:srgbClr val="007A37"/>
                </a:solidFill>
                <a:latin typeface="Times New Roman" panose="02020603050405020304" pitchFamily="18" charset="0"/>
                <a:cs typeface="Times New Roman" panose="02020603050405020304" pitchFamily="18" charset="0"/>
              </a:rPr>
              <a:t>.</a:t>
            </a:r>
          </a:p>
        </p:txBody>
      </p:sp>
      <p:pic>
        <p:nvPicPr>
          <p:cNvPr id="11" name="Obraz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9926" y="48711"/>
            <a:ext cx="5159140" cy="749809"/>
          </a:xfrm>
          <a:prstGeom prst="rect">
            <a:avLst/>
          </a:prstGeom>
        </p:spPr>
      </p:pic>
    </p:spTree>
    <p:extLst>
      <p:ext uri="{BB962C8B-B14F-4D97-AF65-F5344CB8AC3E}">
        <p14:creationId xmlns:p14="http://schemas.microsoft.com/office/powerpoint/2010/main" val="39735853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0" y="2360720"/>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2"/>
          <a:stretch>
            <a:fillRect/>
          </a:stretch>
        </p:blipFill>
        <p:spPr>
          <a:xfrm>
            <a:off x="0" y="6533359"/>
            <a:ext cx="9144793" cy="324641"/>
          </a:xfrm>
          <a:prstGeom prst="rect">
            <a:avLst/>
          </a:prstGeom>
        </p:spPr>
      </p:pic>
      <p:sp>
        <p:nvSpPr>
          <p:cNvPr id="13" name="Tytuł 1"/>
          <p:cNvSpPr txBox="1">
            <a:spLocks/>
          </p:cNvSpPr>
          <p:nvPr/>
        </p:nvSpPr>
        <p:spPr>
          <a:xfrm>
            <a:off x="485735" y="1093597"/>
            <a:ext cx="7738711" cy="46702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pl-PL" sz="2400" dirty="0">
              <a:latin typeface="Times New Roman" panose="02020603050405020304" pitchFamily="18" charset="0"/>
              <a:cs typeface="Times New Roman" panose="02020603050405020304" pitchFamily="18" charset="0"/>
            </a:endParaRPr>
          </a:p>
        </p:txBody>
      </p:sp>
      <p:sp>
        <p:nvSpPr>
          <p:cNvPr id="15" name="Tytuł 1"/>
          <p:cNvSpPr txBox="1">
            <a:spLocks/>
          </p:cNvSpPr>
          <p:nvPr/>
        </p:nvSpPr>
        <p:spPr>
          <a:xfrm>
            <a:off x="266740" y="1682692"/>
            <a:ext cx="7738711" cy="34222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400050" indent="-400050">
              <a:buFont typeface="+mj-lt"/>
              <a:buAutoNum type="romanUcPeriod"/>
            </a:pPr>
            <a:r>
              <a:rPr lang="pl-PL" sz="1800" b="1" dirty="0" smtClean="0">
                <a:latin typeface="Times New Roman" panose="02020603050405020304" pitchFamily="18" charset="0"/>
                <a:cs typeface="Times New Roman" panose="02020603050405020304" pitchFamily="18" charset="0"/>
              </a:rPr>
              <a:t>Ocena formalna</a:t>
            </a:r>
          </a:p>
        </p:txBody>
      </p:sp>
      <p:sp>
        <p:nvSpPr>
          <p:cNvPr id="2" name="Prostokąt 1"/>
          <p:cNvSpPr/>
          <p:nvPr/>
        </p:nvSpPr>
        <p:spPr>
          <a:xfrm>
            <a:off x="0" y="946059"/>
            <a:ext cx="9144000" cy="707886"/>
          </a:xfrm>
          <a:prstGeom prst="rect">
            <a:avLst/>
          </a:prstGeom>
        </p:spPr>
        <p:txBody>
          <a:bodyPr wrap="square">
            <a:spAutoFit/>
          </a:bodyPr>
          <a:lstStyle/>
          <a:p>
            <a:pPr algn="ctr"/>
            <a:r>
              <a:rPr lang="pl-PL" sz="2000" b="1" dirty="0" smtClean="0">
                <a:solidFill>
                  <a:srgbClr val="007A37"/>
                </a:solidFill>
                <a:latin typeface="Times New Roman" panose="02020603050405020304" pitchFamily="18" charset="0"/>
                <a:cs typeface="Times New Roman" panose="02020603050405020304" pitchFamily="18" charset="0"/>
              </a:rPr>
              <a:t>Etapy oceny wniosków zgłaszanych do planu operacyjnego jednostki centralnej</a:t>
            </a:r>
          </a:p>
          <a:p>
            <a:pPr algn="ctr"/>
            <a:r>
              <a:rPr lang="pl-PL" sz="2000" b="1" dirty="0" smtClean="0">
                <a:solidFill>
                  <a:srgbClr val="007A37"/>
                </a:solidFill>
                <a:latin typeface="Times New Roman" panose="02020603050405020304" pitchFamily="18" charset="0"/>
                <a:cs typeface="Times New Roman" panose="02020603050405020304" pitchFamily="18" charset="0"/>
              </a:rPr>
              <a:t> i jednostek regionalnych</a:t>
            </a:r>
            <a:r>
              <a:rPr lang="pl-PL" b="1" dirty="0" smtClean="0">
                <a:solidFill>
                  <a:srgbClr val="007A37"/>
                </a:solidFill>
                <a:latin typeface="Times New Roman" panose="02020603050405020304" pitchFamily="18" charset="0"/>
                <a:cs typeface="Times New Roman" panose="02020603050405020304" pitchFamily="18" charset="0"/>
              </a:rPr>
              <a:t>.</a:t>
            </a:r>
          </a:p>
        </p:txBody>
      </p:sp>
      <p:sp>
        <p:nvSpPr>
          <p:cNvPr id="3" name="Prostokąt 2"/>
          <p:cNvSpPr/>
          <p:nvPr/>
        </p:nvSpPr>
        <p:spPr>
          <a:xfrm>
            <a:off x="197458" y="2081994"/>
            <a:ext cx="8560362" cy="3877985"/>
          </a:xfrm>
          <a:prstGeom prst="rect">
            <a:avLst/>
          </a:prstGeom>
        </p:spPr>
        <p:txBody>
          <a:bodyPr wrap="square">
            <a:spAutoFit/>
          </a:bodyPr>
          <a:lstStyle/>
          <a:p>
            <a:pPr algn="just"/>
            <a:r>
              <a:rPr lang="pl-PL" sz="1600" dirty="0">
                <a:latin typeface="Times New Roman" panose="02020603050405020304" pitchFamily="18" charset="0"/>
                <a:ea typeface="Calibri" panose="020F0502020204030204" pitchFamily="34" charset="0"/>
                <a:cs typeface="Times New Roman" panose="02020603050405020304" pitchFamily="18" charset="0"/>
              </a:rPr>
              <a:t>Prowadzona jest przez pracownika jednostki centralnej/regionalnej i odpowiada na pytania czy</a:t>
            </a:r>
            <a:r>
              <a:rPr lang="pl-PL" sz="1600"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endParaRPr lang="pl-PL" sz="400" dirty="0">
              <a:latin typeface="Times New Roman" panose="02020603050405020304" pitchFamily="18" charset="0"/>
              <a:ea typeface="Times New Roman" panose="02020603050405020304" pitchFamily="18" charset="0"/>
              <a:cs typeface="Times New Roman" panose="02020603050405020304" pitchFamily="18" charset="0"/>
            </a:endParaRPr>
          </a:p>
          <a:p>
            <a:pPr marL="269875" lvl="0" indent="-269875" algn="just">
              <a:buFont typeface="+mj-lt"/>
              <a:buAutoNum type="arabicPeriod"/>
            </a:pPr>
            <a:r>
              <a:rPr lang="pl-PL" sz="1600" dirty="0">
                <a:latin typeface="Times New Roman" panose="02020603050405020304" pitchFamily="18" charset="0"/>
                <a:ea typeface="Calibri" panose="020F0502020204030204" pitchFamily="34" charset="0"/>
                <a:cs typeface="Times New Roman" panose="02020603050405020304" pitchFamily="18" charset="0"/>
              </a:rPr>
              <a:t>Czy wniosek został złożony przez partnera KSOW? Negatywna ocena tego punktu skutkuje odrzuceniem wniosku. </a:t>
            </a:r>
            <a:endParaRPr lang="pl-PL" sz="1600" dirty="0">
              <a:latin typeface="Times New Roman" panose="02020603050405020304" pitchFamily="18" charset="0"/>
              <a:ea typeface="Times New Roman" panose="02020603050405020304" pitchFamily="18" charset="0"/>
              <a:cs typeface="Times New Roman" panose="02020603050405020304" pitchFamily="18" charset="0"/>
            </a:endParaRPr>
          </a:p>
          <a:p>
            <a:pPr marL="269875" lvl="0" indent="-269875" algn="just">
              <a:buFont typeface="+mj-lt"/>
              <a:buAutoNum type="arabicPeriod"/>
            </a:pPr>
            <a:r>
              <a:rPr lang="pl-PL" sz="1600" dirty="0">
                <a:latin typeface="Times New Roman" panose="02020603050405020304" pitchFamily="18" charset="0"/>
                <a:ea typeface="Calibri" panose="020F0502020204030204" pitchFamily="34" charset="0"/>
                <a:cs typeface="Times New Roman" panose="02020603050405020304" pitchFamily="18" charset="0"/>
              </a:rPr>
              <a:t>Czy wniosek został złożony w terminie? Negatywna ocena tego punktu skutkuje odrzuceniem wniosku. </a:t>
            </a:r>
            <a:endParaRPr lang="pl-PL" sz="1600" dirty="0">
              <a:latin typeface="Times New Roman" panose="02020603050405020304" pitchFamily="18" charset="0"/>
              <a:ea typeface="Times New Roman" panose="02020603050405020304" pitchFamily="18" charset="0"/>
              <a:cs typeface="Times New Roman" panose="02020603050405020304" pitchFamily="18" charset="0"/>
            </a:endParaRPr>
          </a:p>
          <a:p>
            <a:pPr marL="269875" lvl="0" indent="-269875" algn="just">
              <a:buFont typeface="+mj-lt"/>
              <a:buAutoNum type="arabicPeriod"/>
            </a:pPr>
            <a:r>
              <a:rPr lang="pl-PL" sz="1600" dirty="0">
                <a:latin typeface="Times New Roman" panose="02020603050405020304" pitchFamily="18" charset="0"/>
                <a:ea typeface="Calibri" panose="020F0502020204030204" pitchFamily="34" charset="0"/>
                <a:cs typeface="Times New Roman" panose="02020603050405020304" pitchFamily="18" charset="0"/>
              </a:rPr>
              <a:t>Czy wniosek został złożony na właściwym formularzu?</a:t>
            </a:r>
            <a:endParaRPr lang="pl-PL" sz="1600" dirty="0">
              <a:latin typeface="Times New Roman" panose="02020603050405020304" pitchFamily="18" charset="0"/>
              <a:ea typeface="Times New Roman" panose="02020603050405020304" pitchFamily="18" charset="0"/>
              <a:cs typeface="Times New Roman" panose="02020603050405020304" pitchFamily="18" charset="0"/>
            </a:endParaRPr>
          </a:p>
          <a:p>
            <a:pPr marL="269875" lvl="0" indent="-269875" algn="just">
              <a:buFont typeface="+mj-lt"/>
              <a:buAutoNum type="arabicPeriod"/>
            </a:pPr>
            <a:r>
              <a:rPr lang="pl-PL" sz="1600" dirty="0">
                <a:latin typeface="Times New Roman" panose="02020603050405020304" pitchFamily="18" charset="0"/>
                <a:ea typeface="Calibri" panose="020F0502020204030204" pitchFamily="34" charset="0"/>
                <a:cs typeface="Times New Roman" panose="02020603050405020304" pitchFamily="18" charset="0"/>
              </a:rPr>
              <a:t>Czy wniosek został podpisany przez upoważnioną osobę?</a:t>
            </a:r>
            <a:endParaRPr lang="pl-PL" sz="1600" dirty="0">
              <a:latin typeface="Times New Roman" panose="02020603050405020304" pitchFamily="18" charset="0"/>
              <a:ea typeface="Times New Roman" panose="02020603050405020304" pitchFamily="18" charset="0"/>
              <a:cs typeface="Times New Roman" panose="02020603050405020304" pitchFamily="18" charset="0"/>
            </a:endParaRPr>
          </a:p>
          <a:p>
            <a:pPr marL="269875" lvl="0" indent="-269875" algn="just">
              <a:buFont typeface="+mj-lt"/>
              <a:buAutoNum type="arabicPeriod"/>
            </a:pPr>
            <a:r>
              <a:rPr lang="pl-PL" sz="1600" dirty="0">
                <a:latin typeface="Times New Roman" panose="02020603050405020304" pitchFamily="18" charset="0"/>
                <a:ea typeface="Calibri" panose="020F0502020204030204" pitchFamily="34" charset="0"/>
                <a:cs typeface="Times New Roman" panose="02020603050405020304" pitchFamily="18" charset="0"/>
              </a:rPr>
              <a:t>Czy wniosek został poprawnie wypełniony?</a:t>
            </a:r>
            <a:endParaRPr lang="pl-PL" sz="1600" dirty="0">
              <a:latin typeface="Times New Roman" panose="02020603050405020304" pitchFamily="18" charset="0"/>
              <a:ea typeface="Times New Roman" panose="02020603050405020304" pitchFamily="18" charset="0"/>
              <a:cs typeface="Times New Roman" panose="02020603050405020304" pitchFamily="18" charset="0"/>
            </a:endParaRPr>
          </a:p>
          <a:p>
            <a:pPr marL="269875" lvl="0" indent="-269875" algn="just">
              <a:buFont typeface="+mj-lt"/>
              <a:buAutoNum type="arabicPeriod"/>
            </a:pPr>
            <a:r>
              <a:rPr lang="pl-PL" sz="1600" dirty="0">
                <a:latin typeface="Times New Roman" panose="02020603050405020304" pitchFamily="18" charset="0"/>
                <a:ea typeface="Calibri" panose="020F0502020204030204" pitchFamily="34" charset="0"/>
                <a:cs typeface="Times New Roman" panose="02020603050405020304" pitchFamily="18" charset="0"/>
              </a:rPr>
              <a:t>Czy wniosek zawiera wszystkie wymagane oraz deklarowane załączniki?</a:t>
            </a:r>
            <a:endParaRPr lang="pl-PL" sz="16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pl-PL" sz="900"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r>
              <a:rPr lang="pl-PL" sz="1600" dirty="0" smtClean="0">
                <a:latin typeface="Times New Roman" panose="02020603050405020304" pitchFamily="18" charset="0"/>
                <a:ea typeface="Calibri" panose="020F0502020204030204" pitchFamily="34" charset="0"/>
                <a:cs typeface="Times New Roman" panose="02020603050405020304" pitchFamily="18" charset="0"/>
              </a:rPr>
              <a:t>Negatywna </a:t>
            </a:r>
            <a:r>
              <a:rPr lang="pl-PL" sz="1600" dirty="0">
                <a:latin typeface="Times New Roman" panose="02020603050405020304" pitchFamily="18" charset="0"/>
                <a:ea typeface="Calibri" panose="020F0502020204030204" pitchFamily="34" charset="0"/>
                <a:cs typeface="Times New Roman" panose="02020603050405020304" pitchFamily="18" charset="0"/>
              </a:rPr>
              <a:t>odpowiedź na pytania od 3 do 6 skutkuje skierowaniem do wnioskodawcy wezwania uzupełnienia wniosku lub dokumentów w nieprzekraczalnym 7 dniowym terminie od dnia otrzymania informacji o konieczności uzupełnień. </a:t>
            </a:r>
            <a:endParaRPr lang="pl-PL" sz="1600"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endParaRPr lang="pl-PL" sz="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pl-PL" sz="1600" dirty="0">
                <a:latin typeface="Times New Roman" panose="02020603050405020304" pitchFamily="18" charset="0"/>
                <a:ea typeface="Calibri" panose="020F0502020204030204" pitchFamily="34" charset="0"/>
                <a:cs typeface="Times New Roman" panose="02020603050405020304" pitchFamily="18" charset="0"/>
              </a:rPr>
              <a:t>Nie uzupełnienie wniosku w żądanym zakresie i terminie oraz negatywna odpowiedź na pierwsze </a:t>
            </a:r>
            <a:r>
              <a:rPr lang="pl-PL" sz="1600" dirty="0" smtClean="0">
                <a:latin typeface="Times New Roman" panose="02020603050405020304" pitchFamily="18" charset="0"/>
                <a:ea typeface="Calibri" panose="020F0502020204030204" pitchFamily="34" charset="0"/>
                <a:cs typeface="Times New Roman" panose="02020603050405020304" pitchFamily="18" charset="0"/>
              </a:rPr>
              <a:t>                          i </a:t>
            </a:r>
            <a:r>
              <a:rPr lang="pl-PL" sz="1600" dirty="0">
                <a:latin typeface="Times New Roman" panose="02020603050405020304" pitchFamily="18" charset="0"/>
                <a:ea typeface="Calibri" panose="020F0502020204030204" pitchFamily="34" charset="0"/>
                <a:cs typeface="Times New Roman" panose="02020603050405020304" pitchFamily="18" charset="0"/>
              </a:rPr>
              <a:t>drugie pytanie skutkuje odrzuceniem wniosku i nieprzekazanie go do dalszej oceny. </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16" name="Obraz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9926" y="48711"/>
            <a:ext cx="5159140" cy="749809"/>
          </a:xfrm>
          <a:prstGeom prst="rect">
            <a:avLst/>
          </a:prstGeom>
        </p:spPr>
      </p:pic>
    </p:spTree>
    <p:extLst>
      <p:ext uri="{BB962C8B-B14F-4D97-AF65-F5344CB8AC3E}">
        <p14:creationId xmlns:p14="http://schemas.microsoft.com/office/powerpoint/2010/main" val="6604444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0" y="2360720"/>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2"/>
          <a:stretch>
            <a:fillRect/>
          </a:stretch>
        </p:blipFill>
        <p:spPr>
          <a:xfrm>
            <a:off x="0" y="6533359"/>
            <a:ext cx="9144793" cy="324641"/>
          </a:xfrm>
          <a:prstGeom prst="rect">
            <a:avLst/>
          </a:prstGeom>
        </p:spPr>
      </p:pic>
      <p:sp>
        <p:nvSpPr>
          <p:cNvPr id="13" name="Tytuł 1"/>
          <p:cNvSpPr txBox="1">
            <a:spLocks/>
          </p:cNvSpPr>
          <p:nvPr/>
        </p:nvSpPr>
        <p:spPr>
          <a:xfrm>
            <a:off x="485735" y="1093597"/>
            <a:ext cx="7738711" cy="46702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pl-PL" sz="2400" dirty="0">
              <a:latin typeface="Times New Roman" panose="02020603050405020304" pitchFamily="18" charset="0"/>
              <a:cs typeface="Times New Roman" panose="02020603050405020304" pitchFamily="18" charset="0"/>
            </a:endParaRPr>
          </a:p>
        </p:txBody>
      </p:sp>
      <p:sp>
        <p:nvSpPr>
          <p:cNvPr id="15" name="Tytuł 1"/>
          <p:cNvSpPr txBox="1">
            <a:spLocks/>
          </p:cNvSpPr>
          <p:nvPr/>
        </p:nvSpPr>
        <p:spPr>
          <a:xfrm>
            <a:off x="391866" y="1703214"/>
            <a:ext cx="5760213" cy="45806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5000"/>
              </a:lnSpc>
            </a:pPr>
            <a:r>
              <a:rPr lang="pl-PL" sz="1700" b="1" dirty="0" smtClean="0">
                <a:latin typeface="Times New Roman" panose="02020603050405020304" pitchFamily="18" charset="0"/>
                <a:cs typeface="Times New Roman" panose="02020603050405020304" pitchFamily="18" charset="0"/>
              </a:rPr>
              <a:t>II. Ocena operacji w zakresie zgodności </a:t>
            </a:r>
          </a:p>
          <a:p>
            <a:pPr>
              <a:lnSpc>
                <a:spcPct val="115000"/>
              </a:lnSpc>
            </a:pPr>
            <a:r>
              <a:rPr lang="pl-PL" sz="1700" b="1" dirty="0" smtClean="0">
                <a:latin typeface="Times New Roman" panose="02020603050405020304" pitchFamily="18" charset="0"/>
                <a:cs typeface="Times New Roman" panose="02020603050405020304" pitchFamily="18" charset="0"/>
              </a:rPr>
              <a:t>z działaniami KSOW, celami KSOW i priorytetami PROW</a:t>
            </a:r>
          </a:p>
        </p:txBody>
      </p:sp>
      <p:sp>
        <p:nvSpPr>
          <p:cNvPr id="2" name="Prostokąt 1"/>
          <p:cNvSpPr/>
          <p:nvPr/>
        </p:nvSpPr>
        <p:spPr>
          <a:xfrm>
            <a:off x="10821" y="866719"/>
            <a:ext cx="9133972" cy="707886"/>
          </a:xfrm>
          <a:prstGeom prst="rect">
            <a:avLst/>
          </a:prstGeom>
        </p:spPr>
        <p:txBody>
          <a:bodyPr wrap="square">
            <a:spAutoFit/>
          </a:bodyPr>
          <a:lstStyle/>
          <a:p>
            <a:pPr algn="ctr"/>
            <a:r>
              <a:rPr lang="pl-PL" sz="2000" b="1" dirty="0" smtClean="0">
                <a:solidFill>
                  <a:srgbClr val="007A37"/>
                </a:solidFill>
                <a:latin typeface="Times New Roman" panose="02020603050405020304" pitchFamily="18" charset="0"/>
                <a:cs typeface="Times New Roman" panose="02020603050405020304" pitchFamily="18" charset="0"/>
              </a:rPr>
              <a:t>Etapy oceny wniosków zgłaszanych do planu operacyjnego jednostki centralnej</a:t>
            </a:r>
          </a:p>
          <a:p>
            <a:pPr algn="ctr"/>
            <a:r>
              <a:rPr lang="pl-PL" sz="2000" b="1" dirty="0" smtClean="0">
                <a:solidFill>
                  <a:srgbClr val="007A37"/>
                </a:solidFill>
                <a:latin typeface="Times New Roman" panose="02020603050405020304" pitchFamily="18" charset="0"/>
                <a:cs typeface="Times New Roman" panose="02020603050405020304" pitchFamily="18" charset="0"/>
              </a:rPr>
              <a:t> i jednostek regionalnych</a:t>
            </a:r>
            <a:r>
              <a:rPr lang="pl-PL" b="1" dirty="0" smtClean="0">
                <a:solidFill>
                  <a:srgbClr val="007A37"/>
                </a:solidFill>
                <a:latin typeface="Times New Roman" panose="02020603050405020304" pitchFamily="18" charset="0"/>
                <a:cs typeface="Times New Roman" panose="02020603050405020304" pitchFamily="18" charset="0"/>
              </a:rPr>
              <a:t>.</a:t>
            </a:r>
          </a:p>
        </p:txBody>
      </p:sp>
      <p:sp>
        <p:nvSpPr>
          <p:cNvPr id="3" name="Prostokąt 2"/>
          <p:cNvSpPr/>
          <p:nvPr/>
        </p:nvSpPr>
        <p:spPr>
          <a:xfrm>
            <a:off x="391866" y="2321318"/>
            <a:ext cx="8164993" cy="3647152"/>
          </a:xfrm>
          <a:prstGeom prst="rect">
            <a:avLst/>
          </a:prstGeom>
        </p:spPr>
        <p:txBody>
          <a:bodyPr wrap="square">
            <a:spAutoFit/>
          </a:bodyPr>
          <a:lstStyle/>
          <a:p>
            <a:pPr algn="just"/>
            <a:r>
              <a:rPr lang="pl-PL" dirty="0">
                <a:latin typeface="Times New Roman" panose="02020603050405020304" pitchFamily="18" charset="0"/>
                <a:ea typeface="Calibri" panose="020F0502020204030204" pitchFamily="34" charset="0"/>
                <a:cs typeface="Times New Roman" panose="02020603050405020304" pitchFamily="18" charset="0"/>
              </a:rPr>
              <a:t>Oceny dokonuje 2 pracowników jednostki centralnej/ jednostki regionalnej. </a:t>
            </a:r>
            <a:endParaRPr lang="pl-PL"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endParaRPr lang="pl-PL" sz="700"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pl-PL" dirty="0" smtClean="0">
                <a:latin typeface="Times New Roman" panose="02020603050405020304" pitchFamily="18" charset="0"/>
                <a:ea typeface="Calibri" panose="020F0502020204030204" pitchFamily="34" charset="0"/>
                <a:cs typeface="Times New Roman" panose="02020603050405020304" pitchFamily="18" charset="0"/>
              </a:rPr>
              <a:t>Ocena </a:t>
            </a:r>
            <a:r>
              <a:rPr lang="pl-PL" dirty="0">
                <a:latin typeface="Times New Roman" panose="02020603050405020304" pitchFamily="18" charset="0"/>
                <a:ea typeface="Calibri" panose="020F0502020204030204" pitchFamily="34" charset="0"/>
                <a:cs typeface="Times New Roman" panose="02020603050405020304" pitchFamily="18" charset="0"/>
              </a:rPr>
              <a:t>obejmuje następujące pytania</a:t>
            </a:r>
            <a:r>
              <a:rPr lang="pl-PL"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endParaRPr lang="pl-PL" sz="4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mj-lt"/>
              <a:buAutoNum type="arabicPeriod"/>
            </a:pPr>
            <a:r>
              <a:rPr lang="pl-PL" i="1" dirty="0">
                <a:latin typeface="Times New Roman" panose="02020603050405020304" pitchFamily="18" charset="0"/>
                <a:ea typeface="Calibri" panose="020F0502020204030204" pitchFamily="34" charset="0"/>
                <a:cs typeface="Times New Roman" panose="02020603050405020304" pitchFamily="18" charset="0"/>
              </a:rPr>
              <a:t>Czy operacja jest zgodna z działaniami KSOW?</a:t>
            </a:r>
            <a:endParaRPr lang="pl-PL" i="1" dirty="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pl-PL" dirty="0">
                <a:latin typeface="Times New Roman" panose="02020603050405020304" pitchFamily="18" charset="0"/>
                <a:ea typeface="Calibri" panose="020F0502020204030204" pitchFamily="34" charset="0"/>
                <a:cs typeface="Times New Roman" panose="02020603050405020304" pitchFamily="18" charset="0"/>
              </a:rPr>
              <a:t>Negatywna odpowiedź na pytanie pierwsze skutkuje odrzuceniem wniosku i nie przekazaniem go do dalszej oceny. </a:t>
            </a:r>
            <a:endParaRPr lang="pl-PL"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endParaRPr lang="pl-PL" sz="900" dirty="0">
              <a:latin typeface="Times New Roman" panose="02020603050405020304" pitchFamily="18" charset="0"/>
              <a:ea typeface="Times New Roman" panose="02020603050405020304" pitchFamily="18" charset="0"/>
              <a:cs typeface="Times New Roman" panose="02020603050405020304" pitchFamily="18" charset="0"/>
            </a:endParaRPr>
          </a:p>
          <a:p>
            <a:pPr lvl="0" algn="just"/>
            <a:r>
              <a:rPr lang="pl-PL" i="1" dirty="0" smtClean="0">
                <a:latin typeface="Times New Roman" panose="02020603050405020304" pitchFamily="18" charset="0"/>
                <a:ea typeface="Calibri" panose="020F0502020204030204" pitchFamily="34" charset="0"/>
                <a:cs typeface="Times New Roman" panose="02020603050405020304" pitchFamily="18" charset="0"/>
              </a:rPr>
              <a:t>2. Czy </a:t>
            </a:r>
            <a:r>
              <a:rPr lang="pl-PL" i="1" dirty="0">
                <a:latin typeface="Times New Roman" panose="02020603050405020304" pitchFamily="18" charset="0"/>
                <a:ea typeface="Calibri" panose="020F0502020204030204" pitchFamily="34" charset="0"/>
                <a:cs typeface="Times New Roman" panose="02020603050405020304" pitchFamily="18" charset="0"/>
              </a:rPr>
              <a:t>cele operacji realizują cele KSOW?</a:t>
            </a:r>
            <a:endParaRPr lang="pl-PL" i="1" dirty="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pl-PL" dirty="0">
                <a:latin typeface="Times New Roman" panose="02020603050405020304" pitchFamily="18" charset="0"/>
                <a:ea typeface="Calibri" panose="020F0502020204030204" pitchFamily="34" charset="0"/>
                <a:cs typeface="Times New Roman" panose="02020603050405020304" pitchFamily="18" charset="0"/>
              </a:rPr>
              <a:t>Negatywna odpowiedź na pytanie skutkuje odrzuceniem wniosku i nie przekazaniem go do dalszej oceny. </a:t>
            </a:r>
            <a:endParaRPr lang="pl-PL"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endParaRPr lang="pl-PL" sz="900" dirty="0">
              <a:latin typeface="Times New Roman" panose="02020603050405020304" pitchFamily="18" charset="0"/>
              <a:ea typeface="Times New Roman" panose="02020603050405020304" pitchFamily="18" charset="0"/>
              <a:cs typeface="Times New Roman" panose="02020603050405020304" pitchFamily="18" charset="0"/>
            </a:endParaRPr>
          </a:p>
          <a:p>
            <a:pPr lvl="0" algn="just"/>
            <a:r>
              <a:rPr lang="pl-PL" i="1" dirty="0" smtClean="0">
                <a:latin typeface="Times New Roman" panose="02020603050405020304" pitchFamily="18" charset="0"/>
                <a:ea typeface="Calibri" panose="020F0502020204030204" pitchFamily="34" charset="0"/>
                <a:cs typeface="Times New Roman" panose="02020603050405020304" pitchFamily="18" charset="0"/>
              </a:rPr>
              <a:t>3. W </a:t>
            </a:r>
            <a:r>
              <a:rPr lang="pl-PL" i="1" dirty="0">
                <a:latin typeface="Times New Roman" panose="02020603050405020304" pitchFamily="18" charset="0"/>
                <a:ea typeface="Calibri" panose="020F0502020204030204" pitchFamily="34" charset="0"/>
                <a:cs typeface="Times New Roman" panose="02020603050405020304" pitchFamily="18" charset="0"/>
              </a:rPr>
              <a:t>jakim stopniu cele operacji realizują priorytet PROW?</a:t>
            </a:r>
            <a:endParaRPr lang="pl-PL" i="1" dirty="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pl-PL" dirty="0">
                <a:latin typeface="Times New Roman" panose="02020603050405020304" pitchFamily="18" charset="0"/>
                <a:ea typeface="Calibri" panose="020F0502020204030204" pitchFamily="34" charset="0"/>
                <a:cs typeface="Times New Roman" panose="02020603050405020304" pitchFamily="18" charset="0"/>
              </a:rPr>
              <a:t>Negatywna odpowiedź na pytanie skutkuje odrzuceniem wniosku i nie przekazaniem go do dalszej oceny. </a:t>
            </a:r>
            <a:endParaRPr lang="pl-PL"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16" name="Obraz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9926" y="48711"/>
            <a:ext cx="5159140" cy="749809"/>
          </a:xfrm>
          <a:prstGeom prst="rect">
            <a:avLst/>
          </a:prstGeom>
        </p:spPr>
      </p:pic>
    </p:spTree>
    <p:extLst>
      <p:ext uri="{BB962C8B-B14F-4D97-AF65-F5344CB8AC3E}">
        <p14:creationId xmlns:p14="http://schemas.microsoft.com/office/powerpoint/2010/main" val="35065645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0" y="2360720"/>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2"/>
          <a:stretch>
            <a:fillRect/>
          </a:stretch>
        </p:blipFill>
        <p:spPr>
          <a:xfrm>
            <a:off x="0" y="6533359"/>
            <a:ext cx="9144793" cy="324641"/>
          </a:xfrm>
          <a:prstGeom prst="rect">
            <a:avLst/>
          </a:prstGeom>
        </p:spPr>
      </p:pic>
      <p:sp>
        <p:nvSpPr>
          <p:cNvPr id="13" name="Tytuł 1"/>
          <p:cNvSpPr txBox="1">
            <a:spLocks/>
          </p:cNvSpPr>
          <p:nvPr/>
        </p:nvSpPr>
        <p:spPr>
          <a:xfrm>
            <a:off x="485735" y="1093597"/>
            <a:ext cx="7738711" cy="46702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pl-PL" sz="2400" dirty="0">
              <a:latin typeface="Times New Roman" panose="02020603050405020304" pitchFamily="18" charset="0"/>
              <a:cs typeface="Times New Roman" panose="02020603050405020304" pitchFamily="18" charset="0"/>
            </a:endParaRPr>
          </a:p>
        </p:txBody>
      </p:sp>
      <p:sp>
        <p:nvSpPr>
          <p:cNvPr id="15" name="Tytuł 1"/>
          <p:cNvSpPr txBox="1">
            <a:spLocks/>
          </p:cNvSpPr>
          <p:nvPr/>
        </p:nvSpPr>
        <p:spPr>
          <a:xfrm>
            <a:off x="309620" y="1437026"/>
            <a:ext cx="8728502" cy="82817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pl-PL" sz="1600" b="1" dirty="0" smtClean="0">
                <a:latin typeface="Times New Roman" panose="02020603050405020304" pitchFamily="18" charset="0"/>
                <a:ea typeface="Calibri" panose="020F0502020204030204" pitchFamily="34" charset="0"/>
                <a:cs typeface="Times New Roman" panose="02020603050405020304" pitchFamily="18" charset="0"/>
              </a:rPr>
              <a:t>III. Ocena </a:t>
            </a:r>
            <a:r>
              <a:rPr lang="pl-PL" sz="1600" b="1" dirty="0">
                <a:latin typeface="Times New Roman" panose="02020603050405020304" pitchFamily="18" charset="0"/>
                <a:ea typeface="Calibri" panose="020F0502020204030204" pitchFamily="34" charset="0"/>
                <a:cs typeface="Times New Roman" panose="02020603050405020304" pitchFamily="18" charset="0"/>
              </a:rPr>
              <a:t>merytoryczno–finansowa operacji zgłaszanych do planu operacyjnego jednostek regionalnych oraz jednostki  centralnej </a:t>
            </a:r>
            <a:r>
              <a:rPr lang="pl-PL" sz="1600" b="1" dirty="0" smtClean="0">
                <a:latin typeface="Times New Roman" panose="02020603050405020304" pitchFamily="18" charset="0"/>
                <a:ea typeface="Calibri" panose="020F0502020204030204" pitchFamily="34" charset="0"/>
                <a:cs typeface="Times New Roman" panose="02020603050405020304" pitchFamily="18" charset="0"/>
              </a:rPr>
              <a:t>i Instytucji Zarządzającej</a:t>
            </a:r>
            <a:r>
              <a:rPr lang="pl-PL" sz="1600" b="1" dirty="0">
                <a:latin typeface="Times New Roman" panose="02020603050405020304" pitchFamily="18" charset="0"/>
                <a:ea typeface="Calibri" panose="020F0502020204030204" pitchFamily="34" charset="0"/>
                <a:cs typeface="Times New Roman" panose="02020603050405020304" pitchFamily="18" charset="0"/>
              </a:rPr>
              <a:t>, dokonywana </a:t>
            </a:r>
            <a:r>
              <a:rPr lang="pl-PL" sz="1600" b="1" dirty="0" smtClean="0">
                <a:latin typeface="Times New Roman" panose="02020603050405020304" pitchFamily="18" charset="0"/>
                <a:ea typeface="Calibri" panose="020F0502020204030204" pitchFamily="34" charset="0"/>
                <a:cs typeface="Times New Roman" panose="02020603050405020304" pitchFamily="18" charset="0"/>
              </a:rPr>
              <a:t>przez </a:t>
            </a:r>
            <a:r>
              <a:rPr lang="pl-PL" sz="1600" b="1" dirty="0">
                <a:latin typeface="Times New Roman" panose="02020603050405020304" pitchFamily="18" charset="0"/>
                <a:ea typeface="Calibri" panose="020F0502020204030204" pitchFamily="34" charset="0"/>
                <a:cs typeface="Times New Roman" panose="02020603050405020304" pitchFamily="18" charset="0"/>
              </a:rPr>
              <a:t>co najmniej 2 wyznaczonych członków zespołu oceniającego.</a:t>
            </a:r>
          </a:p>
        </p:txBody>
      </p:sp>
      <p:sp>
        <p:nvSpPr>
          <p:cNvPr id="2" name="Prostokąt 1"/>
          <p:cNvSpPr/>
          <p:nvPr/>
        </p:nvSpPr>
        <p:spPr>
          <a:xfrm>
            <a:off x="10821" y="866719"/>
            <a:ext cx="8688537" cy="615553"/>
          </a:xfrm>
          <a:prstGeom prst="rect">
            <a:avLst/>
          </a:prstGeom>
        </p:spPr>
        <p:txBody>
          <a:bodyPr wrap="square">
            <a:spAutoFit/>
          </a:bodyPr>
          <a:lstStyle/>
          <a:p>
            <a:pPr algn="ctr"/>
            <a:r>
              <a:rPr lang="pl-PL" sz="1700" b="1" dirty="0" smtClean="0">
                <a:solidFill>
                  <a:srgbClr val="007A37"/>
                </a:solidFill>
                <a:latin typeface="Times New Roman" panose="02020603050405020304" pitchFamily="18" charset="0"/>
                <a:cs typeface="Times New Roman" panose="02020603050405020304" pitchFamily="18" charset="0"/>
              </a:rPr>
              <a:t>Etapy oceny wniosków zgłaszanych do planu operacyjnego jednostki centralnej</a:t>
            </a:r>
          </a:p>
          <a:p>
            <a:pPr algn="ctr"/>
            <a:r>
              <a:rPr lang="pl-PL" sz="1700" b="1" dirty="0" smtClean="0">
                <a:solidFill>
                  <a:srgbClr val="007A37"/>
                </a:solidFill>
                <a:latin typeface="Times New Roman" panose="02020603050405020304" pitchFamily="18" charset="0"/>
                <a:cs typeface="Times New Roman" panose="02020603050405020304" pitchFamily="18" charset="0"/>
              </a:rPr>
              <a:t> i jednostek regionalnych.</a:t>
            </a:r>
          </a:p>
        </p:txBody>
      </p:sp>
      <p:sp>
        <p:nvSpPr>
          <p:cNvPr id="4" name="Prostokąt 3"/>
          <p:cNvSpPr/>
          <p:nvPr/>
        </p:nvSpPr>
        <p:spPr>
          <a:xfrm>
            <a:off x="266740" y="2265201"/>
            <a:ext cx="8639813" cy="4355038"/>
          </a:xfrm>
          <a:prstGeom prst="rect">
            <a:avLst/>
          </a:prstGeom>
        </p:spPr>
        <p:txBody>
          <a:bodyPr wrap="square">
            <a:spAutoFit/>
          </a:bodyPr>
          <a:lstStyle/>
          <a:p>
            <a:pPr algn="just"/>
            <a:r>
              <a:rPr lang="pl-PL" sz="1600" dirty="0">
                <a:latin typeface="Times New Roman" panose="02020603050405020304" pitchFamily="18" charset="0"/>
                <a:ea typeface="Calibri" panose="020F0502020204030204" pitchFamily="34" charset="0"/>
                <a:cs typeface="Times New Roman" panose="02020603050405020304" pitchFamily="18" charset="0"/>
              </a:rPr>
              <a:t>W ramach oceny merytoryczno – finansowej oceniane są następujące pozycje</a:t>
            </a:r>
            <a:r>
              <a:rPr lang="pl-PL" sz="1600"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endParaRPr lang="pl-PL" sz="300" dirty="0">
              <a:latin typeface="Times New Roman" panose="02020603050405020304" pitchFamily="18" charset="0"/>
              <a:ea typeface="Times New Roman" panose="02020603050405020304" pitchFamily="18" charset="0"/>
              <a:cs typeface="Times New Roman" panose="02020603050405020304" pitchFamily="18" charset="0"/>
            </a:endParaRPr>
          </a:p>
          <a:p>
            <a:pPr marL="400050" indent="-400050" algn="just">
              <a:buAutoNum type="romanUcPeriod"/>
            </a:pPr>
            <a:r>
              <a:rPr lang="pl-PL" sz="1600" b="1" dirty="0" smtClean="0">
                <a:latin typeface="Times New Roman" panose="02020603050405020304" pitchFamily="18" charset="0"/>
                <a:ea typeface="Calibri" panose="020F0502020204030204" pitchFamily="34" charset="0"/>
                <a:cs typeface="Times New Roman" panose="02020603050405020304" pitchFamily="18" charset="0"/>
              </a:rPr>
              <a:t>Uzasadnienie </a:t>
            </a:r>
            <a:r>
              <a:rPr lang="pl-PL" sz="1600" b="1" dirty="0">
                <a:latin typeface="Times New Roman" panose="02020603050405020304" pitchFamily="18" charset="0"/>
                <a:ea typeface="Calibri" panose="020F0502020204030204" pitchFamily="34" charset="0"/>
                <a:cs typeface="Times New Roman" panose="02020603050405020304" pitchFamily="18" charset="0"/>
              </a:rPr>
              <a:t>operacji</a:t>
            </a:r>
            <a:r>
              <a:rPr lang="pl-PL" sz="1600" b="1"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endParaRPr lang="pl-PL" sz="200" dirty="0">
              <a:latin typeface="Times New Roman" panose="02020603050405020304" pitchFamily="18" charset="0"/>
              <a:ea typeface="Times New Roman" panose="02020603050405020304" pitchFamily="18" charset="0"/>
              <a:cs typeface="Times New Roman" panose="02020603050405020304" pitchFamily="18" charset="0"/>
            </a:endParaRPr>
          </a:p>
          <a:p>
            <a:pPr lvl="0" algn="just"/>
            <a:r>
              <a:rPr lang="pl-PL" sz="1600" dirty="0" smtClean="0">
                <a:latin typeface="Times New Roman" panose="02020603050405020304" pitchFamily="18" charset="0"/>
                <a:ea typeface="Calibri" panose="020F0502020204030204" pitchFamily="34" charset="0"/>
                <a:cs typeface="Times New Roman" panose="02020603050405020304" pitchFamily="18" charset="0"/>
              </a:rPr>
              <a:t>1. W </a:t>
            </a:r>
            <a:r>
              <a:rPr lang="pl-PL" sz="1600" dirty="0">
                <a:latin typeface="Times New Roman" panose="02020603050405020304" pitchFamily="18" charset="0"/>
                <a:ea typeface="Calibri" panose="020F0502020204030204" pitchFamily="34" charset="0"/>
                <a:cs typeface="Times New Roman" panose="02020603050405020304" pitchFamily="18" charset="0"/>
              </a:rPr>
              <a:t>jakim stopniu uzasadniona została potrzeba realizacji operacji  według punktacji 0, 2, 4, 6 punktów gdzie:</a:t>
            </a:r>
            <a:endParaRPr lang="pl-PL" sz="1600" dirty="0">
              <a:latin typeface="Times New Roman" panose="02020603050405020304" pitchFamily="18" charset="0"/>
              <a:ea typeface="Times New Roman" panose="02020603050405020304" pitchFamily="18" charset="0"/>
              <a:cs typeface="Times New Roman" panose="02020603050405020304" pitchFamily="18" charset="0"/>
            </a:endParaRPr>
          </a:p>
          <a:p>
            <a:pPr marL="468313" lvl="0" indent="-285750" algn="just">
              <a:buFont typeface="Arial" panose="020B0604020202020204" pitchFamily="34" charset="0"/>
              <a:buChar char="•"/>
            </a:pPr>
            <a:r>
              <a:rPr lang="pl-PL" sz="1600" dirty="0">
                <a:latin typeface="Times New Roman" panose="02020603050405020304" pitchFamily="18" charset="0"/>
                <a:ea typeface="Calibri" panose="020F0502020204030204" pitchFamily="34" charset="0"/>
                <a:cs typeface="Times New Roman" panose="02020603050405020304" pitchFamily="18" charset="0"/>
              </a:rPr>
              <a:t>0 punktów - brak uzasadnienia potrzeby realizacji operacji</a:t>
            </a:r>
          </a:p>
          <a:p>
            <a:pPr marL="468313" lvl="0" indent="-285750" algn="just">
              <a:buFont typeface="Arial" panose="020B0604020202020204" pitchFamily="34" charset="0"/>
              <a:buChar char="•"/>
            </a:pPr>
            <a:r>
              <a:rPr lang="pl-PL" sz="1600" dirty="0">
                <a:latin typeface="Times New Roman" panose="02020603050405020304" pitchFamily="18" charset="0"/>
                <a:ea typeface="Calibri" panose="020F0502020204030204" pitchFamily="34" charset="0"/>
                <a:cs typeface="Times New Roman" panose="02020603050405020304" pitchFamily="18" charset="0"/>
              </a:rPr>
              <a:t>2 punkty – znikome uzasadnienie potrzeby realizacji operacji </a:t>
            </a:r>
          </a:p>
          <a:p>
            <a:pPr marL="468313" lvl="0" indent="-285750" algn="just">
              <a:buFont typeface="Arial" panose="020B0604020202020204" pitchFamily="34" charset="0"/>
              <a:buChar char="•"/>
            </a:pPr>
            <a:r>
              <a:rPr lang="pl-PL" sz="1600" dirty="0">
                <a:latin typeface="Times New Roman" panose="02020603050405020304" pitchFamily="18" charset="0"/>
                <a:ea typeface="Calibri" panose="020F0502020204030204" pitchFamily="34" charset="0"/>
                <a:cs typeface="Times New Roman" panose="02020603050405020304" pitchFamily="18" charset="0"/>
              </a:rPr>
              <a:t>4 punkty – niewyczerpujące uzasadnienie potrzeby realizacji operacji </a:t>
            </a:r>
          </a:p>
          <a:p>
            <a:pPr marL="468313" lvl="0" indent="-285750" algn="just">
              <a:buFont typeface="Arial" panose="020B0604020202020204" pitchFamily="34" charset="0"/>
              <a:buChar char="•"/>
            </a:pPr>
            <a:r>
              <a:rPr lang="pl-PL" sz="1600" dirty="0">
                <a:latin typeface="Times New Roman" panose="02020603050405020304" pitchFamily="18" charset="0"/>
                <a:ea typeface="Calibri" panose="020F0502020204030204" pitchFamily="34" charset="0"/>
                <a:cs typeface="Times New Roman" panose="02020603050405020304" pitchFamily="18" charset="0"/>
              </a:rPr>
              <a:t>6 punktów – wyczerpujące uzasadnienie potrzeby realizacji operacji </a:t>
            </a:r>
            <a:endParaRPr lang="pl-PL" sz="1600" dirty="0" smtClean="0">
              <a:latin typeface="Times New Roman" panose="02020603050405020304" pitchFamily="18" charset="0"/>
              <a:ea typeface="Calibri" panose="020F0502020204030204" pitchFamily="34" charset="0"/>
              <a:cs typeface="Times New Roman" panose="02020603050405020304" pitchFamily="18" charset="0"/>
            </a:endParaRPr>
          </a:p>
          <a:p>
            <a:pPr marL="182563" lvl="0" algn="just"/>
            <a:endParaRPr lang="pl-PL" sz="800" dirty="0">
              <a:latin typeface="Times New Roman" panose="02020603050405020304" pitchFamily="18" charset="0"/>
              <a:ea typeface="Calibri" panose="020F0502020204030204" pitchFamily="34" charset="0"/>
              <a:cs typeface="Times New Roman" panose="02020603050405020304" pitchFamily="18" charset="0"/>
            </a:endParaRPr>
          </a:p>
          <a:p>
            <a:pPr lvl="0" algn="just"/>
            <a:r>
              <a:rPr lang="pl-PL" sz="1600" dirty="0" smtClean="0">
                <a:latin typeface="Times New Roman" panose="02020603050405020304" pitchFamily="18" charset="0"/>
                <a:ea typeface="Calibri" panose="020F0502020204030204" pitchFamily="34" charset="0"/>
                <a:cs typeface="Times New Roman" panose="02020603050405020304" pitchFamily="18" charset="0"/>
              </a:rPr>
              <a:t>2. W </a:t>
            </a:r>
            <a:r>
              <a:rPr lang="pl-PL" sz="1600" dirty="0">
                <a:latin typeface="Times New Roman" panose="02020603050405020304" pitchFamily="18" charset="0"/>
                <a:ea typeface="Calibri" panose="020F0502020204030204" pitchFamily="34" charset="0"/>
                <a:cs typeface="Times New Roman" panose="02020603050405020304" pitchFamily="18" charset="0"/>
              </a:rPr>
              <a:t>jakim stopniu uzasadniona została grupa docelowa operacji według punktacji 0, 2, 4, 6 punktów gdzie:</a:t>
            </a:r>
            <a:endParaRPr lang="pl-PL" sz="1600" dirty="0">
              <a:latin typeface="Times New Roman" panose="02020603050405020304" pitchFamily="18" charset="0"/>
              <a:ea typeface="Times New Roman" panose="02020603050405020304" pitchFamily="18" charset="0"/>
              <a:cs typeface="Times New Roman" panose="02020603050405020304" pitchFamily="18" charset="0"/>
            </a:endParaRPr>
          </a:p>
          <a:p>
            <a:pPr marL="452438" lvl="0" indent="-269875" algn="just">
              <a:buFont typeface="Arial" panose="020B0604020202020204" pitchFamily="34" charset="0"/>
              <a:buChar char="•"/>
              <a:tabLst>
                <a:tab pos="452438" algn="l"/>
              </a:tabLst>
            </a:pPr>
            <a:r>
              <a:rPr lang="pl-PL" sz="1600" dirty="0">
                <a:latin typeface="Times New Roman" panose="02020603050405020304" pitchFamily="18" charset="0"/>
                <a:ea typeface="Calibri" panose="020F0502020204030204" pitchFamily="34" charset="0"/>
                <a:cs typeface="Times New Roman" panose="02020603050405020304" pitchFamily="18" charset="0"/>
              </a:rPr>
              <a:t>0 punktów - brak uzasadnienia wyboru grupy docelowej</a:t>
            </a:r>
          </a:p>
          <a:p>
            <a:pPr marL="452438" lvl="0" indent="-269875" algn="just">
              <a:buFont typeface="Arial" panose="020B0604020202020204" pitchFamily="34" charset="0"/>
              <a:buChar char="•"/>
              <a:tabLst>
                <a:tab pos="452438" algn="l"/>
              </a:tabLst>
            </a:pPr>
            <a:r>
              <a:rPr lang="pl-PL" sz="1600" dirty="0">
                <a:latin typeface="Times New Roman" panose="02020603050405020304" pitchFamily="18" charset="0"/>
                <a:ea typeface="Calibri" panose="020F0502020204030204" pitchFamily="34" charset="0"/>
                <a:cs typeface="Times New Roman" panose="02020603050405020304" pitchFamily="18" charset="0"/>
              </a:rPr>
              <a:t>2 punkty – znikome uzasadnienie wyboru grupy docelowej</a:t>
            </a:r>
          </a:p>
          <a:p>
            <a:pPr marL="452438" lvl="0" indent="-269875" algn="just">
              <a:buFont typeface="Arial" panose="020B0604020202020204" pitchFamily="34" charset="0"/>
              <a:buChar char="•"/>
              <a:tabLst>
                <a:tab pos="452438" algn="l"/>
              </a:tabLst>
            </a:pPr>
            <a:r>
              <a:rPr lang="pl-PL" sz="1600" dirty="0">
                <a:latin typeface="Times New Roman" panose="02020603050405020304" pitchFamily="18" charset="0"/>
                <a:ea typeface="Calibri" panose="020F0502020204030204" pitchFamily="34" charset="0"/>
                <a:cs typeface="Times New Roman" panose="02020603050405020304" pitchFamily="18" charset="0"/>
              </a:rPr>
              <a:t>4 punkty – niewyczerpujące uzasadnienie wyboru grupy docelowej</a:t>
            </a:r>
          </a:p>
          <a:p>
            <a:pPr marL="452438" lvl="0" indent="-269875" algn="just">
              <a:buFont typeface="Arial" panose="020B0604020202020204" pitchFamily="34" charset="0"/>
              <a:buChar char="•"/>
              <a:tabLst>
                <a:tab pos="452438" algn="l"/>
              </a:tabLst>
            </a:pPr>
            <a:r>
              <a:rPr lang="pl-PL" sz="1600" dirty="0">
                <a:latin typeface="Times New Roman" panose="02020603050405020304" pitchFamily="18" charset="0"/>
                <a:ea typeface="Calibri" panose="020F0502020204030204" pitchFamily="34" charset="0"/>
                <a:cs typeface="Times New Roman" panose="02020603050405020304" pitchFamily="18" charset="0"/>
              </a:rPr>
              <a:t>6 punktów – wyczerpujące uzasadnienie wyboru grupy </a:t>
            </a:r>
            <a:r>
              <a:rPr lang="pl-PL" sz="1600" dirty="0" smtClean="0">
                <a:latin typeface="Times New Roman" panose="02020603050405020304" pitchFamily="18" charset="0"/>
                <a:ea typeface="Calibri" panose="020F0502020204030204" pitchFamily="34" charset="0"/>
                <a:cs typeface="Times New Roman" panose="02020603050405020304" pitchFamily="18" charset="0"/>
              </a:rPr>
              <a:t>docelowej</a:t>
            </a:r>
          </a:p>
          <a:p>
            <a:pPr marL="182563" lvl="0" algn="just">
              <a:tabLst>
                <a:tab pos="452438" algn="l"/>
              </a:tabLst>
            </a:pPr>
            <a:endParaRPr lang="pl-PL" sz="700"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pl-PL" sz="1600" dirty="0">
                <a:latin typeface="Times New Roman" panose="02020603050405020304" pitchFamily="18" charset="0"/>
                <a:ea typeface="Calibri" panose="020F0502020204030204" pitchFamily="34" charset="0"/>
                <a:cs typeface="Times New Roman" panose="02020603050405020304" pitchFamily="18" charset="0"/>
              </a:rPr>
              <a:t>Ocena wymaga uzasadnienia ze strony oceniającego. W tej pozycji operacja może otrzymać maksymalnie 12 punktów. </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16" name="Obraz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9926" y="48711"/>
            <a:ext cx="5159140" cy="749809"/>
          </a:xfrm>
          <a:prstGeom prst="rect">
            <a:avLst/>
          </a:prstGeom>
        </p:spPr>
      </p:pic>
    </p:spTree>
    <p:extLst>
      <p:ext uri="{BB962C8B-B14F-4D97-AF65-F5344CB8AC3E}">
        <p14:creationId xmlns:p14="http://schemas.microsoft.com/office/powerpoint/2010/main" val="38283315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0" y="2360720"/>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2"/>
          <a:stretch>
            <a:fillRect/>
          </a:stretch>
        </p:blipFill>
        <p:spPr>
          <a:xfrm>
            <a:off x="0" y="6533359"/>
            <a:ext cx="9144793" cy="324641"/>
          </a:xfrm>
          <a:prstGeom prst="rect">
            <a:avLst/>
          </a:prstGeom>
        </p:spPr>
      </p:pic>
      <p:sp>
        <p:nvSpPr>
          <p:cNvPr id="13" name="Tytuł 1"/>
          <p:cNvSpPr txBox="1">
            <a:spLocks/>
          </p:cNvSpPr>
          <p:nvPr/>
        </p:nvSpPr>
        <p:spPr>
          <a:xfrm>
            <a:off x="485735" y="1093597"/>
            <a:ext cx="7738711" cy="46702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pl-PL" sz="2400" dirty="0">
              <a:latin typeface="Times New Roman" panose="02020603050405020304" pitchFamily="18" charset="0"/>
              <a:cs typeface="Times New Roman" panose="02020603050405020304" pitchFamily="18" charset="0"/>
            </a:endParaRPr>
          </a:p>
        </p:txBody>
      </p:sp>
      <p:sp>
        <p:nvSpPr>
          <p:cNvPr id="15" name="Tytuł 1"/>
          <p:cNvSpPr txBox="1">
            <a:spLocks/>
          </p:cNvSpPr>
          <p:nvPr/>
        </p:nvSpPr>
        <p:spPr>
          <a:xfrm>
            <a:off x="10821" y="1437026"/>
            <a:ext cx="9133179" cy="82817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pl-PL" sz="1600" b="1" dirty="0" smtClean="0">
                <a:latin typeface="Times New Roman" panose="02020603050405020304" pitchFamily="18" charset="0"/>
                <a:ea typeface="Calibri" panose="020F0502020204030204" pitchFamily="34" charset="0"/>
                <a:cs typeface="Times New Roman" panose="02020603050405020304" pitchFamily="18" charset="0"/>
              </a:rPr>
              <a:t>III. Ocena </a:t>
            </a:r>
            <a:r>
              <a:rPr lang="pl-PL" sz="1600" b="1" dirty="0">
                <a:latin typeface="Times New Roman" panose="02020603050405020304" pitchFamily="18" charset="0"/>
                <a:ea typeface="Calibri" panose="020F0502020204030204" pitchFamily="34" charset="0"/>
                <a:cs typeface="Times New Roman" panose="02020603050405020304" pitchFamily="18" charset="0"/>
              </a:rPr>
              <a:t>merytoryczno–finansowa operacji zgłaszanych do planu operacyjnego jednostek regionalnych oraz jednostki  centralnej </a:t>
            </a:r>
            <a:r>
              <a:rPr lang="pl-PL" sz="1600" b="1" dirty="0" smtClean="0">
                <a:latin typeface="Times New Roman" panose="02020603050405020304" pitchFamily="18" charset="0"/>
                <a:ea typeface="Calibri" panose="020F0502020204030204" pitchFamily="34" charset="0"/>
                <a:cs typeface="Times New Roman" panose="02020603050405020304" pitchFamily="18" charset="0"/>
              </a:rPr>
              <a:t>i </a:t>
            </a:r>
            <a:r>
              <a:rPr lang="pl-PL" sz="1600" b="1" dirty="0">
                <a:latin typeface="Times New Roman" panose="02020603050405020304" pitchFamily="18" charset="0"/>
                <a:ea typeface="Calibri" panose="020F0502020204030204" pitchFamily="34" charset="0"/>
                <a:cs typeface="Times New Roman" panose="02020603050405020304" pitchFamily="18" charset="0"/>
              </a:rPr>
              <a:t>instytucji zarządzającej, dokonywana </a:t>
            </a:r>
            <a:r>
              <a:rPr lang="pl-PL" sz="1600" b="1" dirty="0" smtClean="0">
                <a:latin typeface="Times New Roman" panose="02020603050405020304" pitchFamily="18" charset="0"/>
                <a:ea typeface="Calibri" panose="020F0502020204030204" pitchFamily="34" charset="0"/>
                <a:cs typeface="Times New Roman" panose="02020603050405020304" pitchFamily="18" charset="0"/>
              </a:rPr>
              <a:t>przez </a:t>
            </a:r>
            <a:r>
              <a:rPr lang="pl-PL" sz="1600" b="1" dirty="0">
                <a:latin typeface="Times New Roman" panose="02020603050405020304" pitchFamily="18" charset="0"/>
                <a:ea typeface="Calibri" panose="020F0502020204030204" pitchFamily="34" charset="0"/>
                <a:cs typeface="Times New Roman" panose="02020603050405020304" pitchFamily="18" charset="0"/>
              </a:rPr>
              <a:t>co najmniej </a:t>
            </a:r>
            <a:r>
              <a:rPr lang="pl-PL" sz="1600" b="1" dirty="0" smtClean="0">
                <a:latin typeface="Times New Roman" panose="02020603050405020304" pitchFamily="18" charset="0"/>
                <a:ea typeface="Calibri" panose="020F0502020204030204" pitchFamily="34" charset="0"/>
                <a:cs typeface="Times New Roman" panose="02020603050405020304" pitchFamily="18" charset="0"/>
              </a:rPr>
              <a:t>                    2 </a:t>
            </a:r>
            <a:r>
              <a:rPr lang="pl-PL" sz="1600" b="1" dirty="0">
                <a:latin typeface="Times New Roman" panose="02020603050405020304" pitchFamily="18" charset="0"/>
                <a:ea typeface="Calibri" panose="020F0502020204030204" pitchFamily="34" charset="0"/>
                <a:cs typeface="Times New Roman" panose="02020603050405020304" pitchFamily="18" charset="0"/>
              </a:rPr>
              <a:t>wyznaczonych członków zespołu oceniającego.</a:t>
            </a:r>
          </a:p>
        </p:txBody>
      </p:sp>
      <p:sp>
        <p:nvSpPr>
          <p:cNvPr id="2" name="Prostokąt 1"/>
          <p:cNvSpPr/>
          <p:nvPr/>
        </p:nvSpPr>
        <p:spPr>
          <a:xfrm>
            <a:off x="10821" y="866719"/>
            <a:ext cx="8688537" cy="615553"/>
          </a:xfrm>
          <a:prstGeom prst="rect">
            <a:avLst/>
          </a:prstGeom>
        </p:spPr>
        <p:txBody>
          <a:bodyPr wrap="square">
            <a:spAutoFit/>
          </a:bodyPr>
          <a:lstStyle/>
          <a:p>
            <a:pPr algn="ctr"/>
            <a:r>
              <a:rPr lang="pl-PL" sz="1700" b="1" dirty="0" smtClean="0">
                <a:solidFill>
                  <a:srgbClr val="007A37"/>
                </a:solidFill>
                <a:latin typeface="Times New Roman" panose="02020603050405020304" pitchFamily="18" charset="0"/>
                <a:cs typeface="Times New Roman" panose="02020603050405020304" pitchFamily="18" charset="0"/>
              </a:rPr>
              <a:t>Etapy oceny wniosków zgłaszanych do planu operacyjnego jednostki centralnej</a:t>
            </a:r>
          </a:p>
          <a:p>
            <a:pPr algn="ctr"/>
            <a:r>
              <a:rPr lang="pl-PL" sz="1700" b="1" dirty="0" smtClean="0">
                <a:solidFill>
                  <a:srgbClr val="007A37"/>
                </a:solidFill>
                <a:latin typeface="Times New Roman" panose="02020603050405020304" pitchFamily="18" charset="0"/>
                <a:cs typeface="Times New Roman" panose="02020603050405020304" pitchFamily="18" charset="0"/>
              </a:rPr>
              <a:t> i jednostek regionalnych.</a:t>
            </a:r>
          </a:p>
        </p:txBody>
      </p:sp>
      <p:sp>
        <p:nvSpPr>
          <p:cNvPr id="4" name="Prostokąt 3"/>
          <p:cNvSpPr/>
          <p:nvPr/>
        </p:nvSpPr>
        <p:spPr>
          <a:xfrm>
            <a:off x="266740" y="2265201"/>
            <a:ext cx="8639813" cy="4247317"/>
          </a:xfrm>
          <a:prstGeom prst="rect">
            <a:avLst/>
          </a:prstGeom>
        </p:spPr>
        <p:txBody>
          <a:bodyPr wrap="square">
            <a:spAutoFit/>
          </a:bodyPr>
          <a:lstStyle/>
          <a:p>
            <a:pPr algn="just"/>
            <a:r>
              <a:rPr lang="pl-PL" sz="1600" dirty="0">
                <a:latin typeface="Times New Roman" panose="02020603050405020304" pitchFamily="18" charset="0"/>
                <a:ea typeface="Calibri" panose="020F0502020204030204" pitchFamily="34" charset="0"/>
                <a:cs typeface="Times New Roman" panose="02020603050405020304" pitchFamily="18" charset="0"/>
              </a:rPr>
              <a:t>W ramach oceny merytoryczno – finansowej oceniane są następujące pozycje</a:t>
            </a:r>
            <a:r>
              <a:rPr lang="pl-PL" sz="1600"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endParaRPr lang="pl-PL" sz="400" dirty="0" smtClean="0">
              <a:latin typeface="Times New Roman" panose="02020603050405020304" pitchFamily="18" charset="0"/>
              <a:ea typeface="Calibri" panose="020F0502020204030204" pitchFamily="34" charset="0"/>
              <a:cs typeface="Times New Roman" panose="02020603050405020304" pitchFamily="18" charset="0"/>
            </a:endParaRPr>
          </a:p>
          <a:p>
            <a:r>
              <a:rPr lang="pl-PL" sz="1600" b="1" dirty="0">
                <a:latin typeface="Times New Roman" panose="02020603050405020304" pitchFamily="18" charset="0"/>
                <a:cs typeface="Times New Roman" panose="02020603050405020304" pitchFamily="18" charset="0"/>
              </a:rPr>
              <a:t>II. Realizacja operacji</a:t>
            </a:r>
            <a:r>
              <a:rPr lang="pl-PL" sz="1600" b="1" dirty="0" smtClean="0">
                <a:latin typeface="Times New Roman" panose="02020603050405020304" pitchFamily="18" charset="0"/>
                <a:cs typeface="Times New Roman" panose="02020603050405020304" pitchFamily="18" charset="0"/>
              </a:rPr>
              <a:t>:</a:t>
            </a:r>
          </a:p>
          <a:p>
            <a:endParaRPr lang="pl-PL" sz="900" dirty="0">
              <a:latin typeface="Times New Roman" panose="02020603050405020304" pitchFamily="18" charset="0"/>
              <a:cs typeface="Times New Roman" panose="02020603050405020304" pitchFamily="18" charset="0"/>
            </a:endParaRPr>
          </a:p>
          <a:p>
            <a:pPr lvl="0"/>
            <a:r>
              <a:rPr lang="pl-PL" sz="1600" dirty="0" smtClean="0">
                <a:latin typeface="Times New Roman" panose="02020603050405020304" pitchFamily="18" charset="0"/>
                <a:cs typeface="Times New Roman" panose="02020603050405020304" pitchFamily="18" charset="0"/>
              </a:rPr>
              <a:t>1. W </a:t>
            </a:r>
            <a:r>
              <a:rPr lang="pl-PL" sz="1600" dirty="0">
                <a:latin typeface="Times New Roman" panose="02020603050405020304" pitchFamily="18" charset="0"/>
                <a:cs typeface="Times New Roman" panose="02020603050405020304" pitchFamily="18" charset="0"/>
              </a:rPr>
              <a:t>jakim stopniu planowane działania realizują cele operacji według punktacji 0, 2, 4, 6 punktów gdzie: </a:t>
            </a:r>
          </a:p>
          <a:p>
            <a:pPr marL="355600" lvl="0" indent="-188913">
              <a:buFont typeface="Arial" panose="020B0604020202020204" pitchFamily="34" charset="0"/>
              <a:buChar char="•"/>
            </a:pPr>
            <a:r>
              <a:rPr lang="pl-PL" sz="1600" dirty="0">
                <a:latin typeface="Times New Roman" panose="02020603050405020304" pitchFamily="18" charset="0"/>
                <a:cs typeface="Times New Roman" panose="02020603050405020304" pitchFamily="18" charset="0"/>
              </a:rPr>
              <a:t>0 punktów – przy pomocy zaplanowanych działań nie jest możliwe zrealizowanie celów operacji  </a:t>
            </a:r>
          </a:p>
          <a:p>
            <a:pPr marL="355600" lvl="0" indent="-188913">
              <a:buFont typeface="Arial" panose="020B0604020202020204" pitchFamily="34" charset="0"/>
              <a:buChar char="•"/>
            </a:pPr>
            <a:r>
              <a:rPr lang="pl-PL" sz="1600" dirty="0">
                <a:latin typeface="Times New Roman" panose="02020603050405020304" pitchFamily="18" charset="0"/>
                <a:cs typeface="Times New Roman" panose="02020603050405020304" pitchFamily="18" charset="0"/>
              </a:rPr>
              <a:t>2 punkty – przy pomocy zaplanowanych działań cele operacji mogą zostać zrealizowane w nieznacznym stopniu</a:t>
            </a:r>
          </a:p>
          <a:p>
            <a:pPr marL="355600" lvl="0" indent="-188913">
              <a:buFont typeface="Arial" panose="020B0604020202020204" pitchFamily="34" charset="0"/>
              <a:buChar char="•"/>
            </a:pPr>
            <a:r>
              <a:rPr lang="pl-PL" sz="1600" dirty="0">
                <a:latin typeface="Times New Roman" panose="02020603050405020304" pitchFamily="18" charset="0"/>
                <a:cs typeface="Times New Roman" panose="02020603050405020304" pitchFamily="18" charset="0"/>
              </a:rPr>
              <a:t>4 punkty – przy pomocy zaplanowanych działań cele operacji zostaną zrealizowane w znacznym stopniu</a:t>
            </a:r>
          </a:p>
          <a:p>
            <a:pPr marL="355600" lvl="0" indent="-188913">
              <a:buFont typeface="Arial" panose="020B0604020202020204" pitchFamily="34" charset="0"/>
              <a:buChar char="•"/>
            </a:pPr>
            <a:r>
              <a:rPr lang="pl-PL" sz="1600" dirty="0">
                <a:latin typeface="Times New Roman" panose="02020603050405020304" pitchFamily="18" charset="0"/>
                <a:cs typeface="Times New Roman" panose="02020603050405020304" pitchFamily="18" charset="0"/>
              </a:rPr>
              <a:t>6 punktów – przy pomocy zaplanowanych działań cele operacji zostaną </a:t>
            </a:r>
            <a:r>
              <a:rPr lang="pl-PL" sz="1600" dirty="0" smtClean="0">
                <a:latin typeface="Times New Roman" panose="02020603050405020304" pitchFamily="18" charset="0"/>
                <a:cs typeface="Times New Roman" panose="02020603050405020304" pitchFamily="18" charset="0"/>
              </a:rPr>
              <a:t>osiągnięte</a:t>
            </a:r>
          </a:p>
          <a:p>
            <a:pPr marL="166687" lvl="0"/>
            <a:endParaRPr lang="pl-PL" sz="1400" dirty="0">
              <a:latin typeface="Times New Roman" panose="02020603050405020304" pitchFamily="18" charset="0"/>
              <a:cs typeface="Times New Roman" panose="02020603050405020304" pitchFamily="18" charset="0"/>
            </a:endParaRPr>
          </a:p>
          <a:p>
            <a:pPr lvl="0"/>
            <a:r>
              <a:rPr lang="pl-PL" sz="1600" dirty="0" smtClean="0">
                <a:latin typeface="Times New Roman" panose="02020603050405020304" pitchFamily="18" charset="0"/>
                <a:cs typeface="Times New Roman" panose="02020603050405020304" pitchFamily="18" charset="0"/>
              </a:rPr>
              <a:t>2. W </a:t>
            </a:r>
            <a:r>
              <a:rPr lang="pl-PL" sz="1600" dirty="0">
                <a:latin typeface="Times New Roman" panose="02020603050405020304" pitchFamily="18" charset="0"/>
                <a:cs typeface="Times New Roman" panose="02020603050405020304" pitchFamily="18" charset="0"/>
              </a:rPr>
              <a:t>jakim stopniu operacja jest oryginalna lub innowacyjna w skali od 0 do 3</a:t>
            </a:r>
          </a:p>
          <a:p>
            <a:pPr marL="468312" lvl="0" indent="-285750">
              <a:buFont typeface="Arial" panose="020B0604020202020204" pitchFamily="34" charset="0"/>
              <a:buChar char="•"/>
            </a:pPr>
            <a:r>
              <a:rPr lang="pl-PL" sz="1600" dirty="0">
                <a:latin typeface="Times New Roman" panose="02020603050405020304" pitchFamily="18" charset="0"/>
                <a:cs typeface="Times New Roman" panose="02020603050405020304" pitchFamily="18" charset="0"/>
              </a:rPr>
              <a:t>0 punktów – operacja nie jest ani oryginalna ani innowacyjna</a:t>
            </a:r>
          </a:p>
          <a:p>
            <a:pPr marL="468312" lvl="0" indent="-285750">
              <a:buFont typeface="Arial" panose="020B0604020202020204" pitchFamily="34" charset="0"/>
              <a:buChar char="•"/>
            </a:pPr>
            <a:r>
              <a:rPr lang="pl-PL" sz="1600" dirty="0">
                <a:latin typeface="Times New Roman" panose="02020603050405020304" pitchFamily="18" charset="0"/>
                <a:cs typeface="Times New Roman" panose="02020603050405020304" pitchFamily="18" charset="0"/>
              </a:rPr>
              <a:t>1 punkt – operacja jest oryginalna lub innowacyjna w stopniu znikomym</a:t>
            </a:r>
          </a:p>
          <a:p>
            <a:pPr marL="468312" lvl="0" indent="-285750">
              <a:buFont typeface="Arial" panose="020B0604020202020204" pitchFamily="34" charset="0"/>
              <a:buChar char="•"/>
            </a:pPr>
            <a:r>
              <a:rPr lang="pl-PL" sz="1600" dirty="0">
                <a:latin typeface="Times New Roman" panose="02020603050405020304" pitchFamily="18" charset="0"/>
                <a:cs typeface="Times New Roman" panose="02020603050405020304" pitchFamily="18" charset="0"/>
              </a:rPr>
              <a:t>2 punkty – operacja jest oryginalna lub innowacyjna w stopniu znacznym</a:t>
            </a:r>
          </a:p>
          <a:p>
            <a:pPr marL="468312" lvl="0" indent="-285750">
              <a:buFont typeface="Arial" panose="020B0604020202020204" pitchFamily="34" charset="0"/>
              <a:buChar char="•"/>
            </a:pPr>
            <a:r>
              <a:rPr lang="pl-PL" sz="1600" dirty="0">
                <a:latin typeface="Times New Roman" panose="02020603050405020304" pitchFamily="18" charset="0"/>
                <a:cs typeface="Times New Roman" panose="02020603050405020304" pitchFamily="18" charset="0"/>
              </a:rPr>
              <a:t>3 punkty – operacja jest oryginalna lub innowacyjna </a:t>
            </a:r>
          </a:p>
          <a:p>
            <a:pPr algn="just"/>
            <a:endParaRPr lang="pl-PL" sz="300" dirty="0">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16" name="Obraz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9926" y="48711"/>
            <a:ext cx="5159140" cy="749809"/>
          </a:xfrm>
          <a:prstGeom prst="rect">
            <a:avLst/>
          </a:prstGeom>
        </p:spPr>
      </p:pic>
    </p:spTree>
    <p:extLst>
      <p:ext uri="{BB962C8B-B14F-4D97-AF65-F5344CB8AC3E}">
        <p14:creationId xmlns:p14="http://schemas.microsoft.com/office/powerpoint/2010/main" val="34975087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0" y="2360720"/>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2"/>
          <a:stretch>
            <a:fillRect/>
          </a:stretch>
        </p:blipFill>
        <p:spPr>
          <a:xfrm>
            <a:off x="0" y="6533359"/>
            <a:ext cx="9144793" cy="324641"/>
          </a:xfrm>
          <a:prstGeom prst="rect">
            <a:avLst/>
          </a:prstGeom>
        </p:spPr>
      </p:pic>
      <p:sp>
        <p:nvSpPr>
          <p:cNvPr id="13" name="Tytuł 1"/>
          <p:cNvSpPr txBox="1">
            <a:spLocks/>
          </p:cNvSpPr>
          <p:nvPr/>
        </p:nvSpPr>
        <p:spPr>
          <a:xfrm>
            <a:off x="485735" y="1093597"/>
            <a:ext cx="7738711" cy="46702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pl-PL" sz="2400" dirty="0">
              <a:latin typeface="Times New Roman" panose="02020603050405020304" pitchFamily="18" charset="0"/>
              <a:cs typeface="Times New Roman" panose="02020603050405020304" pitchFamily="18" charset="0"/>
            </a:endParaRPr>
          </a:p>
        </p:txBody>
      </p:sp>
      <p:sp>
        <p:nvSpPr>
          <p:cNvPr id="15" name="Tytuł 1"/>
          <p:cNvSpPr txBox="1">
            <a:spLocks/>
          </p:cNvSpPr>
          <p:nvPr/>
        </p:nvSpPr>
        <p:spPr>
          <a:xfrm>
            <a:off x="10821" y="1437026"/>
            <a:ext cx="9133179" cy="82817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pl-PL" sz="1600" b="1" dirty="0" smtClean="0">
                <a:latin typeface="Times New Roman" panose="02020603050405020304" pitchFamily="18" charset="0"/>
                <a:ea typeface="Calibri" panose="020F0502020204030204" pitchFamily="34" charset="0"/>
                <a:cs typeface="Times New Roman" panose="02020603050405020304" pitchFamily="18" charset="0"/>
              </a:rPr>
              <a:t>III. Ocena </a:t>
            </a:r>
            <a:r>
              <a:rPr lang="pl-PL" sz="1600" b="1" dirty="0">
                <a:latin typeface="Times New Roman" panose="02020603050405020304" pitchFamily="18" charset="0"/>
                <a:ea typeface="Calibri" panose="020F0502020204030204" pitchFamily="34" charset="0"/>
                <a:cs typeface="Times New Roman" panose="02020603050405020304" pitchFamily="18" charset="0"/>
              </a:rPr>
              <a:t>merytoryczno–finansowa operacji zgłaszanych do planu operacyjnego jednostek regionalnych oraz jednostki  centralnej </a:t>
            </a:r>
            <a:r>
              <a:rPr lang="pl-PL" sz="1600" b="1" dirty="0" smtClean="0">
                <a:latin typeface="Times New Roman" panose="02020603050405020304" pitchFamily="18" charset="0"/>
                <a:ea typeface="Calibri" panose="020F0502020204030204" pitchFamily="34" charset="0"/>
                <a:cs typeface="Times New Roman" panose="02020603050405020304" pitchFamily="18" charset="0"/>
              </a:rPr>
              <a:t>i </a:t>
            </a:r>
            <a:r>
              <a:rPr lang="pl-PL" sz="1600" b="1" dirty="0">
                <a:latin typeface="Times New Roman" panose="02020603050405020304" pitchFamily="18" charset="0"/>
                <a:ea typeface="Calibri" panose="020F0502020204030204" pitchFamily="34" charset="0"/>
                <a:cs typeface="Times New Roman" panose="02020603050405020304" pitchFamily="18" charset="0"/>
              </a:rPr>
              <a:t>instytucji zarządzającej, dokonywana </a:t>
            </a:r>
            <a:r>
              <a:rPr lang="pl-PL" sz="1600" b="1" dirty="0" smtClean="0">
                <a:latin typeface="Times New Roman" panose="02020603050405020304" pitchFamily="18" charset="0"/>
                <a:ea typeface="Calibri" panose="020F0502020204030204" pitchFamily="34" charset="0"/>
                <a:cs typeface="Times New Roman" panose="02020603050405020304" pitchFamily="18" charset="0"/>
              </a:rPr>
              <a:t>przez </a:t>
            </a:r>
            <a:r>
              <a:rPr lang="pl-PL" sz="1600" b="1" dirty="0">
                <a:latin typeface="Times New Roman" panose="02020603050405020304" pitchFamily="18" charset="0"/>
                <a:ea typeface="Calibri" panose="020F0502020204030204" pitchFamily="34" charset="0"/>
                <a:cs typeface="Times New Roman" panose="02020603050405020304" pitchFamily="18" charset="0"/>
              </a:rPr>
              <a:t>co najmniej </a:t>
            </a:r>
            <a:r>
              <a:rPr lang="pl-PL" sz="1600" b="1" dirty="0" smtClean="0">
                <a:latin typeface="Times New Roman" panose="02020603050405020304" pitchFamily="18" charset="0"/>
                <a:ea typeface="Calibri" panose="020F0502020204030204" pitchFamily="34" charset="0"/>
                <a:cs typeface="Times New Roman" panose="02020603050405020304" pitchFamily="18" charset="0"/>
              </a:rPr>
              <a:t>                    2 </a:t>
            </a:r>
            <a:r>
              <a:rPr lang="pl-PL" sz="1600" b="1" dirty="0">
                <a:latin typeface="Times New Roman" panose="02020603050405020304" pitchFamily="18" charset="0"/>
                <a:ea typeface="Calibri" panose="020F0502020204030204" pitchFamily="34" charset="0"/>
                <a:cs typeface="Times New Roman" panose="02020603050405020304" pitchFamily="18" charset="0"/>
              </a:rPr>
              <a:t>wyznaczonych członków zespołu oceniającego.</a:t>
            </a:r>
          </a:p>
        </p:txBody>
      </p:sp>
      <p:sp>
        <p:nvSpPr>
          <p:cNvPr id="2" name="Prostokąt 1"/>
          <p:cNvSpPr/>
          <p:nvPr/>
        </p:nvSpPr>
        <p:spPr>
          <a:xfrm>
            <a:off x="10821" y="866719"/>
            <a:ext cx="8688537" cy="615553"/>
          </a:xfrm>
          <a:prstGeom prst="rect">
            <a:avLst/>
          </a:prstGeom>
        </p:spPr>
        <p:txBody>
          <a:bodyPr wrap="square">
            <a:spAutoFit/>
          </a:bodyPr>
          <a:lstStyle/>
          <a:p>
            <a:pPr algn="ctr"/>
            <a:r>
              <a:rPr lang="pl-PL" sz="1700" b="1" dirty="0" smtClean="0">
                <a:solidFill>
                  <a:srgbClr val="007A37"/>
                </a:solidFill>
                <a:latin typeface="Times New Roman" panose="02020603050405020304" pitchFamily="18" charset="0"/>
                <a:cs typeface="Times New Roman" panose="02020603050405020304" pitchFamily="18" charset="0"/>
              </a:rPr>
              <a:t>Etapy oceny wniosków zgłaszanych do planu operacyjnego jednostki centralnej</a:t>
            </a:r>
          </a:p>
          <a:p>
            <a:pPr algn="ctr"/>
            <a:r>
              <a:rPr lang="pl-PL" sz="1700" b="1" dirty="0" smtClean="0">
                <a:solidFill>
                  <a:srgbClr val="007A37"/>
                </a:solidFill>
                <a:latin typeface="Times New Roman" panose="02020603050405020304" pitchFamily="18" charset="0"/>
                <a:cs typeface="Times New Roman" panose="02020603050405020304" pitchFamily="18" charset="0"/>
              </a:rPr>
              <a:t> i jednostek regionalnych.</a:t>
            </a:r>
          </a:p>
        </p:txBody>
      </p:sp>
      <p:sp>
        <p:nvSpPr>
          <p:cNvPr id="4" name="Prostokąt 3"/>
          <p:cNvSpPr/>
          <p:nvPr/>
        </p:nvSpPr>
        <p:spPr>
          <a:xfrm>
            <a:off x="266740" y="2265201"/>
            <a:ext cx="8639813" cy="4231928"/>
          </a:xfrm>
          <a:prstGeom prst="rect">
            <a:avLst/>
          </a:prstGeom>
        </p:spPr>
        <p:txBody>
          <a:bodyPr wrap="square">
            <a:spAutoFit/>
          </a:bodyPr>
          <a:lstStyle/>
          <a:p>
            <a:pPr algn="just"/>
            <a:r>
              <a:rPr lang="pl-PL" sz="1600" dirty="0">
                <a:latin typeface="Times New Roman" panose="02020603050405020304" pitchFamily="18" charset="0"/>
                <a:ea typeface="Calibri" panose="020F0502020204030204" pitchFamily="34" charset="0"/>
                <a:cs typeface="Times New Roman" panose="02020603050405020304" pitchFamily="18" charset="0"/>
              </a:rPr>
              <a:t>W ramach oceny merytoryczno – finansowej oceniane są następujące pozycje</a:t>
            </a:r>
            <a:r>
              <a:rPr lang="pl-PL" sz="1600"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endParaRPr lang="pl-PL" sz="400" dirty="0" smtClean="0">
              <a:latin typeface="Times New Roman" panose="02020603050405020304" pitchFamily="18" charset="0"/>
              <a:ea typeface="Calibri" panose="020F0502020204030204" pitchFamily="34" charset="0"/>
              <a:cs typeface="Times New Roman" panose="02020603050405020304" pitchFamily="18" charset="0"/>
            </a:endParaRPr>
          </a:p>
          <a:p>
            <a:r>
              <a:rPr lang="pl-PL" sz="1600" b="1" dirty="0">
                <a:latin typeface="Times New Roman" panose="02020603050405020304" pitchFamily="18" charset="0"/>
                <a:cs typeface="Times New Roman" panose="02020603050405020304" pitchFamily="18" charset="0"/>
              </a:rPr>
              <a:t>II. Realizacja operacji</a:t>
            </a:r>
            <a:r>
              <a:rPr lang="pl-PL" sz="1600" b="1" dirty="0" smtClean="0">
                <a:latin typeface="Times New Roman" panose="02020603050405020304" pitchFamily="18" charset="0"/>
                <a:cs typeface="Times New Roman" panose="02020603050405020304" pitchFamily="18" charset="0"/>
              </a:rPr>
              <a:t>:</a:t>
            </a:r>
          </a:p>
          <a:p>
            <a:endParaRPr lang="pl-PL" sz="900" dirty="0">
              <a:latin typeface="Times New Roman" panose="02020603050405020304" pitchFamily="18" charset="0"/>
              <a:cs typeface="Times New Roman" panose="02020603050405020304" pitchFamily="18" charset="0"/>
            </a:endParaRPr>
          </a:p>
          <a:p>
            <a:pPr lvl="0" algn="just"/>
            <a:r>
              <a:rPr lang="pl-PL" sz="1600" dirty="0" smtClean="0">
                <a:latin typeface="Times New Roman" panose="02020603050405020304" pitchFamily="18" charset="0"/>
                <a:cs typeface="Times New Roman" panose="02020603050405020304" pitchFamily="18" charset="0"/>
              </a:rPr>
              <a:t>3. W </a:t>
            </a:r>
            <a:r>
              <a:rPr lang="pl-PL" sz="1600" dirty="0">
                <a:latin typeface="Times New Roman" panose="02020603050405020304" pitchFamily="18" charset="0"/>
                <a:cs typeface="Times New Roman" panose="02020603050405020304" pitchFamily="18" charset="0"/>
              </a:rPr>
              <a:t>jakim stopniu operacja jest różnorodna w skali od 1 do  2 </a:t>
            </a:r>
          </a:p>
          <a:p>
            <a:pPr marL="452438" lvl="0" indent="-182563" algn="just">
              <a:buFont typeface="Arial" panose="020B0604020202020204" pitchFamily="34" charset="0"/>
              <a:buChar char="•"/>
            </a:pPr>
            <a:r>
              <a:rPr lang="pl-PL" sz="1600" dirty="0">
                <a:latin typeface="Times New Roman" panose="02020603050405020304" pitchFamily="18" charset="0"/>
                <a:cs typeface="Times New Roman" panose="02020603050405020304" pitchFamily="18" charset="0"/>
              </a:rPr>
              <a:t>0 punkt – operacja zakłada jeden typ działań</a:t>
            </a:r>
          </a:p>
          <a:p>
            <a:pPr marL="452438" lvl="0" indent="-182563" algn="just">
              <a:buFont typeface="Arial" panose="020B0604020202020204" pitchFamily="34" charset="0"/>
              <a:buChar char="•"/>
            </a:pPr>
            <a:r>
              <a:rPr lang="pl-PL" sz="1600" dirty="0">
                <a:latin typeface="Times New Roman" panose="02020603050405020304" pitchFamily="18" charset="0"/>
                <a:cs typeface="Times New Roman" panose="02020603050405020304" pitchFamily="18" charset="0"/>
              </a:rPr>
              <a:t>1 punkt – operacja zakłada więcej niż jeden typ działań</a:t>
            </a:r>
          </a:p>
          <a:p>
            <a:pPr marL="452438" lvl="0" indent="-182563" algn="just">
              <a:buFont typeface="Arial" panose="020B0604020202020204" pitchFamily="34" charset="0"/>
              <a:buChar char="•"/>
            </a:pPr>
            <a:r>
              <a:rPr lang="pl-PL" sz="1600" dirty="0">
                <a:latin typeface="Times New Roman" panose="02020603050405020304" pitchFamily="18" charset="0"/>
                <a:cs typeface="Times New Roman" panose="02020603050405020304" pitchFamily="18" charset="0"/>
              </a:rPr>
              <a:t>2 punkty – operacja zakłada wiele różnorodnych </a:t>
            </a:r>
            <a:r>
              <a:rPr lang="pl-PL" sz="1600" dirty="0" smtClean="0">
                <a:latin typeface="Times New Roman" panose="02020603050405020304" pitchFamily="18" charset="0"/>
                <a:cs typeface="Times New Roman" panose="02020603050405020304" pitchFamily="18" charset="0"/>
              </a:rPr>
              <a:t>działań/narzędzi/metod</a:t>
            </a:r>
          </a:p>
          <a:p>
            <a:pPr marL="269875" lvl="0" algn="just"/>
            <a:endParaRPr lang="pl-PL" sz="1600" dirty="0">
              <a:latin typeface="Times New Roman" panose="02020603050405020304" pitchFamily="18" charset="0"/>
              <a:cs typeface="Times New Roman" panose="02020603050405020304" pitchFamily="18" charset="0"/>
            </a:endParaRPr>
          </a:p>
          <a:p>
            <a:pPr lvl="0" algn="just"/>
            <a:r>
              <a:rPr lang="pl-PL" sz="1600" dirty="0" smtClean="0">
                <a:latin typeface="Times New Roman" panose="02020603050405020304" pitchFamily="18" charset="0"/>
                <a:cs typeface="Times New Roman" panose="02020603050405020304" pitchFamily="18" charset="0"/>
              </a:rPr>
              <a:t>4. W </a:t>
            </a:r>
            <a:r>
              <a:rPr lang="pl-PL" sz="1600" dirty="0">
                <a:latin typeface="Times New Roman" panose="02020603050405020304" pitchFamily="18" charset="0"/>
                <a:cs typeface="Times New Roman" panose="02020603050405020304" pitchFamily="18" charset="0"/>
              </a:rPr>
              <a:t>jakim stopniu operacja ma integracyjno-aktywizujący charakter w skali od 0 do 1</a:t>
            </a:r>
          </a:p>
          <a:p>
            <a:pPr marL="452438" lvl="0" indent="-182563" algn="just">
              <a:buFont typeface="Arial" panose="020B0604020202020204" pitchFamily="34" charset="0"/>
              <a:buChar char="•"/>
            </a:pPr>
            <a:r>
              <a:rPr lang="pl-PL" sz="1600" dirty="0">
                <a:latin typeface="Times New Roman" panose="02020603050405020304" pitchFamily="18" charset="0"/>
                <a:cs typeface="Times New Roman" panose="02020603050405020304" pitchFamily="18" charset="0"/>
              </a:rPr>
              <a:t>0 punktów – operacja nie ma charakteru integracyjno-aktywizującego</a:t>
            </a:r>
          </a:p>
          <a:p>
            <a:pPr marL="452438" lvl="0" indent="-182563" algn="just">
              <a:buFont typeface="Arial" panose="020B0604020202020204" pitchFamily="34" charset="0"/>
              <a:buChar char="•"/>
            </a:pPr>
            <a:r>
              <a:rPr lang="pl-PL" sz="1600" dirty="0">
                <a:latin typeface="Times New Roman" panose="02020603050405020304" pitchFamily="18" charset="0"/>
                <a:cs typeface="Times New Roman" panose="02020603050405020304" pitchFamily="18" charset="0"/>
              </a:rPr>
              <a:t>1 punkt - operacja ma charakter </a:t>
            </a:r>
            <a:r>
              <a:rPr lang="pl-PL" sz="1600" dirty="0" smtClean="0">
                <a:latin typeface="Times New Roman" panose="02020603050405020304" pitchFamily="18" charset="0"/>
                <a:cs typeface="Times New Roman" panose="02020603050405020304" pitchFamily="18" charset="0"/>
              </a:rPr>
              <a:t>integracyjno-aktywizujący</a:t>
            </a:r>
          </a:p>
          <a:p>
            <a:pPr marL="269875" lvl="0" algn="just"/>
            <a:endParaRPr lang="pl-PL" sz="1600" dirty="0">
              <a:latin typeface="Times New Roman" panose="02020603050405020304" pitchFamily="18" charset="0"/>
              <a:cs typeface="Times New Roman" panose="02020603050405020304" pitchFamily="18" charset="0"/>
            </a:endParaRPr>
          </a:p>
          <a:p>
            <a:pPr lvl="0" algn="just"/>
            <a:r>
              <a:rPr lang="pl-PL" sz="1600" dirty="0" smtClean="0">
                <a:latin typeface="Times New Roman" panose="02020603050405020304" pitchFamily="18" charset="0"/>
                <a:cs typeface="Times New Roman" panose="02020603050405020304" pitchFamily="18" charset="0"/>
              </a:rPr>
              <a:t>5. W </a:t>
            </a:r>
            <a:r>
              <a:rPr lang="pl-PL" sz="1600" dirty="0">
                <a:latin typeface="Times New Roman" panose="02020603050405020304" pitchFamily="18" charset="0"/>
                <a:cs typeface="Times New Roman" panose="02020603050405020304" pitchFamily="18" charset="0"/>
              </a:rPr>
              <a:t>jakim stopniu operacja może przynieść efekty długofalowe według punktacji 0 lub 2 punktów gdzie: </a:t>
            </a:r>
          </a:p>
          <a:p>
            <a:pPr marL="452438" lvl="0" indent="-182563" algn="just">
              <a:buFont typeface="Arial" panose="020B0604020202020204" pitchFamily="34" charset="0"/>
              <a:buChar char="•"/>
            </a:pPr>
            <a:r>
              <a:rPr lang="pl-PL" sz="1600" dirty="0">
                <a:latin typeface="Times New Roman" panose="02020603050405020304" pitchFamily="18" charset="0"/>
                <a:cs typeface="Times New Roman" panose="02020603050405020304" pitchFamily="18" charset="0"/>
              </a:rPr>
              <a:t>0 punktów – operacja nie może przynieść efektów długofalowych</a:t>
            </a:r>
          </a:p>
          <a:p>
            <a:pPr marL="452438" lvl="0" indent="-182563" algn="just">
              <a:buFont typeface="Arial" panose="020B0604020202020204" pitchFamily="34" charset="0"/>
              <a:buChar char="•"/>
            </a:pPr>
            <a:r>
              <a:rPr lang="pl-PL" sz="1600" dirty="0">
                <a:latin typeface="Times New Roman" panose="02020603050405020304" pitchFamily="18" charset="0"/>
                <a:cs typeface="Times New Roman" panose="02020603050405020304" pitchFamily="18" charset="0"/>
              </a:rPr>
              <a:t>2 punkty – operacja może przynieść efekty </a:t>
            </a:r>
            <a:r>
              <a:rPr lang="pl-PL" sz="1600" dirty="0" smtClean="0">
                <a:latin typeface="Times New Roman" panose="02020603050405020304" pitchFamily="18" charset="0"/>
                <a:cs typeface="Times New Roman" panose="02020603050405020304" pitchFamily="18" charset="0"/>
              </a:rPr>
              <a:t>długofalowe</a:t>
            </a:r>
          </a:p>
          <a:p>
            <a:pPr marL="269875" lvl="0" algn="just"/>
            <a:endParaRPr lang="pl-PL" sz="1600" dirty="0">
              <a:latin typeface="Times New Roman" panose="02020603050405020304" pitchFamily="18" charset="0"/>
              <a:cs typeface="Times New Roman" panose="02020603050405020304" pitchFamily="18" charset="0"/>
            </a:endParaRPr>
          </a:p>
        </p:txBody>
      </p:sp>
      <p:pic>
        <p:nvPicPr>
          <p:cNvPr id="16" name="Obraz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9926" y="48711"/>
            <a:ext cx="5159140" cy="749809"/>
          </a:xfrm>
          <a:prstGeom prst="rect">
            <a:avLst/>
          </a:prstGeom>
        </p:spPr>
      </p:pic>
    </p:spTree>
    <p:extLst>
      <p:ext uri="{BB962C8B-B14F-4D97-AF65-F5344CB8AC3E}">
        <p14:creationId xmlns:p14="http://schemas.microsoft.com/office/powerpoint/2010/main" val="32837004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0" y="2360720"/>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2"/>
          <a:stretch>
            <a:fillRect/>
          </a:stretch>
        </p:blipFill>
        <p:spPr>
          <a:xfrm>
            <a:off x="0" y="6533359"/>
            <a:ext cx="9144793" cy="324641"/>
          </a:xfrm>
          <a:prstGeom prst="rect">
            <a:avLst/>
          </a:prstGeom>
        </p:spPr>
      </p:pic>
      <p:sp>
        <p:nvSpPr>
          <p:cNvPr id="13" name="Tytuł 1"/>
          <p:cNvSpPr txBox="1">
            <a:spLocks/>
          </p:cNvSpPr>
          <p:nvPr/>
        </p:nvSpPr>
        <p:spPr>
          <a:xfrm>
            <a:off x="485735" y="1093597"/>
            <a:ext cx="7738711" cy="46702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pl-PL" sz="2400" dirty="0">
              <a:latin typeface="Times New Roman" panose="02020603050405020304" pitchFamily="18" charset="0"/>
              <a:cs typeface="Times New Roman" panose="02020603050405020304" pitchFamily="18" charset="0"/>
            </a:endParaRPr>
          </a:p>
        </p:txBody>
      </p:sp>
      <p:sp>
        <p:nvSpPr>
          <p:cNvPr id="15" name="Tytuł 1"/>
          <p:cNvSpPr txBox="1">
            <a:spLocks/>
          </p:cNvSpPr>
          <p:nvPr/>
        </p:nvSpPr>
        <p:spPr>
          <a:xfrm>
            <a:off x="10821" y="1437026"/>
            <a:ext cx="9133179" cy="82817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pl-PL" sz="1600" b="1" dirty="0" smtClean="0">
                <a:latin typeface="Times New Roman" panose="02020603050405020304" pitchFamily="18" charset="0"/>
                <a:ea typeface="Calibri" panose="020F0502020204030204" pitchFamily="34" charset="0"/>
                <a:cs typeface="Times New Roman" panose="02020603050405020304" pitchFamily="18" charset="0"/>
              </a:rPr>
              <a:t>III. Ocena </a:t>
            </a:r>
            <a:r>
              <a:rPr lang="pl-PL" sz="1600" b="1" dirty="0">
                <a:latin typeface="Times New Roman" panose="02020603050405020304" pitchFamily="18" charset="0"/>
                <a:ea typeface="Calibri" panose="020F0502020204030204" pitchFamily="34" charset="0"/>
                <a:cs typeface="Times New Roman" panose="02020603050405020304" pitchFamily="18" charset="0"/>
              </a:rPr>
              <a:t>merytoryczno–finansowa operacji zgłaszanych do planu operacyjnego jednostek regionalnych oraz jednostki  centralnej </a:t>
            </a:r>
            <a:r>
              <a:rPr lang="pl-PL" sz="1600" b="1" dirty="0" smtClean="0">
                <a:latin typeface="Times New Roman" panose="02020603050405020304" pitchFamily="18" charset="0"/>
                <a:ea typeface="Calibri" panose="020F0502020204030204" pitchFamily="34" charset="0"/>
                <a:cs typeface="Times New Roman" panose="02020603050405020304" pitchFamily="18" charset="0"/>
              </a:rPr>
              <a:t>i </a:t>
            </a:r>
            <a:r>
              <a:rPr lang="pl-PL" sz="1600" b="1" dirty="0">
                <a:latin typeface="Times New Roman" panose="02020603050405020304" pitchFamily="18" charset="0"/>
                <a:ea typeface="Calibri" panose="020F0502020204030204" pitchFamily="34" charset="0"/>
                <a:cs typeface="Times New Roman" panose="02020603050405020304" pitchFamily="18" charset="0"/>
              </a:rPr>
              <a:t>instytucji zarządzającej, dokonywana </a:t>
            </a:r>
            <a:r>
              <a:rPr lang="pl-PL" sz="1600" b="1" dirty="0" smtClean="0">
                <a:latin typeface="Times New Roman" panose="02020603050405020304" pitchFamily="18" charset="0"/>
                <a:ea typeface="Calibri" panose="020F0502020204030204" pitchFamily="34" charset="0"/>
                <a:cs typeface="Times New Roman" panose="02020603050405020304" pitchFamily="18" charset="0"/>
              </a:rPr>
              <a:t>przez </a:t>
            </a:r>
            <a:r>
              <a:rPr lang="pl-PL" sz="1600" b="1" dirty="0">
                <a:latin typeface="Times New Roman" panose="02020603050405020304" pitchFamily="18" charset="0"/>
                <a:ea typeface="Calibri" panose="020F0502020204030204" pitchFamily="34" charset="0"/>
                <a:cs typeface="Times New Roman" panose="02020603050405020304" pitchFamily="18" charset="0"/>
              </a:rPr>
              <a:t>co najmniej </a:t>
            </a:r>
            <a:r>
              <a:rPr lang="pl-PL" sz="1600" b="1" dirty="0" smtClean="0">
                <a:latin typeface="Times New Roman" panose="02020603050405020304" pitchFamily="18" charset="0"/>
                <a:ea typeface="Calibri" panose="020F0502020204030204" pitchFamily="34" charset="0"/>
                <a:cs typeface="Times New Roman" panose="02020603050405020304" pitchFamily="18" charset="0"/>
              </a:rPr>
              <a:t>                    2 </a:t>
            </a:r>
            <a:r>
              <a:rPr lang="pl-PL" sz="1600" b="1" dirty="0">
                <a:latin typeface="Times New Roman" panose="02020603050405020304" pitchFamily="18" charset="0"/>
                <a:ea typeface="Calibri" panose="020F0502020204030204" pitchFamily="34" charset="0"/>
                <a:cs typeface="Times New Roman" panose="02020603050405020304" pitchFamily="18" charset="0"/>
              </a:rPr>
              <a:t>wyznaczonych członków zespołu oceniającego.</a:t>
            </a:r>
          </a:p>
        </p:txBody>
      </p:sp>
      <p:sp>
        <p:nvSpPr>
          <p:cNvPr id="2" name="Prostokąt 1"/>
          <p:cNvSpPr/>
          <p:nvPr/>
        </p:nvSpPr>
        <p:spPr>
          <a:xfrm>
            <a:off x="10821" y="866719"/>
            <a:ext cx="8688537" cy="615553"/>
          </a:xfrm>
          <a:prstGeom prst="rect">
            <a:avLst/>
          </a:prstGeom>
        </p:spPr>
        <p:txBody>
          <a:bodyPr wrap="square">
            <a:spAutoFit/>
          </a:bodyPr>
          <a:lstStyle/>
          <a:p>
            <a:pPr algn="ctr"/>
            <a:r>
              <a:rPr lang="pl-PL" sz="1700" b="1" dirty="0" smtClean="0">
                <a:solidFill>
                  <a:srgbClr val="007A37"/>
                </a:solidFill>
                <a:latin typeface="Times New Roman" panose="02020603050405020304" pitchFamily="18" charset="0"/>
                <a:cs typeface="Times New Roman" panose="02020603050405020304" pitchFamily="18" charset="0"/>
              </a:rPr>
              <a:t>Etapy oceny wniosków zgłaszanych do planu operacyjnego jednostki centralnej</a:t>
            </a:r>
          </a:p>
          <a:p>
            <a:pPr algn="ctr"/>
            <a:r>
              <a:rPr lang="pl-PL" sz="1700" b="1" dirty="0" smtClean="0">
                <a:solidFill>
                  <a:srgbClr val="007A37"/>
                </a:solidFill>
                <a:latin typeface="Times New Roman" panose="02020603050405020304" pitchFamily="18" charset="0"/>
                <a:cs typeface="Times New Roman" panose="02020603050405020304" pitchFamily="18" charset="0"/>
              </a:rPr>
              <a:t> i jednostek regionalnych.</a:t>
            </a:r>
          </a:p>
        </p:txBody>
      </p:sp>
      <p:sp>
        <p:nvSpPr>
          <p:cNvPr id="4" name="Prostokąt 3"/>
          <p:cNvSpPr/>
          <p:nvPr/>
        </p:nvSpPr>
        <p:spPr>
          <a:xfrm>
            <a:off x="266740" y="2265201"/>
            <a:ext cx="8639813" cy="3862596"/>
          </a:xfrm>
          <a:prstGeom prst="rect">
            <a:avLst/>
          </a:prstGeom>
        </p:spPr>
        <p:txBody>
          <a:bodyPr wrap="square">
            <a:spAutoFit/>
          </a:bodyPr>
          <a:lstStyle/>
          <a:p>
            <a:pPr algn="just"/>
            <a:r>
              <a:rPr lang="pl-PL" sz="1600" dirty="0">
                <a:latin typeface="Times New Roman" panose="02020603050405020304" pitchFamily="18" charset="0"/>
                <a:ea typeface="Calibri" panose="020F0502020204030204" pitchFamily="34" charset="0"/>
                <a:cs typeface="Times New Roman" panose="02020603050405020304" pitchFamily="18" charset="0"/>
              </a:rPr>
              <a:t>W ramach oceny merytoryczno – finansowej oceniane są następujące pozycje</a:t>
            </a:r>
            <a:r>
              <a:rPr lang="pl-PL" sz="1600"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endParaRPr lang="pl-PL" sz="400" dirty="0" smtClean="0">
              <a:latin typeface="Times New Roman" panose="02020603050405020304" pitchFamily="18" charset="0"/>
              <a:ea typeface="Calibri" panose="020F0502020204030204" pitchFamily="34" charset="0"/>
              <a:cs typeface="Times New Roman" panose="02020603050405020304" pitchFamily="18" charset="0"/>
            </a:endParaRPr>
          </a:p>
          <a:p>
            <a:r>
              <a:rPr lang="pl-PL" sz="1600" b="1" dirty="0">
                <a:latin typeface="Times New Roman" panose="02020603050405020304" pitchFamily="18" charset="0"/>
                <a:cs typeface="Times New Roman" panose="02020603050405020304" pitchFamily="18" charset="0"/>
              </a:rPr>
              <a:t>II. Realizacja operacji</a:t>
            </a:r>
            <a:r>
              <a:rPr lang="pl-PL" sz="1600" b="1" dirty="0" smtClean="0">
                <a:latin typeface="Times New Roman" panose="02020603050405020304" pitchFamily="18" charset="0"/>
                <a:cs typeface="Times New Roman" panose="02020603050405020304" pitchFamily="18" charset="0"/>
              </a:rPr>
              <a:t>:</a:t>
            </a:r>
          </a:p>
          <a:p>
            <a:endParaRPr lang="pl-PL" sz="900" dirty="0">
              <a:latin typeface="Times New Roman" panose="02020603050405020304" pitchFamily="18" charset="0"/>
              <a:cs typeface="Times New Roman" panose="02020603050405020304" pitchFamily="18" charset="0"/>
            </a:endParaRPr>
          </a:p>
          <a:p>
            <a:pPr lvl="0" algn="just"/>
            <a:r>
              <a:rPr lang="pl-PL" sz="1600" dirty="0" smtClean="0">
                <a:latin typeface="Times New Roman" panose="02020603050405020304" pitchFamily="18" charset="0"/>
                <a:cs typeface="Times New Roman" panose="02020603050405020304" pitchFamily="18" charset="0"/>
              </a:rPr>
              <a:t>6. Kryterium </a:t>
            </a:r>
            <a:r>
              <a:rPr lang="pl-PL" sz="1600" dirty="0">
                <a:latin typeface="Times New Roman" panose="02020603050405020304" pitchFamily="18" charset="0"/>
                <a:cs typeface="Times New Roman" panose="02020603050405020304" pitchFamily="18" charset="0"/>
              </a:rPr>
              <a:t>regionalne  dotyczy jednostek regionalnych</a:t>
            </a:r>
          </a:p>
          <a:p>
            <a:pPr marL="452438" lvl="0" indent="-182563" algn="just">
              <a:buFont typeface="Arial" panose="020B0604020202020204" pitchFamily="34" charset="0"/>
              <a:buChar char="•"/>
            </a:pPr>
            <a:r>
              <a:rPr lang="pl-PL" sz="1600" dirty="0">
                <a:latin typeface="Times New Roman" panose="02020603050405020304" pitchFamily="18" charset="0"/>
                <a:cs typeface="Times New Roman" panose="02020603050405020304" pitchFamily="18" charset="0"/>
              </a:rPr>
              <a:t>0 punktów – kryterium regionalne nie jest spełnione</a:t>
            </a:r>
          </a:p>
          <a:p>
            <a:pPr marL="452438" lvl="0" indent="-182563" algn="just">
              <a:buFont typeface="Arial" panose="020B0604020202020204" pitchFamily="34" charset="0"/>
              <a:buChar char="•"/>
            </a:pPr>
            <a:r>
              <a:rPr lang="pl-PL" sz="1600" dirty="0">
                <a:latin typeface="Times New Roman" panose="02020603050405020304" pitchFamily="18" charset="0"/>
                <a:cs typeface="Times New Roman" panose="02020603050405020304" pitchFamily="18" charset="0"/>
              </a:rPr>
              <a:t>1 punkt – kryterium regionalne jest spełnione w części</a:t>
            </a:r>
          </a:p>
          <a:p>
            <a:pPr marL="452438" lvl="0" indent="-182563" algn="just">
              <a:buFont typeface="Arial" panose="020B0604020202020204" pitchFamily="34" charset="0"/>
              <a:buChar char="•"/>
            </a:pPr>
            <a:r>
              <a:rPr lang="pl-PL" sz="1600" dirty="0">
                <a:latin typeface="Times New Roman" panose="02020603050405020304" pitchFamily="18" charset="0"/>
                <a:cs typeface="Times New Roman" panose="02020603050405020304" pitchFamily="18" charset="0"/>
              </a:rPr>
              <a:t>2 punkty – kryterium regionalne jest spełnione</a:t>
            </a:r>
          </a:p>
          <a:p>
            <a:pPr algn="just"/>
            <a:endParaRPr lang="pl-PL" sz="1600" dirty="0" smtClean="0">
              <a:latin typeface="Times New Roman" panose="02020603050405020304" pitchFamily="18" charset="0"/>
              <a:cs typeface="Times New Roman" panose="02020603050405020304" pitchFamily="18" charset="0"/>
            </a:endParaRPr>
          </a:p>
          <a:p>
            <a:pPr algn="just"/>
            <a:r>
              <a:rPr lang="pl-PL" sz="1600" dirty="0" smtClean="0">
                <a:latin typeface="Times New Roman" panose="02020603050405020304" pitchFamily="18" charset="0"/>
                <a:cs typeface="Times New Roman" panose="02020603050405020304" pitchFamily="18" charset="0"/>
              </a:rPr>
              <a:t>Ustalenia </a:t>
            </a:r>
            <a:r>
              <a:rPr lang="pl-PL" sz="1600" dirty="0">
                <a:latin typeface="Times New Roman" panose="02020603050405020304" pitchFamily="18" charset="0"/>
                <a:cs typeface="Times New Roman" panose="02020603050405020304" pitchFamily="18" charset="0"/>
              </a:rPr>
              <a:t>kryterium regionalnego opartego na mierzalnym wskaźniku i uwzględniającym specyfikę województwa dokonuje właściwy organ samorządu województwa i podaje do publicznej wiadomości na stronie internetowej urzędu marszałkowskiego.</a:t>
            </a:r>
          </a:p>
          <a:p>
            <a:pPr algn="just"/>
            <a:endParaRPr lang="pl-PL" sz="900" dirty="0" smtClean="0">
              <a:latin typeface="Times New Roman" panose="02020603050405020304" pitchFamily="18" charset="0"/>
              <a:cs typeface="Times New Roman" panose="02020603050405020304" pitchFamily="18" charset="0"/>
            </a:endParaRPr>
          </a:p>
          <a:p>
            <a:pPr algn="just"/>
            <a:r>
              <a:rPr lang="pl-PL" sz="1600" dirty="0" smtClean="0">
                <a:latin typeface="Times New Roman" panose="02020603050405020304" pitchFamily="18" charset="0"/>
                <a:cs typeface="Times New Roman" panose="02020603050405020304" pitchFamily="18" charset="0"/>
              </a:rPr>
              <a:t>Ocena </a:t>
            </a:r>
            <a:r>
              <a:rPr lang="pl-PL" sz="1600" dirty="0">
                <a:latin typeface="Times New Roman" panose="02020603050405020304" pitchFamily="18" charset="0"/>
                <a:cs typeface="Times New Roman" panose="02020603050405020304" pitchFamily="18" charset="0"/>
              </a:rPr>
              <a:t>wymaga uzasadnienia ze strony oceniającego. </a:t>
            </a:r>
          </a:p>
          <a:p>
            <a:pPr algn="just"/>
            <a:endParaRPr lang="pl-PL" sz="900" dirty="0" smtClean="0">
              <a:latin typeface="Times New Roman" panose="02020603050405020304" pitchFamily="18" charset="0"/>
              <a:cs typeface="Times New Roman" panose="02020603050405020304" pitchFamily="18" charset="0"/>
            </a:endParaRPr>
          </a:p>
          <a:p>
            <a:pPr algn="just"/>
            <a:r>
              <a:rPr lang="pl-PL" sz="1600" dirty="0" smtClean="0">
                <a:latin typeface="Times New Roman" panose="02020603050405020304" pitchFamily="18" charset="0"/>
                <a:cs typeface="Times New Roman" panose="02020603050405020304" pitchFamily="18" charset="0"/>
              </a:rPr>
              <a:t>W </a:t>
            </a:r>
            <a:r>
              <a:rPr lang="pl-PL" sz="1600" dirty="0">
                <a:latin typeface="Times New Roman" panose="02020603050405020304" pitchFamily="18" charset="0"/>
                <a:cs typeface="Times New Roman" panose="02020603050405020304" pitchFamily="18" charset="0"/>
              </a:rPr>
              <a:t>przypadku operacji zgłaszanych do jednostki regionalnej -  operacja może otrzymać maksymalnie 16 punktów.</a:t>
            </a:r>
          </a:p>
          <a:p>
            <a:pPr algn="just"/>
            <a:endParaRPr lang="pl-PL" sz="300" dirty="0">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16" name="Obraz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9926" y="48711"/>
            <a:ext cx="5159140" cy="749809"/>
          </a:xfrm>
          <a:prstGeom prst="rect">
            <a:avLst/>
          </a:prstGeom>
        </p:spPr>
      </p:pic>
    </p:spTree>
    <p:extLst>
      <p:ext uri="{BB962C8B-B14F-4D97-AF65-F5344CB8AC3E}">
        <p14:creationId xmlns:p14="http://schemas.microsoft.com/office/powerpoint/2010/main" val="8193950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0" y="2360720"/>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2"/>
          <a:stretch>
            <a:fillRect/>
          </a:stretch>
        </p:blipFill>
        <p:spPr>
          <a:xfrm>
            <a:off x="0" y="6533359"/>
            <a:ext cx="9144793" cy="324641"/>
          </a:xfrm>
          <a:prstGeom prst="rect">
            <a:avLst/>
          </a:prstGeom>
        </p:spPr>
      </p:pic>
      <p:sp>
        <p:nvSpPr>
          <p:cNvPr id="13" name="Tytuł 1"/>
          <p:cNvSpPr txBox="1">
            <a:spLocks/>
          </p:cNvSpPr>
          <p:nvPr/>
        </p:nvSpPr>
        <p:spPr>
          <a:xfrm>
            <a:off x="3142307" y="1157291"/>
            <a:ext cx="7738711" cy="46702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pl-PL" sz="2400" dirty="0">
              <a:latin typeface="Times New Roman" panose="02020603050405020304" pitchFamily="18" charset="0"/>
              <a:cs typeface="Times New Roman" panose="02020603050405020304" pitchFamily="18" charset="0"/>
            </a:endParaRPr>
          </a:p>
        </p:txBody>
      </p:sp>
      <p:sp>
        <p:nvSpPr>
          <p:cNvPr id="15" name="Tytuł 1"/>
          <p:cNvSpPr txBox="1">
            <a:spLocks/>
          </p:cNvSpPr>
          <p:nvPr/>
        </p:nvSpPr>
        <p:spPr>
          <a:xfrm>
            <a:off x="10821" y="1437026"/>
            <a:ext cx="9133179" cy="82817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pl-PL" sz="1600" b="1" dirty="0" smtClean="0">
                <a:latin typeface="Times New Roman" panose="02020603050405020304" pitchFamily="18" charset="0"/>
                <a:ea typeface="Calibri" panose="020F0502020204030204" pitchFamily="34" charset="0"/>
                <a:cs typeface="Times New Roman" panose="02020603050405020304" pitchFamily="18" charset="0"/>
              </a:rPr>
              <a:t>III. Ocena </a:t>
            </a:r>
            <a:r>
              <a:rPr lang="pl-PL" sz="1600" b="1" dirty="0">
                <a:latin typeface="Times New Roman" panose="02020603050405020304" pitchFamily="18" charset="0"/>
                <a:ea typeface="Calibri" panose="020F0502020204030204" pitchFamily="34" charset="0"/>
                <a:cs typeface="Times New Roman" panose="02020603050405020304" pitchFamily="18" charset="0"/>
              </a:rPr>
              <a:t>merytoryczno–finansowa operacji zgłaszanych do planu operacyjnego jednostek regionalnych oraz jednostki  centralnej </a:t>
            </a:r>
            <a:r>
              <a:rPr lang="pl-PL" sz="1600" b="1" dirty="0" smtClean="0">
                <a:latin typeface="Times New Roman" panose="02020603050405020304" pitchFamily="18" charset="0"/>
                <a:ea typeface="Calibri" panose="020F0502020204030204" pitchFamily="34" charset="0"/>
                <a:cs typeface="Times New Roman" panose="02020603050405020304" pitchFamily="18" charset="0"/>
              </a:rPr>
              <a:t>i </a:t>
            </a:r>
            <a:r>
              <a:rPr lang="pl-PL" sz="1600" b="1" dirty="0">
                <a:latin typeface="Times New Roman" panose="02020603050405020304" pitchFamily="18" charset="0"/>
                <a:ea typeface="Calibri" panose="020F0502020204030204" pitchFamily="34" charset="0"/>
                <a:cs typeface="Times New Roman" panose="02020603050405020304" pitchFamily="18" charset="0"/>
              </a:rPr>
              <a:t>instytucji zarządzającej, dokonywana </a:t>
            </a:r>
            <a:r>
              <a:rPr lang="pl-PL" sz="1600" b="1" dirty="0" smtClean="0">
                <a:latin typeface="Times New Roman" panose="02020603050405020304" pitchFamily="18" charset="0"/>
                <a:ea typeface="Calibri" panose="020F0502020204030204" pitchFamily="34" charset="0"/>
                <a:cs typeface="Times New Roman" panose="02020603050405020304" pitchFamily="18" charset="0"/>
              </a:rPr>
              <a:t>przez </a:t>
            </a:r>
            <a:r>
              <a:rPr lang="pl-PL" sz="1600" b="1" dirty="0">
                <a:latin typeface="Times New Roman" panose="02020603050405020304" pitchFamily="18" charset="0"/>
                <a:ea typeface="Calibri" panose="020F0502020204030204" pitchFamily="34" charset="0"/>
                <a:cs typeface="Times New Roman" panose="02020603050405020304" pitchFamily="18" charset="0"/>
              </a:rPr>
              <a:t>co najmniej </a:t>
            </a:r>
            <a:r>
              <a:rPr lang="pl-PL" sz="1600" b="1" dirty="0" smtClean="0">
                <a:latin typeface="Times New Roman" panose="02020603050405020304" pitchFamily="18" charset="0"/>
                <a:ea typeface="Calibri" panose="020F0502020204030204" pitchFamily="34" charset="0"/>
                <a:cs typeface="Times New Roman" panose="02020603050405020304" pitchFamily="18" charset="0"/>
              </a:rPr>
              <a:t>                    2 </a:t>
            </a:r>
            <a:r>
              <a:rPr lang="pl-PL" sz="1600" b="1" dirty="0">
                <a:latin typeface="Times New Roman" panose="02020603050405020304" pitchFamily="18" charset="0"/>
                <a:ea typeface="Calibri" panose="020F0502020204030204" pitchFamily="34" charset="0"/>
                <a:cs typeface="Times New Roman" panose="02020603050405020304" pitchFamily="18" charset="0"/>
              </a:rPr>
              <a:t>wyznaczonych członków zespołu oceniającego.</a:t>
            </a:r>
          </a:p>
        </p:txBody>
      </p:sp>
      <p:sp>
        <p:nvSpPr>
          <p:cNvPr id="2" name="Prostokąt 1"/>
          <p:cNvSpPr/>
          <p:nvPr/>
        </p:nvSpPr>
        <p:spPr>
          <a:xfrm>
            <a:off x="10821" y="866719"/>
            <a:ext cx="8688537" cy="615553"/>
          </a:xfrm>
          <a:prstGeom prst="rect">
            <a:avLst/>
          </a:prstGeom>
        </p:spPr>
        <p:txBody>
          <a:bodyPr wrap="square">
            <a:spAutoFit/>
          </a:bodyPr>
          <a:lstStyle/>
          <a:p>
            <a:pPr algn="ctr"/>
            <a:r>
              <a:rPr lang="pl-PL" sz="1700" b="1" dirty="0" smtClean="0">
                <a:solidFill>
                  <a:srgbClr val="007A37"/>
                </a:solidFill>
                <a:latin typeface="Times New Roman" panose="02020603050405020304" pitchFamily="18" charset="0"/>
                <a:cs typeface="Times New Roman" panose="02020603050405020304" pitchFamily="18" charset="0"/>
              </a:rPr>
              <a:t>Etapy oceny wniosków zgłaszanych do planu operacyjnego jednostki centralnej</a:t>
            </a:r>
          </a:p>
          <a:p>
            <a:pPr algn="ctr"/>
            <a:r>
              <a:rPr lang="pl-PL" sz="1700" b="1" dirty="0" smtClean="0">
                <a:solidFill>
                  <a:srgbClr val="007A37"/>
                </a:solidFill>
                <a:latin typeface="Times New Roman" panose="02020603050405020304" pitchFamily="18" charset="0"/>
                <a:cs typeface="Times New Roman" panose="02020603050405020304" pitchFamily="18" charset="0"/>
              </a:rPr>
              <a:t> i jednostek regionalnych.</a:t>
            </a:r>
          </a:p>
        </p:txBody>
      </p:sp>
      <p:sp>
        <p:nvSpPr>
          <p:cNvPr id="4" name="Prostokąt 3"/>
          <p:cNvSpPr/>
          <p:nvPr/>
        </p:nvSpPr>
        <p:spPr>
          <a:xfrm>
            <a:off x="266740" y="2265201"/>
            <a:ext cx="8639813" cy="4331955"/>
          </a:xfrm>
          <a:prstGeom prst="rect">
            <a:avLst/>
          </a:prstGeom>
        </p:spPr>
        <p:txBody>
          <a:bodyPr wrap="square">
            <a:spAutoFit/>
          </a:bodyPr>
          <a:lstStyle/>
          <a:p>
            <a:pPr algn="just"/>
            <a:r>
              <a:rPr lang="pl-PL" sz="1550" dirty="0">
                <a:latin typeface="Times New Roman" panose="02020603050405020304" pitchFamily="18" charset="0"/>
                <a:ea typeface="Calibri" panose="020F0502020204030204" pitchFamily="34" charset="0"/>
                <a:cs typeface="Times New Roman" panose="02020603050405020304" pitchFamily="18" charset="0"/>
              </a:rPr>
              <a:t>W ramach oceny merytoryczno – finansowej oceniane są następujące pozycje</a:t>
            </a:r>
            <a:r>
              <a:rPr lang="pl-PL" sz="1550"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endParaRPr lang="pl-PL" sz="300" dirty="0" smtClean="0">
              <a:latin typeface="Times New Roman" panose="02020603050405020304" pitchFamily="18" charset="0"/>
              <a:ea typeface="Calibri" panose="020F0502020204030204" pitchFamily="34" charset="0"/>
              <a:cs typeface="Times New Roman" panose="02020603050405020304" pitchFamily="18" charset="0"/>
            </a:endParaRPr>
          </a:p>
          <a:p>
            <a:r>
              <a:rPr lang="pl-PL" sz="1550" b="1" dirty="0" smtClean="0">
                <a:latin typeface="Times New Roman" panose="02020603050405020304" pitchFamily="18" charset="0"/>
                <a:cs typeface="Times New Roman" panose="02020603050405020304" pitchFamily="18" charset="0"/>
              </a:rPr>
              <a:t>III</a:t>
            </a:r>
            <a:r>
              <a:rPr lang="pl-PL" sz="1550" b="1" dirty="0">
                <a:latin typeface="Times New Roman" panose="02020603050405020304" pitchFamily="18" charset="0"/>
                <a:cs typeface="Times New Roman" panose="02020603050405020304" pitchFamily="18" charset="0"/>
              </a:rPr>
              <a:t>. </a:t>
            </a:r>
            <a:r>
              <a:rPr lang="pl-PL" sz="1550" b="1" dirty="0" smtClean="0">
                <a:latin typeface="Times New Roman" panose="02020603050405020304" pitchFamily="18" charset="0"/>
                <a:cs typeface="Times New Roman" panose="02020603050405020304" pitchFamily="18" charset="0"/>
              </a:rPr>
              <a:t>Ocena budżetu</a:t>
            </a:r>
          </a:p>
          <a:p>
            <a:pPr lvl="0"/>
            <a:r>
              <a:rPr lang="pl-PL" sz="1550" dirty="0" smtClean="0">
                <a:latin typeface="Times New Roman" panose="02020603050405020304" pitchFamily="18" charset="0"/>
                <a:cs typeface="Times New Roman" panose="02020603050405020304" pitchFamily="18" charset="0"/>
              </a:rPr>
              <a:t>1. Czy </a:t>
            </a:r>
            <a:r>
              <a:rPr lang="pl-PL" sz="1550" dirty="0">
                <a:latin typeface="Times New Roman" panose="02020603050405020304" pitchFamily="18" charset="0"/>
                <a:cs typeface="Times New Roman" panose="02020603050405020304" pitchFamily="18" charset="0"/>
              </a:rPr>
              <a:t>w budżecie zaplanowano wszystkie niezbędne wydatki oraz czy przewidziane wydatki nie są  zbędne dla osiągnięcia celów operacji, według punktacji 0, 2, 4 punkty gdzie:</a:t>
            </a:r>
          </a:p>
          <a:p>
            <a:pPr marL="355600" lvl="0" indent="-173038">
              <a:buFont typeface="Arial" panose="020B0604020202020204" pitchFamily="34" charset="0"/>
              <a:buChar char="•"/>
            </a:pPr>
            <a:r>
              <a:rPr lang="pl-PL" sz="1550" dirty="0">
                <a:latin typeface="Times New Roman" panose="02020603050405020304" pitchFamily="18" charset="0"/>
                <a:cs typeface="Times New Roman" panose="02020603050405020304" pitchFamily="18" charset="0"/>
              </a:rPr>
              <a:t>0 punktów - budżet został źle zaplanowany, ujęto koszty zbędne dla osiągnięcia celów operacji</a:t>
            </a:r>
          </a:p>
          <a:p>
            <a:pPr marL="355600" lvl="0" indent="-173038">
              <a:buFont typeface="Arial" panose="020B0604020202020204" pitchFamily="34" charset="0"/>
              <a:buChar char="•"/>
            </a:pPr>
            <a:r>
              <a:rPr lang="pl-PL" sz="1550" dirty="0">
                <a:latin typeface="Times New Roman" panose="02020603050405020304" pitchFamily="18" charset="0"/>
                <a:cs typeface="Times New Roman" panose="02020603050405020304" pitchFamily="18" charset="0"/>
              </a:rPr>
              <a:t>2 punkty – niektóre pozycje ujęte w zestawieniu rzeczowo finansowym nie zostały uwzględnione lub są zbędne dla realizacji operacji</a:t>
            </a:r>
          </a:p>
          <a:p>
            <a:pPr marL="355600" lvl="0" indent="-173038">
              <a:buFont typeface="Arial" panose="020B0604020202020204" pitchFamily="34" charset="0"/>
              <a:buChar char="•"/>
            </a:pPr>
            <a:r>
              <a:rPr lang="pl-PL" sz="1550" dirty="0">
                <a:latin typeface="Times New Roman" panose="02020603050405020304" pitchFamily="18" charset="0"/>
                <a:cs typeface="Times New Roman" panose="02020603050405020304" pitchFamily="18" charset="0"/>
              </a:rPr>
              <a:t>4 punkty – budżet został zaplanowany prawidłowo, uwzględniono wszystkie niezbędne koszty a wszystkie zaplanowane wydatki są niezbędne dla realizacji operacji i </a:t>
            </a:r>
            <a:r>
              <a:rPr lang="pl-PL" sz="1550" dirty="0" smtClean="0">
                <a:latin typeface="Times New Roman" panose="02020603050405020304" pitchFamily="18" charset="0"/>
                <a:cs typeface="Times New Roman" panose="02020603050405020304" pitchFamily="18" charset="0"/>
              </a:rPr>
              <a:t>osiągnięcia</a:t>
            </a:r>
          </a:p>
          <a:p>
            <a:pPr marL="182562" lvl="0"/>
            <a:endParaRPr lang="pl-PL" sz="400" dirty="0">
              <a:latin typeface="Times New Roman" panose="02020603050405020304" pitchFamily="18" charset="0"/>
              <a:cs typeface="Times New Roman" panose="02020603050405020304" pitchFamily="18" charset="0"/>
            </a:endParaRPr>
          </a:p>
          <a:p>
            <a:pPr lvl="0"/>
            <a:r>
              <a:rPr lang="pl-PL" sz="1550" dirty="0" smtClean="0">
                <a:latin typeface="Times New Roman" panose="02020603050405020304" pitchFamily="18" charset="0"/>
                <a:cs typeface="Times New Roman" panose="02020603050405020304" pitchFamily="18" charset="0"/>
              </a:rPr>
              <a:t>2. W </a:t>
            </a:r>
            <a:r>
              <a:rPr lang="pl-PL" sz="1550" dirty="0">
                <a:latin typeface="Times New Roman" panose="02020603050405020304" pitchFamily="18" charset="0"/>
                <a:cs typeface="Times New Roman" panose="02020603050405020304" pitchFamily="18" charset="0"/>
              </a:rPr>
              <a:t>jakim stopniu  zaplanowane koszty są wygórowane lub niedoszacowane, według punktacji 0 ,2 4 punkty gdzie:</a:t>
            </a:r>
          </a:p>
          <a:p>
            <a:pPr marL="355600" lvl="0" indent="-173038">
              <a:buFont typeface="Arial" panose="020B0604020202020204" pitchFamily="34" charset="0"/>
              <a:buChar char="•"/>
            </a:pPr>
            <a:r>
              <a:rPr lang="pl-PL" sz="1550" dirty="0">
                <a:latin typeface="Times New Roman" panose="02020603050405020304" pitchFamily="18" charset="0"/>
                <a:cs typeface="Times New Roman" panose="02020603050405020304" pitchFamily="18" charset="0"/>
              </a:rPr>
              <a:t>0 punktów – zaplanowane koszty są rażąco wygórowane lub niedoszacowane.</a:t>
            </a:r>
          </a:p>
          <a:p>
            <a:pPr marL="355600" lvl="0" indent="-173038">
              <a:buFont typeface="Arial" panose="020B0604020202020204" pitchFamily="34" charset="0"/>
              <a:buChar char="•"/>
            </a:pPr>
            <a:r>
              <a:rPr lang="pl-PL" sz="1550" dirty="0">
                <a:latin typeface="Times New Roman" panose="02020603050405020304" pitchFamily="18" charset="0"/>
                <a:cs typeface="Times New Roman" panose="02020603050405020304" pitchFamily="18" charset="0"/>
              </a:rPr>
              <a:t>2 punkty  – zaplanowane koszty budzą wątpliwości, w niektórych punktach są wygórowane lub niedoszacowane</a:t>
            </a:r>
          </a:p>
          <a:p>
            <a:pPr marL="355600" lvl="0" indent="-173038">
              <a:buFont typeface="Arial" panose="020B0604020202020204" pitchFamily="34" charset="0"/>
              <a:buChar char="•"/>
            </a:pPr>
            <a:r>
              <a:rPr lang="pl-PL" sz="1550" dirty="0">
                <a:latin typeface="Times New Roman" panose="02020603050405020304" pitchFamily="18" charset="0"/>
                <a:cs typeface="Times New Roman" panose="02020603050405020304" pitchFamily="18" charset="0"/>
              </a:rPr>
              <a:t>4 punkty – budżet został zaplanowany prawidłowo, wszystkie zaplanowane koszty są racjonalne i adekwatne do zaplanowanych działań. </a:t>
            </a:r>
          </a:p>
          <a:p>
            <a:pPr marL="182562" lvl="0"/>
            <a:endParaRPr lang="pl-PL" sz="500" dirty="0">
              <a:latin typeface="Times New Roman" panose="02020603050405020304" pitchFamily="18" charset="0"/>
              <a:cs typeface="Times New Roman" panose="02020603050405020304" pitchFamily="18" charset="0"/>
            </a:endParaRPr>
          </a:p>
          <a:p>
            <a:r>
              <a:rPr lang="pl-PL" sz="1550" dirty="0">
                <a:latin typeface="Times New Roman" panose="02020603050405020304" pitchFamily="18" charset="0"/>
                <a:cs typeface="Times New Roman" panose="02020603050405020304" pitchFamily="18" charset="0"/>
              </a:rPr>
              <a:t>W tej pozycji operacja może otrzymać maksymalnie  8  punktów</a:t>
            </a:r>
            <a:r>
              <a:rPr lang="pl-PL" sz="1550" dirty="0" smtClean="0">
                <a:latin typeface="Times New Roman" panose="02020603050405020304" pitchFamily="18" charset="0"/>
                <a:cs typeface="Times New Roman" panose="02020603050405020304" pitchFamily="18" charset="0"/>
              </a:rPr>
              <a:t>.</a:t>
            </a:r>
            <a:endParaRPr lang="pl-PL" sz="1550" dirty="0">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16" name="Obraz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9926" y="48711"/>
            <a:ext cx="5159140" cy="749809"/>
          </a:xfrm>
          <a:prstGeom prst="rect">
            <a:avLst/>
          </a:prstGeom>
        </p:spPr>
      </p:pic>
    </p:spTree>
    <p:extLst>
      <p:ext uri="{BB962C8B-B14F-4D97-AF65-F5344CB8AC3E}">
        <p14:creationId xmlns:p14="http://schemas.microsoft.com/office/powerpoint/2010/main" val="17168213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0" y="2360720"/>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2"/>
          <a:stretch>
            <a:fillRect/>
          </a:stretch>
        </p:blipFill>
        <p:spPr>
          <a:xfrm>
            <a:off x="0" y="6533359"/>
            <a:ext cx="9144793" cy="324641"/>
          </a:xfrm>
          <a:prstGeom prst="rect">
            <a:avLst/>
          </a:prstGeom>
        </p:spPr>
      </p:pic>
      <p:sp>
        <p:nvSpPr>
          <p:cNvPr id="13" name="Tytuł 1"/>
          <p:cNvSpPr txBox="1">
            <a:spLocks/>
          </p:cNvSpPr>
          <p:nvPr/>
        </p:nvSpPr>
        <p:spPr>
          <a:xfrm>
            <a:off x="485735" y="1093597"/>
            <a:ext cx="7738711" cy="46702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pl-PL" sz="2400" dirty="0">
              <a:latin typeface="Times New Roman" panose="02020603050405020304" pitchFamily="18" charset="0"/>
              <a:cs typeface="Times New Roman" panose="02020603050405020304" pitchFamily="18" charset="0"/>
            </a:endParaRPr>
          </a:p>
        </p:txBody>
      </p:sp>
      <p:sp>
        <p:nvSpPr>
          <p:cNvPr id="15" name="Tytuł 1"/>
          <p:cNvSpPr txBox="1">
            <a:spLocks/>
          </p:cNvSpPr>
          <p:nvPr/>
        </p:nvSpPr>
        <p:spPr>
          <a:xfrm>
            <a:off x="10821" y="1437026"/>
            <a:ext cx="9133179" cy="82817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pl-PL" sz="1800" b="1" dirty="0" smtClean="0">
                <a:latin typeface="Times New Roman" panose="02020603050405020304" pitchFamily="18" charset="0"/>
                <a:ea typeface="Calibri" panose="020F0502020204030204" pitchFamily="34" charset="0"/>
                <a:cs typeface="Times New Roman" panose="02020603050405020304" pitchFamily="18" charset="0"/>
              </a:rPr>
              <a:t>IV. Ocena realizacji idei partnerstwa</a:t>
            </a:r>
            <a:endParaRPr lang="pl-PL" sz="1800" b="1"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Prostokąt 1"/>
          <p:cNvSpPr/>
          <p:nvPr/>
        </p:nvSpPr>
        <p:spPr>
          <a:xfrm>
            <a:off x="10821" y="866719"/>
            <a:ext cx="8688537" cy="646331"/>
          </a:xfrm>
          <a:prstGeom prst="rect">
            <a:avLst/>
          </a:prstGeom>
        </p:spPr>
        <p:txBody>
          <a:bodyPr wrap="square">
            <a:spAutoFit/>
          </a:bodyPr>
          <a:lstStyle/>
          <a:p>
            <a:pPr algn="ctr"/>
            <a:r>
              <a:rPr lang="pl-PL" b="1" dirty="0" smtClean="0">
                <a:solidFill>
                  <a:srgbClr val="007A37"/>
                </a:solidFill>
                <a:latin typeface="Times New Roman" panose="02020603050405020304" pitchFamily="18" charset="0"/>
                <a:cs typeface="Times New Roman" panose="02020603050405020304" pitchFamily="18" charset="0"/>
              </a:rPr>
              <a:t>Etapy oceny wniosków zgłaszanych do planu operacyjnego jednostki centralnej</a:t>
            </a:r>
          </a:p>
          <a:p>
            <a:pPr algn="ctr"/>
            <a:r>
              <a:rPr lang="pl-PL" b="1" dirty="0" smtClean="0">
                <a:solidFill>
                  <a:srgbClr val="007A37"/>
                </a:solidFill>
                <a:latin typeface="Times New Roman" panose="02020603050405020304" pitchFamily="18" charset="0"/>
                <a:cs typeface="Times New Roman" panose="02020603050405020304" pitchFamily="18" charset="0"/>
              </a:rPr>
              <a:t> i jednostek regionalnych.</a:t>
            </a:r>
          </a:p>
        </p:txBody>
      </p:sp>
      <p:sp>
        <p:nvSpPr>
          <p:cNvPr id="4" name="Prostokąt 3"/>
          <p:cNvSpPr/>
          <p:nvPr/>
        </p:nvSpPr>
        <p:spPr>
          <a:xfrm>
            <a:off x="266740" y="2265201"/>
            <a:ext cx="8639813" cy="3647152"/>
          </a:xfrm>
          <a:prstGeom prst="rect">
            <a:avLst/>
          </a:prstGeom>
        </p:spPr>
        <p:txBody>
          <a:bodyPr wrap="square">
            <a:spAutoFit/>
          </a:bodyPr>
          <a:lstStyle/>
          <a:p>
            <a:r>
              <a:rPr lang="pl-PL" dirty="0">
                <a:latin typeface="Times New Roman" panose="02020603050405020304" pitchFamily="18" charset="0"/>
                <a:cs typeface="Times New Roman" panose="02020603050405020304" pitchFamily="18" charset="0"/>
              </a:rPr>
              <a:t>Ocena dokonywana jest przez pracownika jednostki </a:t>
            </a:r>
            <a:r>
              <a:rPr lang="pl-PL" dirty="0" smtClean="0">
                <a:latin typeface="Times New Roman" panose="02020603050405020304" pitchFamily="18" charset="0"/>
                <a:cs typeface="Times New Roman" panose="02020603050405020304" pitchFamily="18" charset="0"/>
              </a:rPr>
              <a:t>centralnej/regionalnej. </a:t>
            </a:r>
          </a:p>
          <a:p>
            <a:endParaRPr lang="pl-PL" sz="1000" dirty="0" smtClean="0">
              <a:latin typeface="Times New Roman" panose="02020603050405020304" pitchFamily="18" charset="0"/>
              <a:cs typeface="Times New Roman" panose="02020603050405020304" pitchFamily="18" charset="0"/>
            </a:endParaRPr>
          </a:p>
          <a:p>
            <a:r>
              <a:rPr lang="pl-PL" dirty="0" smtClean="0">
                <a:latin typeface="Times New Roman" panose="02020603050405020304" pitchFamily="18" charset="0"/>
                <a:cs typeface="Times New Roman" panose="02020603050405020304" pitchFamily="18" charset="0"/>
              </a:rPr>
              <a:t>W </a:t>
            </a:r>
            <a:r>
              <a:rPr lang="pl-PL" dirty="0">
                <a:latin typeface="Times New Roman" panose="02020603050405020304" pitchFamily="18" charset="0"/>
                <a:cs typeface="Times New Roman" panose="02020603050405020304" pitchFamily="18" charset="0"/>
              </a:rPr>
              <a:t>ramach tej oceny można otrzymać  maksymalnie 6 punktów za spełnienie następujących kryteriów</a:t>
            </a:r>
            <a:r>
              <a:rPr lang="pl-PL" dirty="0" smtClean="0">
                <a:latin typeface="Times New Roman" panose="02020603050405020304" pitchFamily="18" charset="0"/>
                <a:cs typeface="Times New Roman" panose="02020603050405020304" pitchFamily="18" charset="0"/>
              </a:rPr>
              <a:t>:</a:t>
            </a:r>
          </a:p>
          <a:p>
            <a:endParaRPr lang="pl-PL" sz="1000"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ü"/>
            </a:pPr>
            <a:r>
              <a:rPr lang="pl-PL" dirty="0">
                <a:latin typeface="Times New Roman" panose="02020603050405020304" pitchFamily="18" charset="0"/>
                <a:cs typeface="Times New Roman" panose="02020603050405020304" pitchFamily="18" charset="0"/>
              </a:rPr>
              <a:t>Liczba partnerów operacji (bez Wnioskodawcy) zaangażowanych w realizację operacji w skali od 0 do 3 - po 1 pkt za każdego partnera, przy czym nie więcej niż 3 pkt, co oznacza, że przy większej niż trzech partnerów nie są dodawane dodatkowe punkty za partnerstwo</a:t>
            </a:r>
            <a:r>
              <a:rPr lang="pl-PL" dirty="0" smtClean="0">
                <a:latin typeface="Times New Roman" panose="02020603050405020304" pitchFamily="18" charset="0"/>
                <a:cs typeface="Times New Roman" panose="02020603050405020304" pitchFamily="18" charset="0"/>
              </a:rPr>
              <a:t>,</a:t>
            </a:r>
          </a:p>
          <a:p>
            <a:pPr lvl="0"/>
            <a:endParaRPr lang="pl-PL" sz="500"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ü"/>
            </a:pPr>
            <a:r>
              <a:rPr lang="pl-PL" dirty="0">
                <a:latin typeface="Times New Roman" panose="02020603050405020304" pitchFamily="18" charset="0"/>
                <a:cs typeface="Times New Roman" panose="02020603050405020304" pitchFamily="18" charset="0"/>
              </a:rPr>
              <a:t>Status partnera w skali od 0 do 3 za każdego partnera która ma status partnera KSOW, przy czym nie więcej niż 3 pkt, co oznacza, że przy większej niż trzech partnerów, posiadających status partnera KSOW nie są dodawane dodatkowe punkty za partnerstwo.</a:t>
            </a:r>
          </a:p>
        </p:txBody>
      </p:sp>
      <p:pic>
        <p:nvPicPr>
          <p:cNvPr id="16" name="Obraz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9926" y="48711"/>
            <a:ext cx="5159140" cy="749809"/>
          </a:xfrm>
          <a:prstGeom prst="rect">
            <a:avLst/>
          </a:prstGeom>
        </p:spPr>
      </p:pic>
    </p:spTree>
    <p:extLst>
      <p:ext uri="{BB962C8B-B14F-4D97-AF65-F5344CB8AC3E}">
        <p14:creationId xmlns:p14="http://schemas.microsoft.com/office/powerpoint/2010/main" val="22277077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p:cNvPicPr>
            <a:picLocks noChangeAspect="1"/>
          </p:cNvPicPr>
          <p:nvPr/>
        </p:nvPicPr>
        <p:blipFill>
          <a:blip r:embed="rId2"/>
          <a:stretch>
            <a:fillRect/>
          </a:stretch>
        </p:blipFill>
        <p:spPr>
          <a:xfrm>
            <a:off x="1516487" y="1093597"/>
            <a:ext cx="6677994" cy="304566"/>
          </a:xfrm>
          <a:prstGeom prst="rect">
            <a:avLst/>
          </a:prstGeom>
        </p:spPr>
      </p:pic>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0" y="2360720"/>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3"/>
          <a:stretch>
            <a:fillRect/>
          </a:stretch>
        </p:blipFill>
        <p:spPr>
          <a:xfrm>
            <a:off x="0" y="6533359"/>
            <a:ext cx="9144793" cy="324641"/>
          </a:xfrm>
          <a:prstGeom prst="rect">
            <a:avLst/>
          </a:prstGeom>
        </p:spPr>
      </p:pic>
      <p:sp>
        <p:nvSpPr>
          <p:cNvPr id="2" name="Prostokąt 1"/>
          <p:cNvSpPr/>
          <p:nvPr/>
        </p:nvSpPr>
        <p:spPr>
          <a:xfrm>
            <a:off x="573099" y="924868"/>
            <a:ext cx="7998594" cy="5493812"/>
          </a:xfrm>
          <a:prstGeom prst="rect">
            <a:avLst/>
          </a:prstGeom>
        </p:spPr>
        <p:txBody>
          <a:bodyPr wrap="square">
            <a:spAutoFit/>
          </a:bodyPr>
          <a:lstStyle/>
          <a:p>
            <a:pPr algn="ctr"/>
            <a:r>
              <a:rPr lang="pl-PL" b="1" dirty="0">
                <a:solidFill>
                  <a:srgbClr val="007A37"/>
                </a:solidFill>
                <a:latin typeface="Times New Roman" panose="02020603050405020304" pitchFamily="18" charset="0"/>
                <a:cs typeface="Times New Roman" panose="02020603050405020304" pitchFamily="18" charset="0"/>
              </a:rPr>
              <a:t>Krajowa Sieć Obszarów Wiejskich </a:t>
            </a:r>
            <a:endParaRPr lang="pl-PL" b="1" dirty="0" smtClean="0">
              <a:solidFill>
                <a:srgbClr val="007A37"/>
              </a:solidFill>
              <a:latin typeface="Times New Roman" panose="02020603050405020304" pitchFamily="18" charset="0"/>
              <a:cs typeface="Times New Roman" panose="02020603050405020304" pitchFamily="18" charset="0"/>
            </a:endParaRPr>
          </a:p>
          <a:p>
            <a:pPr algn="ctr"/>
            <a:r>
              <a:rPr lang="pl-PL" b="1" dirty="0" smtClean="0">
                <a:solidFill>
                  <a:srgbClr val="007A37"/>
                </a:solidFill>
                <a:latin typeface="Times New Roman" panose="02020603050405020304" pitchFamily="18" charset="0"/>
                <a:cs typeface="Times New Roman" panose="02020603050405020304" pitchFamily="18" charset="0"/>
              </a:rPr>
              <a:t>w </a:t>
            </a:r>
            <a:r>
              <a:rPr lang="pl-PL" b="1" dirty="0">
                <a:solidFill>
                  <a:srgbClr val="007A37"/>
                </a:solidFill>
                <a:latin typeface="Times New Roman" panose="02020603050405020304" pitchFamily="18" charset="0"/>
                <a:cs typeface="Times New Roman" panose="02020603050405020304" pitchFamily="18" charset="0"/>
              </a:rPr>
              <a:t>województwie </a:t>
            </a:r>
            <a:r>
              <a:rPr lang="pl-PL" b="1" dirty="0" smtClean="0">
                <a:solidFill>
                  <a:srgbClr val="007A37"/>
                </a:solidFill>
                <a:latin typeface="Times New Roman" panose="02020603050405020304" pitchFamily="18" charset="0"/>
                <a:cs typeface="Times New Roman" panose="02020603050405020304" pitchFamily="18" charset="0"/>
              </a:rPr>
              <a:t>mazowieckim</a:t>
            </a:r>
            <a:r>
              <a:rPr lang="pl-PL" b="1" dirty="0">
                <a:solidFill>
                  <a:srgbClr val="007A37"/>
                </a:solidFill>
                <a:latin typeface="Times New Roman" panose="02020603050405020304" pitchFamily="18" charset="0"/>
                <a:cs typeface="Times New Roman" panose="02020603050405020304" pitchFamily="18" charset="0"/>
              </a:rPr>
              <a:t> </a:t>
            </a:r>
            <a:r>
              <a:rPr lang="pl-PL" b="1" dirty="0" smtClean="0">
                <a:solidFill>
                  <a:srgbClr val="007A37"/>
                </a:solidFill>
                <a:latin typeface="Times New Roman" panose="02020603050405020304" pitchFamily="18" charset="0"/>
                <a:cs typeface="Times New Roman" panose="02020603050405020304" pitchFamily="18" charset="0"/>
              </a:rPr>
              <a:t>w </a:t>
            </a:r>
            <a:r>
              <a:rPr lang="pl-PL" b="1" dirty="0">
                <a:solidFill>
                  <a:srgbClr val="007A37"/>
                </a:solidFill>
                <a:latin typeface="Times New Roman" panose="02020603050405020304" pitchFamily="18" charset="0"/>
                <a:cs typeface="Times New Roman" panose="02020603050405020304" pitchFamily="18" charset="0"/>
              </a:rPr>
              <a:t>latach 2008-2015 </a:t>
            </a:r>
            <a:endParaRPr lang="pl-PL" b="1" dirty="0" smtClean="0">
              <a:solidFill>
                <a:srgbClr val="007A37"/>
              </a:solidFill>
              <a:latin typeface="Times New Roman" panose="02020603050405020304" pitchFamily="18" charset="0"/>
              <a:cs typeface="Times New Roman" panose="02020603050405020304" pitchFamily="18" charset="0"/>
            </a:endParaRPr>
          </a:p>
          <a:p>
            <a:pPr algn="ctr"/>
            <a:r>
              <a:rPr lang="pl-PL" b="1" dirty="0" smtClean="0">
                <a:solidFill>
                  <a:srgbClr val="007A37"/>
                </a:solidFill>
                <a:latin typeface="Times New Roman" panose="02020603050405020304" pitchFamily="18" charset="0"/>
                <a:cs typeface="Times New Roman" panose="02020603050405020304" pitchFamily="18" charset="0"/>
              </a:rPr>
              <a:t>w liczbach</a:t>
            </a:r>
          </a:p>
          <a:p>
            <a:pPr>
              <a:lnSpc>
                <a:spcPct val="150000"/>
              </a:lnSpc>
            </a:pPr>
            <a:r>
              <a:rPr lang="pl-PL" b="1" dirty="0" smtClean="0">
                <a:latin typeface="Times New Roman" panose="02020603050405020304" pitchFamily="18" charset="0"/>
                <a:cs typeface="Times New Roman" panose="02020603050405020304" pitchFamily="18" charset="0"/>
              </a:rPr>
              <a:t>194 </a:t>
            </a:r>
            <a:r>
              <a:rPr lang="pl-PL" b="1" dirty="0">
                <a:latin typeface="Times New Roman" panose="02020603050405020304" pitchFamily="18" charset="0"/>
                <a:cs typeface="Times New Roman" panose="02020603050405020304" pitchFamily="18" charset="0"/>
              </a:rPr>
              <a:t>partnerów</a:t>
            </a:r>
            <a:endParaRPr lang="pl-PL" dirty="0">
              <a:latin typeface="Times New Roman" panose="02020603050405020304" pitchFamily="18" charset="0"/>
              <a:cs typeface="Times New Roman" panose="02020603050405020304" pitchFamily="18" charset="0"/>
            </a:endParaRPr>
          </a:p>
          <a:p>
            <a:pPr>
              <a:lnSpc>
                <a:spcPct val="150000"/>
              </a:lnSpc>
            </a:pPr>
            <a:r>
              <a:rPr lang="pl-PL" b="1" dirty="0">
                <a:latin typeface="Times New Roman" panose="02020603050405020304" pitchFamily="18" charset="0"/>
                <a:cs typeface="Times New Roman" panose="02020603050405020304" pitchFamily="18" charset="0"/>
              </a:rPr>
              <a:t>103 zorganizowane targi i wystawy</a:t>
            </a:r>
            <a:endParaRPr lang="pl-PL" dirty="0">
              <a:latin typeface="Times New Roman" panose="02020603050405020304" pitchFamily="18" charset="0"/>
              <a:cs typeface="Times New Roman" panose="02020603050405020304" pitchFamily="18" charset="0"/>
            </a:endParaRPr>
          </a:p>
          <a:p>
            <a:pPr>
              <a:lnSpc>
                <a:spcPct val="150000"/>
              </a:lnSpc>
            </a:pPr>
            <a:r>
              <a:rPr lang="pl-PL" b="1" dirty="0">
                <a:latin typeface="Times New Roman" panose="02020603050405020304" pitchFamily="18" charset="0"/>
                <a:cs typeface="Times New Roman" panose="02020603050405020304" pitchFamily="18" charset="0"/>
              </a:rPr>
              <a:t>108 szkoleń/seminariów </a:t>
            </a:r>
            <a:r>
              <a:rPr lang="pl-PL" dirty="0">
                <a:latin typeface="Times New Roman" panose="02020603050405020304" pitchFamily="18" charset="0"/>
                <a:cs typeface="Times New Roman" panose="02020603050405020304" pitchFamily="18" charset="0"/>
              </a:rPr>
              <a:t>(blisko 10.000 uczestników)</a:t>
            </a:r>
          </a:p>
          <a:p>
            <a:pPr>
              <a:lnSpc>
                <a:spcPct val="150000"/>
              </a:lnSpc>
            </a:pPr>
            <a:r>
              <a:rPr lang="pl-PL" b="1" dirty="0" smtClean="0">
                <a:latin typeface="Times New Roman" panose="02020603050405020304" pitchFamily="18" charset="0"/>
                <a:cs typeface="Times New Roman" panose="02020603050405020304" pitchFamily="18" charset="0"/>
              </a:rPr>
              <a:t>78 </a:t>
            </a:r>
            <a:r>
              <a:rPr lang="pl-PL" b="1" dirty="0">
                <a:latin typeface="Times New Roman" panose="02020603050405020304" pitchFamily="18" charset="0"/>
                <a:cs typeface="Times New Roman" panose="02020603050405020304" pitchFamily="18" charset="0"/>
              </a:rPr>
              <a:t>zorganizowanych konkursów</a:t>
            </a:r>
            <a:r>
              <a:rPr lang="pl-PL" dirty="0">
                <a:latin typeface="Times New Roman" panose="02020603050405020304" pitchFamily="18" charset="0"/>
                <a:cs typeface="Times New Roman" panose="02020603050405020304" pitchFamily="18" charset="0"/>
              </a:rPr>
              <a:t> (około 5000 uczestników)</a:t>
            </a:r>
          </a:p>
          <a:p>
            <a:pPr>
              <a:lnSpc>
                <a:spcPct val="150000"/>
              </a:lnSpc>
            </a:pPr>
            <a:r>
              <a:rPr lang="pl-PL" b="1" dirty="0">
                <a:latin typeface="Times New Roman" panose="02020603050405020304" pitchFamily="18" charset="0"/>
                <a:cs typeface="Times New Roman" panose="02020603050405020304" pitchFamily="18" charset="0"/>
              </a:rPr>
              <a:t>150 konferencji</a:t>
            </a:r>
            <a:r>
              <a:rPr lang="pl-PL" dirty="0">
                <a:latin typeface="Times New Roman" panose="02020603050405020304" pitchFamily="18" charset="0"/>
                <a:cs typeface="Times New Roman" panose="02020603050405020304" pitchFamily="18" charset="0"/>
              </a:rPr>
              <a:t> (około 16.000 </a:t>
            </a:r>
            <a:r>
              <a:rPr lang="pl-PL" dirty="0" smtClean="0">
                <a:latin typeface="Times New Roman" panose="02020603050405020304" pitchFamily="18" charset="0"/>
                <a:cs typeface="Times New Roman" panose="02020603050405020304" pitchFamily="18" charset="0"/>
              </a:rPr>
              <a:t>uczestników)</a:t>
            </a:r>
          </a:p>
          <a:p>
            <a:pPr>
              <a:lnSpc>
                <a:spcPct val="150000"/>
              </a:lnSpc>
            </a:pPr>
            <a:r>
              <a:rPr lang="pl-PL" b="1" dirty="0" smtClean="0">
                <a:latin typeface="Times New Roman" panose="02020603050405020304" pitchFamily="18" charset="0"/>
                <a:cs typeface="Times New Roman" panose="02020603050405020304" pitchFamily="18" charset="0"/>
              </a:rPr>
              <a:t>80 wydawnictw</a:t>
            </a:r>
            <a:endParaRPr lang="pl-PL" dirty="0" smtClean="0">
              <a:latin typeface="Times New Roman" panose="02020603050405020304" pitchFamily="18" charset="0"/>
              <a:cs typeface="Times New Roman" panose="02020603050405020304" pitchFamily="18" charset="0"/>
            </a:endParaRPr>
          </a:p>
          <a:p>
            <a:pPr>
              <a:lnSpc>
                <a:spcPct val="150000"/>
              </a:lnSpc>
            </a:pPr>
            <a:r>
              <a:rPr lang="pl-PL" b="1" dirty="0" smtClean="0">
                <a:latin typeface="Times New Roman" panose="02020603050405020304" pitchFamily="18" charset="0"/>
                <a:cs typeface="Times New Roman" panose="02020603050405020304" pitchFamily="18" charset="0"/>
              </a:rPr>
              <a:t>26 </a:t>
            </a:r>
            <a:r>
              <a:rPr lang="pl-PL" b="1" dirty="0">
                <a:latin typeface="Times New Roman" panose="02020603050405020304" pitchFamily="18" charset="0"/>
                <a:cs typeface="Times New Roman" panose="02020603050405020304" pitchFamily="18" charset="0"/>
              </a:rPr>
              <a:t>wyjazdów studyjnych</a:t>
            </a:r>
            <a:r>
              <a:rPr lang="pl-PL" dirty="0">
                <a:latin typeface="Times New Roman" panose="02020603050405020304" pitchFamily="18" charset="0"/>
                <a:cs typeface="Times New Roman" panose="02020603050405020304" pitchFamily="18" charset="0"/>
              </a:rPr>
              <a:t> (677 uczestników)</a:t>
            </a:r>
          </a:p>
          <a:p>
            <a:endParaRPr lang="pl-PL" b="1" dirty="0" smtClean="0">
              <a:latin typeface="Times New Roman" panose="02020603050405020304" pitchFamily="18" charset="0"/>
              <a:cs typeface="Times New Roman" panose="02020603050405020304" pitchFamily="18" charset="0"/>
            </a:endParaRPr>
          </a:p>
          <a:p>
            <a:r>
              <a:rPr lang="pl-PL" b="1" dirty="0" smtClean="0">
                <a:latin typeface="Times New Roman" panose="02020603050405020304" pitchFamily="18" charset="0"/>
                <a:cs typeface="Times New Roman" panose="02020603050405020304" pitchFamily="18" charset="0"/>
              </a:rPr>
              <a:t>Ponad </a:t>
            </a:r>
            <a:r>
              <a:rPr lang="pl-PL" b="1" dirty="0">
                <a:latin typeface="Times New Roman" panose="02020603050405020304" pitchFamily="18" charset="0"/>
                <a:cs typeface="Times New Roman" panose="02020603050405020304" pitchFamily="18" charset="0"/>
              </a:rPr>
              <a:t>100 współorganizowanych i współfinansowanych imprez promocyjnych</a:t>
            </a:r>
            <a:endParaRPr lang="pl-PL" dirty="0">
              <a:latin typeface="Times New Roman" panose="02020603050405020304" pitchFamily="18" charset="0"/>
              <a:cs typeface="Times New Roman" panose="02020603050405020304" pitchFamily="18" charset="0"/>
            </a:endParaRPr>
          </a:p>
          <a:p>
            <a:endParaRPr lang="pl-PL" b="1" dirty="0" smtClean="0">
              <a:latin typeface="Times New Roman" panose="02020603050405020304" pitchFamily="18" charset="0"/>
              <a:cs typeface="Times New Roman" panose="02020603050405020304" pitchFamily="18" charset="0"/>
            </a:endParaRPr>
          </a:p>
          <a:p>
            <a:r>
              <a:rPr lang="pl-PL" b="1" dirty="0" smtClean="0">
                <a:latin typeface="Times New Roman" panose="02020603050405020304" pitchFamily="18" charset="0"/>
                <a:cs typeface="Times New Roman" panose="02020603050405020304" pitchFamily="18" charset="0"/>
              </a:rPr>
              <a:t>1250 </a:t>
            </a:r>
            <a:r>
              <a:rPr lang="pl-PL" b="1" dirty="0">
                <a:latin typeface="Times New Roman" panose="02020603050405020304" pitchFamily="18" charset="0"/>
                <a:cs typeface="Times New Roman" panose="02020603050405020304" pitchFamily="18" charset="0"/>
              </a:rPr>
              <a:t>informacji na stronie </a:t>
            </a:r>
            <a:r>
              <a:rPr lang="pl-PL" b="1" dirty="0" smtClean="0">
                <a:latin typeface="Times New Roman" panose="02020603050405020304" pitchFamily="18" charset="0"/>
                <a:cs typeface="Times New Roman" panose="02020603050405020304" pitchFamily="18" charset="0"/>
                <a:hlinkClick r:id="rId4"/>
              </a:rPr>
              <a:t>www.mazowieckie.ksow.pl</a:t>
            </a:r>
            <a:r>
              <a:rPr lang="pl-PL" b="1" dirty="0" smtClean="0">
                <a:latin typeface="Times New Roman" panose="02020603050405020304" pitchFamily="18" charset="0"/>
                <a:cs typeface="Times New Roman" panose="02020603050405020304" pitchFamily="18" charset="0"/>
              </a:rPr>
              <a:t> </a:t>
            </a:r>
            <a:r>
              <a:rPr lang="pl-PL" b="1" dirty="0">
                <a:latin typeface="Times New Roman" panose="02020603050405020304" pitchFamily="18" charset="0"/>
                <a:cs typeface="Times New Roman" panose="02020603050405020304" pitchFamily="18" charset="0"/>
              </a:rPr>
              <a:t/>
            </a:r>
            <a:br>
              <a:rPr lang="pl-PL" b="1" dirty="0">
                <a:latin typeface="Times New Roman" panose="02020603050405020304" pitchFamily="18" charset="0"/>
                <a:cs typeface="Times New Roman" panose="02020603050405020304" pitchFamily="18" charset="0"/>
              </a:rPr>
            </a:br>
            <a:r>
              <a:rPr lang="pl-PL" b="1" dirty="0">
                <a:latin typeface="Times New Roman" panose="02020603050405020304" pitchFamily="18" charset="0"/>
                <a:cs typeface="Times New Roman" panose="02020603050405020304" pitchFamily="18" charset="0"/>
              </a:rPr>
              <a:t>      </a:t>
            </a:r>
            <a:r>
              <a:rPr lang="pl-PL" b="1" dirty="0" smtClean="0">
                <a:latin typeface="Times New Roman" panose="02020603050405020304" pitchFamily="18" charset="0"/>
                <a:cs typeface="Times New Roman" panose="02020603050405020304" pitchFamily="18" charset="0"/>
              </a:rPr>
              <a:t>   około </a:t>
            </a:r>
            <a:r>
              <a:rPr lang="pl-PL" b="1" dirty="0">
                <a:latin typeface="Times New Roman" panose="02020603050405020304" pitchFamily="18" charset="0"/>
                <a:cs typeface="Times New Roman" panose="02020603050405020304" pitchFamily="18" charset="0"/>
              </a:rPr>
              <a:t>800 przedsięwzięć w kalendarium</a:t>
            </a:r>
            <a:endParaRPr lang="pl-PL" dirty="0">
              <a:latin typeface="Times New Roman" panose="02020603050405020304" pitchFamily="18" charset="0"/>
              <a:cs typeface="Times New Roman" panose="02020603050405020304" pitchFamily="18" charset="0"/>
            </a:endParaRPr>
          </a:p>
          <a:p>
            <a:pPr algn="ctr"/>
            <a:endParaRPr lang="pl-PL"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11" name="Obraz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65172" y="105287"/>
            <a:ext cx="5400674" cy="784913"/>
          </a:xfrm>
          <a:prstGeom prst="rect">
            <a:avLst/>
          </a:prstGeom>
        </p:spPr>
      </p:pic>
    </p:spTree>
    <p:extLst>
      <p:ext uri="{BB962C8B-B14F-4D97-AF65-F5344CB8AC3E}">
        <p14:creationId xmlns:p14="http://schemas.microsoft.com/office/powerpoint/2010/main" val="30212493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1828800" y="2445363"/>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2"/>
          <a:stretch>
            <a:fillRect/>
          </a:stretch>
        </p:blipFill>
        <p:spPr>
          <a:xfrm>
            <a:off x="0" y="6533359"/>
            <a:ext cx="9144793" cy="324641"/>
          </a:xfrm>
          <a:prstGeom prst="rect">
            <a:avLst/>
          </a:prstGeom>
        </p:spPr>
      </p:pic>
      <p:sp>
        <p:nvSpPr>
          <p:cNvPr id="13" name="Tytuł 1"/>
          <p:cNvSpPr txBox="1">
            <a:spLocks/>
          </p:cNvSpPr>
          <p:nvPr/>
        </p:nvSpPr>
        <p:spPr>
          <a:xfrm>
            <a:off x="485735" y="1093597"/>
            <a:ext cx="7738711" cy="46702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pl-PL" sz="2400" dirty="0">
              <a:latin typeface="Times New Roman" panose="02020603050405020304" pitchFamily="18" charset="0"/>
              <a:cs typeface="Times New Roman" panose="02020603050405020304" pitchFamily="18" charset="0"/>
            </a:endParaRPr>
          </a:p>
        </p:txBody>
      </p:sp>
      <p:sp>
        <p:nvSpPr>
          <p:cNvPr id="15" name="Tytuł 1"/>
          <p:cNvSpPr txBox="1">
            <a:spLocks/>
          </p:cNvSpPr>
          <p:nvPr/>
        </p:nvSpPr>
        <p:spPr>
          <a:xfrm>
            <a:off x="10821" y="1594044"/>
            <a:ext cx="9133179" cy="41257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pl-PL" sz="1800" b="1" dirty="0" smtClean="0">
                <a:latin typeface="Times New Roman" panose="02020603050405020304" pitchFamily="18" charset="0"/>
                <a:ea typeface="Calibri" panose="020F0502020204030204" pitchFamily="34" charset="0"/>
                <a:cs typeface="Times New Roman" panose="02020603050405020304" pitchFamily="18" charset="0"/>
              </a:rPr>
              <a:t>V. Kwalifikacja operacji na listę rankingową</a:t>
            </a:r>
            <a:endParaRPr lang="pl-PL" sz="1800" b="1"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Prostokąt 1"/>
          <p:cNvSpPr/>
          <p:nvPr/>
        </p:nvSpPr>
        <p:spPr>
          <a:xfrm>
            <a:off x="10821" y="866719"/>
            <a:ext cx="8688537" cy="646331"/>
          </a:xfrm>
          <a:prstGeom prst="rect">
            <a:avLst/>
          </a:prstGeom>
        </p:spPr>
        <p:txBody>
          <a:bodyPr wrap="square">
            <a:spAutoFit/>
          </a:bodyPr>
          <a:lstStyle/>
          <a:p>
            <a:pPr algn="ctr"/>
            <a:r>
              <a:rPr lang="pl-PL" b="1" dirty="0" smtClean="0">
                <a:solidFill>
                  <a:srgbClr val="007A37"/>
                </a:solidFill>
                <a:latin typeface="Times New Roman" panose="02020603050405020304" pitchFamily="18" charset="0"/>
                <a:cs typeface="Times New Roman" panose="02020603050405020304" pitchFamily="18" charset="0"/>
              </a:rPr>
              <a:t>Etapy oceny wniosków zgłaszanych do planu operacyjnego jednostki centralnej</a:t>
            </a:r>
          </a:p>
          <a:p>
            <a:pPr algn="ctr"/>
            <a:r>
              <a:rPr lang="pl-PL" b="1" dirty="0" smtClean="0">
                <a:solidFill>
                  <a:srgbClr val="007A37"/>
                </a:solidFill>
                <a:latin typeface="Times New Roman" panose="02020603050405020304" pitchFamily="18" charset="0"/>
                <a:cs typeface="Times New Roman" panose="02020603050405020304" pitchFamily="18" charset="0"/>
              </a:rPr>
              <a:t> i jednostek regionalnych.</a:t>
            </a:r>
          </a:p>
        </p:txBody>
      </p:sp>
      <p:sp>
        <p:nvSpPr>
          <p:cNvPr id="4" name="Prostokąt 3"/>
          <p:cNvSpPr/>
          <p:nvPr/>
        </p:nvSpPr>
        <p:spPr>
          <a:xfrm>
            <a:off x="244456" y="2119763"/>
            <a:ext cx="8793666" cy="3262432"/>
          </a:xfrm>
          <a:prstGeom prst="rect">
            <a:avLst/>
          </a:prstGeom>
        </p:spPr>
        <p:txBody>
          <a:bodyPr wrap="square">
            <a:spAutoFit/>
          </a:bodyPr>
          <a:lstStyle/>
          <a:p>
            <a:r>
              <a:rPr lang="pl-PL" sz="1700" dirty="0">
                <a:solidFill>
                  <a:srgbClr val="007A37"/>
                </a:solidFill>
                <a:latin typeface="Times New Roman" panose="02020603050405020304" pitchFamily="18" charset="0"/>
                <a:cs typeface="Times New Roman" panose="02020603050405020304" pitchFamily="18" charset="0"/>
              </a:rPr>
              <a:t>O kwalifikacji operacji na projekt listy rankingowej</a:t>
            </a:r>
            <a:r>
              <a:rPr lang="pl-PL" sz="1700" dirty="0">
                <a:latin typeface="Times New Roman" panose="02020603050405020304" pitchFamily="18" charset="0"/>
                <a:cs typeface="Times New Roman" panose="02020603050405020304" pitchFamily="18" charset="0"/>
              </a:rPr>
              <a:t> do dwuletniego planu operacyjnego </a:t>
            </a:r>
            <a:r>
              <a:rPr lang="pl-PL" sz="1700" dirty="0">
                <a:solidFill>
                  <a:srgbClr val="007A37"/>
                </a:solidFill>
                <a:latin typeface="Times New Roman" panose="02020603050405020304" pitchFamily="18" charset="0"/>
                <a:cs typeface="Times New Roman" panose="02020603050405020304" pitchFamily="18" charset="0"/>
              </a:rPr>
              <a:t>decyduje suma uzyskanych punktów</a:t>
            </a:r>
            <a:r>
              <a:rPr lang="pl-PL" sz="1700" dirty="0">
                <a:latin typeface="Times New Roman" panose="02020603050405020304" pitchFamily="18" charset="0"/>
                <a:cs typeface="Times New Roman" panose="02020603050405020304" pitchFamily="18" charset="0"/>
              </a:rPr>
              <a:t>, przyznanych na podstawie wyżej wymienionych kryteriów</a:t>
            </a:r>
            <a:r>
              <a:rPr lang="pl-PL" sz="1700" dirty="0" smtClean="0">
                <a:latin typeface="Times New Roman" panose="02020603050405020304" pitchFamily="18" charset="0"/>
                <a:cs typeface="Times New Roman" panose="02020603050405020304" pitchFamily="18" charset="0"/>
              </a:rPr>
              <a:t>.</a:t>
            </a:r>
          </a:p>
          <a:p>
            <a:endParaRPr lang="pl-PL" sz="600" dirty="0">
              <a:latin typeface="Times New Roman" panose="02020603050405020304" pitchFamily="18" charset="0"/>
              <a:cs typeface="Times New Roman" panose="02020603050405020304" pitchFamily="18" charset="0"/>
            </a:endParaRPr>
          </a:p>
          <a:p>
            <a:r>
              <a:rPr lang="pl-PL" sz="1700" dirty="0">
                <a:latin typeface="Times New Roman" panose="02020603050405020304" pitchFamily="18" charset="0"/>
                <a:cs typeface="Times New Roman" panose="02020603050405020304" pitchFamily="18" charset="0"/>
              </a:rPr>
              <a:t>W pierwszej kolejności kwalifikują się te operacje, które uzyskały największą liczbę punktów</a:t>
            </a:r>
            <a:r>
              <a:rPr lang="pl-PL" sz="1700" dirty="0" smtClean="0">
                <a:latin typeface="Times New Roman" panose="02020603050405020304" pitchFamily="18" charset="0"/>
                <a:cs typeface="Times New Roman" panose="02020603050405020304" pitchFamily="18" charset="0"/>
              </a:rPr>
              <a:t>.</a:t>
            </a:r>
          </a:p>
          <a:p>
            <a:endParaRPr lang="pl-PL" sz="600" dirty="0">
              <a:latin typeface="Times New Roman" panose="02020603050405020304" pitchFamily="18" charset="0"/>
              <a:cs typeface="Times New Roman" panose="02020603050405020304" pitchFamily="18" charset="0"/>
            </a:endParaRPr>
          </a:p>
          <a:p>
            <a:r>
              <a:rPr lang="pl-PL" sz="1700" dirty="0">
                <a:latin typeface="Times New Roman" panose="02020603050405020304" pitchFamily="18" charset="0"/>
                <a:cs typeface="Times New Roman" panose="02020603050405020304" pitchFamily="18" charset="0"/>
              </a:rPr>
              <a:t>Łączna maksymalna liczba punktów możliwych do przyznania za operację wynosi </a:t>
            </a:r>
            <a:r>
              <a:rPr lang="pl-PL" sz="1700" dirty="0" smtClean="0">
                <a:latin typeface="Times New Roman" panose="02020603050405020304" pitchFamily="18" charset="0"/>
                <a:cs typeface="Times New Roman" panose="02020603050405020304" pitchFamily="18" charset="0"/>
              </a:rPr>
              <a:t>40. W przypadku </a:t>
            </a:r>
            <a:r>
              <a:rPr lang="pl-PL" sz="1700" dirty="0">
                <a:latin typeface="Times New Roman" panose="02020603050405020304" pitchFamily="18" charset="0"/>
                <a:cs typeface="Times New Roman" panose="02020603050405020304" pitchFamily="18" charset="0"/>
              </a:rPr>
              <a:t>oceny z zastosowaniem kryterium regionalnego  łączna maksymalna liczba punktów możliwych do przyznania za operację wynosi </a:t>
            </a:r>
            <a:r>
              <a:rPr lang="pl-PL" sz="1700" dirty="0" smtClean="0">
                <a:latin typeface="Times New Roman" panose="02020603050405020304" pitchFamily="18" charset="0"/>
                <a:cs typeface="Times New Roman" panose="02020603050405020304" pitchFamily="18" charset="0"/>
              </a:rPr>
              <a:t>42.</a:t>
            </a:r>
          </a:p>
          <a:p>
            <a:endParaRPr lang="pl-PL" sz="700" dirty="0">
              <a:latin typeface="Times New Roman" panose="02020603050405020304" pitchFamily="18" charset="0"/>
              <a:cs typeface="Times New Roman" panose="02020603050405020304" pitchFamily="18" charset="0"/>
            </a:endParaRPr>
          </a:p>
          <a:p>
            <a:r>
              <a:rPr lang="pl-PL" sz="1700" dirty="0">
                <a:latin typeface="Times New Roman" panose="02020603050405020304" pitchFamily="18" charset="0"/>
                <a:cs typeface="Times New Roman" panose="02020603050405020304" pitchFamily="18" charset="0"/>
              </a:rPr>
              <a:t>W przypadku operacji o tej samej liczbie punktów o kolejności kwalifikacji decyduje większa ilość punktów w części „Ocena merytoryczno – finansowa”.  W przypadku operacji o tej samej liczbie punktów i identycznej liczbie punktów otrzymanych za część „Ocena merytoryczno-finansowa” o kolejności kwalifikacji operacji  decyduje większa ilość punktów otrzymanych za kryterium „realizacja operacji”.</a:t>
            </a:r>
          </a:p>
        </p:txBody>
      </p:sp>
      <p:pic>
        <p:nvPicPr>
          <p:cNvPr id="16" name="Obraz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9926" y="48711"/>
            <a:ext cx="5159140" cy="749809"/>
          </a:xfrm>
          <a:prstGeom prst="rect">
            <a:avLst/>
          </a:prstGeom>
        </p:spPr>
      </p:pic>
    </p:spTree>
    <p:extLst>
      <p:ext uri="{BB962C8B-B14F-4D97-AF65-F5344CB8AC3E}">
        <p14:creationId xmlns:p14="http://schemas.microsoft.com/office/powerpoint/2010/main" val="23544717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1828800" y="2445363"/>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2"/>
          <a:stretch>
            <a:fillRect/>
          </a:stretch>
        </p:blipFill>
        <p:spPr>
          <a:xfrm>
            <a:off x="0" y="6533359"/>
            <a:ext cx="9144793" cy="324641"/>
          </a:xfrm>
          <a:prstGeom prst="rect">
            <a:avLst/>
          </a:prstGeom>
        </p:spPr>
      </p:pic>
      <p:sp>
        <p:nvSpPr>
          <p:cNvPr id="13" name="Tytuł 1"/>
          <p:cNvSpPr txBox="1">
            <a:spLocks/>
          </p:cNvSpPr>
          <p:nvPr/>
        </p:nvSpPr>
        <p:spPr>
          <a:xfrm>
            <a:off x="485735" y="1093597"/>
            <a:ext cx="7738711" cy="46702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pl-PL" sz="2400" dirty="0">
              <a:latin typeface="Times New Roman" panose="02020603050405020304" pitchFamily="18" charset="0"/>
              <a:cs typeface="Times New Roman" panose="02020603050405020304" pitchFamily="18" charset="0"/>
            </a:endParaRPr>
          </a:p>
        </p:txBody>
      </p:sp>
      <p:sp>
        <p:nvSpPr>
          <p:cNvPr id="15" name="Tytuł 1"/>
          <p:cNvSpPr txBox="1">
            <a:spLocks/>
          </p:cNvSpPr>
          <p:nvPr/>
        </p:nvSpPr>
        <p:spPr>
          <a:xfrm>
            <a:off x="10821" y="1594044"/>
            <a:ext cx="9133179" cy="41257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pl-PL" sz="1800" b="1" dirty="0" smtClean="0">
                <a:latin typeface="Times New Roman" panose="02020603050405020304" pitchFamily="18" charset="0"/>
                <a:ea typeface="Calibri" panose="020F0502020204030204" pitchFamily="34" charset="0"/>
                <a:cs typeface="Times New Roman" panose="02020603050405020304" pitchFamily="18" charset="0"/>
              </a:rPr>
              <a:t>V. Kwalifikacja operacji na listę rankingową</a:t>
            </a:r>
            <a:endParaRPr lang="pl-PL" sz="1800" b="1"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Prostokąt 1"/>
          <p:cNvSpPr/>
          <p:nvPr/>
        </p:nvSpPr>
        <p:spPr>
          <a:xfrm>
            <a:off x="10821" y="866719"/>
            <a:ext cx="8688537" cy="646331"/>
          </a:xfrm>
          <a:prstGeom prst="rect">
            <a:avLst/>
          </a:prstGeom>
        </p:spPr>
        <p:txBody>
          <a:bodyPr wrap="square">
            <a:spAutoFit/>
          </a:bodyPr>
          <a:lstStyle/>
          <a:p>
            <a:pPr algn="ctr"/>
            <a:r>
              <a:rPr lang="pl-PL" b="1" dirty="0" smtClean="0">
                <a:solidFill>
                  <a:srgbClr val="007A37"/>
                </a:solidFill>
                <a:latin typeface="Times New Roman" panose="02020603050405020304" pitchFamily="18" charset="0"/>
                <a:cs typeface="Times New Roman" panose="02020603050405020304" pitchFamily="18" charset="0"/>
              </a:rPr>
              <a:t>Etapy oceny wniosków zgłaszanych do planu operacyjnego jednostki centralnej</a:t>
            </a:r>
          </a:p>
          <a:p>
            <a:pPr algn="ctr"/>
            <a:r>
              <a:rPr lang="pl-PL" b="1" dirty="0" smtClean="0">
                <a:solidFill>
                  <a:srgbClr val="007A37"/>
                </a:solidFill>
                <a:latin typeface="Times New Roman" panose="02020603050405020304" pitchFamily="18" charset="0"/>
                <a:cs typeface="Times New Roman" panose="02020603050405020304" pitchFamily="18" charset="0"/>
              </a:rPr>
              <a:t> i jednostek regionalnych.</a:t>
            </a:r>
          </a:p>
        </p:txBody>
      </p:sp>
      <p:sp>
        <p:nvSpPr>
          <p:cNvPr id="4" name="Prostokąt 3"/>
          <p:cNvSpPr/>
          <p:nvPr/>
        </p:nvSpPr>
        <p:spPr>
          <a:xfrm>
            <a:off x="266740" y="2006618"/>
            <a:ext cx="8793666" cy="4124206"/>
          </a:xfrm>
          <a:prstGeom prst="rect">
            <a:avLst/>
          </a:prstGeom>
        </p:spPr>
        <p:txBody>
          <a:bodyPr wrap="square">
            <a:spAutoFit/>
          </a:bodyPr>
          <a:lstStyle/>
          <a:p>
            <a:pPr algn="just"/>
            <a:r>
              <a:rPr lang="pl-PL" dirty="0">
                <a:latin typeface="Times New Roman" panose="02020603050405020304" pitchFamily="18" charset="0"/>
                <a:cs typeface="Times New Roman" panose="02020603050405020304" pitchFamily="18" charset="0"/>
              </a:rPr>
              <a:t>Po dokonaniu oceny wniosków sporządza się listę rankingową operacji w kolejności uzyskanych punktów, zawierającą wskazanie wnioskodawców, a także tytuły operacji.</a:t>
            </a:r>
          </a:p>
          <a:p>
            <a:endParaRPr lang="pl-PL" sz="900" dirty="0" smtClean="0">
              <a:latin typeface="Times New Roman" panose="02020603050405020304" pitchFamily="18" charset="0"/>
              <a:cs typeface="Times New Roman" panose="02020603050405020304" pitchFamily="18" charset="0"/>
            </a:endParaRPr>
          </a:p>
          <a:p>
            <a:r>
              <a:rPr lang="pl-PL" b="1" dirty="0" smtClean="0">
                <a:latin typeface="Times New Roman" panose="02020603050405020304" pitchFamily="18" charset="0"/>
                <a:cs typeface="Times New Roman" panose="02020603050405020304" pitchFamily="18" charset="0"/>
              </a:rPr>
              <a:t>Warunkiem </a:t>
            </a:r>
            <a:r>
              <a:rPr lang="pl-PL" b="1" dirty="0">
                <a:latin typeface="Times New Roman" panose="02020603050405020304" pitchFamily="18" charset="0"/>
                <a:cs typeface="Times New Roman" panose="02020603050405020304" pitchFamily="18" charset="0"/>
              </a:rPr>
              <a:t>kwalifikacji operacji na listę jest uzyskanie:</a:t>
            </a:r>
          </a:p>
          <a:p>
            <a:pPr marL="285750" lvl="0" indent="-285750">
              <a:buFont typeface="Arial" panose="020B0604020202020204" pitchFamily="34" charset="0"/>
              <a:buChar char="•"/>
            </a:pPr>
            <a:r>
              <a:rPr lang="pl-PL" dirty="0">
                <a:latin typeface="Times New Roman" panose="02020603050405020304" pitchFamily="18" charset="0"/>
                <a:cs typeface="Times New Roman" panose="02020603050405020304" pitchFamily="18" charset="0"/>
              </a:rPr>
              <a:t>co najmniej 21 punktów w przypadku operacji zgłaszanych do jednostki centralnej lub</a:t>
            </a:r>
          </a:p>
          <a:p>
            <a:pPr marL="285750" lvl="0" indent="-285750">
              <a:buFont typeface="Arial" panose="020B0604020202020204" pitchFamily="34" charset="0"/>
              <a:buChar char="•"/>
            </a:pPr>
            <a:r>
              <a:rPr lang="pl-PL" b="1" dirty="0">
                <a:latin typeface="Times New Roman" panose="02020603050405020304" pitchFamily="18" charset="0"/>
                <a:cs typeface="Times New Roman" panose="02020603050405020304" pitchFamily="18" charset="0"/>
              </a:rPr>
              <a:t>co najmniej 22 punktów</a:t>
            </a:r>
            <a:r>
              <a:rPr lang="pl-PL" dirty="0">
                <a:latin typeface="Times New Roman" panose="02020603050405020304" pitchFamily="18" charset="0"/>
                <a:cs typeface="Times New Roman" panose="02020603050405020304" pitchFamily="18" charset="0"/>
              </a:rPr>
              <a:t> w przypadku operacji zgłaszanych do jednostki regionalnej.</a:t>
            </a:r>
          </a:p>
          <a:p>
            <a:endParaRPr lang="pl-PL" sz="800" dirty="0" smtClean="0">
              <a:latin typeface="Times New Roman" panose="02020603050405020304" pitchFamily="18" charset="0"/>
              <a:cs typeface="Times New Roman" panose="02020603050405020304" pitchFamily="18" charset="0"/>
            </a:endParaRPr>
          </a:p>
          <a:p>
            <a:r>
              <a:rPr lang="pl-PL" dirty="0" smtClean="0">
                <a:latin typeface="Times New Roman" panose="02020603050405020304" pitchFamily="18" charset="0"/>
                <a:cs typeface="Times New Roman" panose="02020603050405020304" pitchFamily="18" charset="0"/>
              </a:rPr>
              <a:t>Projekt </a:t>
            </a:r>
            <a:r>
              <a:rPr lang="pl-PL" dirty="0">
                <a:latin typeface="Times New Roman" panose="02020603050405020304" pitchFamily="18" charset="0"/>
                <a:cs typeface="Times New Roman" panose="02020603050405020304" pitchFamily="18" charset="0"/>
              </a:rPr>
              <a:t>listy rankingowej operacji jednostki regionalnej przedkładany jest do zaopiniowania wojewódzkiej grupie roboczej ds. </a:t>
            </a:r>
            <a:r>
              <a:rPr lang="pl-PL" dirty="0" smtClean="0">
                <a:latin typeface="Times New Roman" panose="02020603050405020304" pitchFamily="18" charset="0"/>
                <a:cs typeface="Times New Roman" panose="02020603050405020304" pitchFamily="18" charset="0"/>
              </a:rPr>
              <a:t>KSOW, </a:t>
            </a:r>
            <a:r>
              <a:rPr lang="pl-PL" dirty="0">
                <a:latin typeface="Times New Roman" panose="02020603050405020304" pitchFamily="18" charset="0"/>
                <a:cs typeface="Times New Roman" panose="02020603050405020304" pitchFamily="18" charset="0"/>
              </a:rPr>
              <a:t>a następnie  zatwierdzenia listy rankingowej operacji dokonuje </a:t>
            </a:r>
            <a:r>
              <a:rPr lang="pl-PL" dirty="0" smtClean="0">
                <a:latin typeface="Times New Roman" panose="02020603050405020304" pitchFamily="18" charset="0"/>
                <a:cs typeface="Times New Roman" panose="02020603050405020304" pitchFamily="18" charset="0"/>
              </a:rPr>
              <a:t>Zarząd Województwa Mazowieckiego.</a:t>
            </a:r>
          </a:p>
          <a:p>
            <a:endParaRPr lang="pl-PL" sz="1000" dirty="0" smtClean="0">
              <a:latin typeface="Times New Roman" panose="02020603050405020304" pitchFamily="18" charset="0"/>
              <a:cs typeface="Times New Roman" panose="02020603050405020304" pitchFamily="18" charset="0"/>
            </a:endParaRPr>
          </a:p>
          <a:p>
            <a:pPr algn="just"/>
            <a:r>
              <a:rPr lang="pl-PL" dirty="0">
                <a:latin typeface="Times New Roman" panose="02020603050405020304" pitchFamily="18" charset="0"/>
                <a:cs typeface="Times New Roman" panose="02020603050405020304" pitchFamily="18" charset="0"/>
              </a:rPr>
              <a:t>Po zatwierdzeniu przez Zarząd Województwa Mazowieckiego </a:t>
            </a:r>
            <a:r>
              <a:rPr lang="pl-PL" dirty="0" smtClean="0">
                <a:latin typeface="Times New Roman" panose="02020603050405020304" pitchFamily="18" charset="0"/>
                <a:cs typeface="Times New Roman" panose="02020603050405020304" pitchFamily="18" charset="0"/>
              </a:rPr>
              <a:t>listy </a:t>
            </a:r>
            <a:r>
              <a:rPr lang="pl-PL" dirty="0">
                <a:latin typeface="Times New Roman" panose="02020603050405020304" pitchFamily="18" charset="0"/>
                <a:cs typeface="Times New Roman" panose="02020603050405020304" pitchFamily="18" charset="0"/>
              </a:rPr>
              <a:t>rankingowej operacji, jednostka regionalna uzupełnia dwuletni plan operacyjny o tę listę oraz o listę operacji własnych i przesyła go jednostce centralnej, która przekazuje go do zaakceptowania Grupie Roboczej ds. KSOW</a:t>
            </a:r>
            <a:r>
              <a:rPr lang="pl-PL" dirty="0" smtClean="0">
                <a:latin typeface="Times New Roman" panose="02020603050405020304" pitchFamily="18" charset="0"/>
                <a:cs typeface="Times New Roman" panose="02020603050405020304" pitchFamily="18" charset="0"/>
              </a:rPr>
              <a:t>.</a:t>
            </a:r>
          </a:p>
          <a:p>
            <a:pPr algn="just"/>
            <a:endParaRPr lang="pl-PL" sz="700" dirty="0">
              <a:latin typeface="Times New Roman" panose="02020603050405020304" pitchFamily="18" charset="0"/>
              <a:cs typeface="Times New Roman" panose="02020603050405020304" pitchFamily="18" charset="0"/>
            </a:endParaRPr>
          </a:p>
          <a:p>
            <a:pPr algn="just"/>
            <a:r>
              <a:rPr lang="x-none" sz="1400" dirty="0">
                <a:latin typeface="Times New Roman" panose="02020603050405020304" pitchFamily="18" charset="0"/>
                <a:cs typeface="Times New Roman" panose="02020603050405020304" pitchFamily="18" charset="0"/>
              </a:rPr>
              <a:t>Uwaga – projekty własne jednostki centralnej oraz jednostek regionalnych nie podlegają rankingowaniu</a:t>
            </a:r>
            <a:r>
              <a:rPr lang="x-none" sz="1400" dirty="0" smtClean="0">
                <a:latin typeface="Times New Roman" panose="02020603050405020304" pitchFamily="18" charset="0"/>
                <a:cs typeface="Times New Roman" panose="02020603050405020304" pitchFamily="18" charset="0"/>
              </a:rPr>
              <a:t>.</a:t>
            </a:r>
            <a:endParaRPr lang="pl-PL" sz="1400" dirty="0">
              <a:latin typeface="Times New Roman" panose="02020603050405020304" pitchFamily="18" charset="0"/>
              <a:cs typeface="Times New Roman" panose="02020603050405020304" pitchFamily="18" charset="0"/>
            </a:endParaRPr>
          </a:p>
        </p:txBody>
      </p:sp>
      <p:pic>
        <p:nvPicPr>
          <p:cNvPr id="16" name="Obraz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9926" y="48711"/>
            <a:ext cx="5159140" cy="749809"/>
          </a:xfrm>
          <a:prstGeom prst="rect">
            <a:avLst/>
          </a:prstGeom>
        </p:spPr>
      </p:pic>
    </p:spTree>
    <p:extLst>
      <p:ext uri="{BB962C8B-B14F-4D97-AF65-F5344CB8AC3E}">
        <p14:creationId xmlns:p14="http://schemas.microsoft.com/office/powerpoint/2010/main" val="19361479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1828800" y="2445363"/>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2"/>
          <a:stretch>
            <a:fillRect/>
          </a:stretch>
        </p:blipFill>
        <p:spPr>
          <a:xfrm>
            <a:off x="0" y="6533359"/>
            <a:ext cx="9144793" cy="324641"/>
          </a:xfrm>
          <a:prstGeom prst="rect">
            <a:avLst/>
          </a:prstGeom>
        </p:spPr>
      </p:pic>
      <p:sp>
        <p:nvSpPr>
          <p:cNvPr id="13" name="Tytuł 1"/>
          <p:cNvSpPr txBox="1">
            <a:spLocks/>
          </p:cNvSpPr>
          <p:nvPr/>
        </p:nvSpPr>
        <p:spPr>
          <a:xfrm>
            <a:off x="485735" y="1093597"/>
            <a:ext cx="7738711" cy="46702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pl-PL" sz="2400" dirty="0">
              <a:latin typeface="Times New Roman" panose="02020603050405020304" pitchFamily="18" charset="0"/>
              <a:cs typeface="Times New Roman" panose="02020603050405020304" pitchFamily="18" charset="0"/>
            </a:endParaRPr>
          </a:p>
        </p:txBody>
      </p:sp>
      <p:sp>
        <p:nvSpPr>
          <p:cNvPr id="15" name="Tytuł 1"/>
          <p:cNvSpPr txBox="1">
            <a:spLocks/>
          </p:cNvSpPr>
          <p:nvPr/>
        </p:nvSpPr>
        <p:spPr>
          <a:xfrm>
            <a:off x="10821" y="1594044"/>
            <a:ext cx="9133179" cy="41257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pl-PL" sz="1800" b="1" dirty="0" smtClean="0">
                <a:latin typeface="Times New Roman" panose="02020603050405020304" pitchFamily="18" charset="0"/>
                <a:ea typeface="Calibri" panose="020F0502020204030204" pitchFamily="34" charset="0"/>
                <a:cs typeface="Times New Roman" panose="02020603050405020304" pitchFamily="18" charset="0"/>
              </a:rPr>
              <a:t>V. Kwalifikacja operacji na listę rankingową</a:t>
            </a:r>
            <a:endParaRPr lang="pl-PL" sz="1800" b="1"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Prostokąt 1"/>
          <p:cNvSpPr/>
          <p:nvPr/>
        </p:nvSpPr>
        <p:spPr>
          <a:xfrm>
            <a:off x="10821" y="866719"/>
            <a:ext cx="8688537" cy="646331"/>
          </a:xfrm>
          <a:prstGeom prst="rect">
            <a:avLst/>
          </a:prstGeom>
        </p:spPr>
        <p:txBody>
          <a:bodyPr wrap="square">
            <a:spAutoFit/>
          </a:bodyPr>
          <a:lstStyle/>
          <a:p>
            <a:pPr algn="ctr"/>
            <a:r>
              <a:rPr lang="pl-PL" b="1" dirty="0" smtClean="0">
                <a:solidFill>
                  <a:srgbClr val="007A37"/>
                </a:solidFill>
                <a:latin typeface="Times New Roman" panose="02020603050405020304" pitchFamily="18" charset="0"/>
                <a:cs typeface="Times New Roman" panose="02020603050405020304" pitchFamily="18" charset="0"/>
              </a:rPr>
              <a:t>Etapy oceny wniosków zgłaszanych do planu operacyjnego jednostki centralnej</a:t>
            </a:r>
          </a:p>
          <a:p>
            <a:pPr algn="ctr"/>
            <a:r>
              <a:rPr lang="pl-PL" b="1" dirty="0" smtClean="0">
                <a:solidFill>
                  <a:srgbClr val="007A37"/>
                </a:solidFill>
                <a:latin typeface="Times New Roman" panose="02020603050405020304" pitchFamily="18" charset="0"/>
                <a:cs typeface="Times New Roman" panose="02020603050405020304" pitchFamily="18" charset="0"/>
              </a:rPr>
              <a:t> i jednostek regionalnych.</a:t>
            </a:r>
          </a:p>
        </p:txBody>
      </p:sp>
      <p:sp>
        <p:nvSpPr>
          <p:cNvPr id="4" name="Prostokąt 3"/>
          <p:cNvSpPr/>
          <p:nvPr/>
        </p:nvSpPr>
        <p:spPr>
          <a:xfrm>
            <a:off x="266740" y="2092175"/>
            <a:ext cx="8793666" cy="4016484"/>
          </a:xfrm>
          <a:prstGeom prst="rect">
            <a:avLst/>
          </a:prstGeom>
        </p:spPr>
        <p:txBody>
          <a:bodyPr wrap="square">
            <a:spAutoFit/>
          </a:bodyPr>
          <a:lstStyle/>
          <a:p>
            <a:r>
              <a:rPr lang="pl-PL" sz="1600" dirty="0">
                <a:latin typeface="Times New Roman" panose="02020603050405020304" pitchFamily="18" charset="0"/>
                <a:cs typeface="Times New Roman" panose="02020603050405020304" pitchFamily="18" charset="0"/>
              </a:rPr>
              <a:t>Zatwierdzony przez Grupę Roboczą ds. KSOW dwuletni plan operacyjny podlega niezwłocznemu ogłoszeniu na portalu KSOW</a:t>
            </a:r>
            <a:r>
              <a:rPr lang="pl-PL" sz="1600" dirty="0" smtClean="0">
                <a:latin typeface="Times New Roman" panose="02020603050405020304" pitchFamily="18" charset="0"/>
                <a:cs typeface="Times New Roman" panose="02020603050405020304" pitchFamily="18" charset="0"/>
              </a:rPr>
              <a:t>.</a:t>
            </a:r>
          </a:p>
          <a:p>
            <a:endParaRPr lang="pl-PL" sz="500" dirty="0">
              <a:latin typeface="Times New Roman" panose="02020603050405020304" pitchFamily="18" charset="0"/>
              <a:cs typeface="Times New Roman" panose="02020603050405020304" pitchFamily="18" charset="0"/>
            </a:endParaRPr>
          </a:p>
          <a:p>
            <a:r>
              <a:rPr lang="pl-PL" sz="1600" dirty="0">
                <a:latin typeface="Times New Roman" panose="02020603050405020304" pitchFamily="18" charset="0"/>
                <a:cs typeface="Times New Roman" panose="02020603050405020304" pitchFamily="18" charset="0"/>
              </a:rPr>
              <a:t>Zatwierdzona przez Grupę Roboczą ds. KSOW lista rankingowa operacji podlega niezwłocznemu ogłoszeniu na portalu KSOW, jednostki regionalnej, CDR oraz WODR i zawiera następujące elementy: tytuł operacji, nazwę i siedzibę wnioskodawcy oraz liczbę uzyskanych punktów. </a:t>
            </a:r>
            <a:endParaRPr lang="pl-PL" sz="1600" dirty="0" smtClean="0">
              <a:latin typeface="Times New Roman" panose="02020603050405020304" pitchFamily="18" charset="0"/>
              <a:cs typeface="Times New Roman" panose="02020603050405020304" pitchFamily="18" charset="0"/>
            </a:endParaRPr>
          </a:p>
          <a:p>
            <a:endParaRPr lang="pl-PL" sz="1000" dirty="0">
              <a:latin typeface="Times New Roman" panose="02020603050405020304" pitchFamily="18" charset="0"/>
              <a:cs typeface="Times New Roman" panose="02020603050405020304" pitchFamily="18" charset="0"/>
            </a:endParaRPr>
          </a:p>
          <a:p>
            <a:r>
              <a:rPr lang="pl-PL" sz="1600" dirty="0">
                <a:latin typeface="Times New Roman" panose="02020603050405020304" pitchFamily="18" charset="0"/>
                <a:cs typeface="Times New Roman" panose="02020603050405020304" pitchFamily="18" charset="0"/>
              </a:rPr>
              <a:t>Niezwłocznie po zatwierdzeniu planu operacyjnego przez Grupę Roboczą KSOW wnioskodawca jest informowany na piśmie o:</a:t>
            </a:r>
          </a:p>
          <a:p>
            <a:pPr marL="468312" lvl="0" indent="-285750">
              <a:buFont typeface="Arial" panose="020B0604020202020204" pitchFamily="34" charset="0"/>
              <a:buChar char="•"/>
            </a:pPr>
            <a:r>
              <a:rPr lang="pl-PL" sz="1600" dirty="0" smtClean="0">
                <a:latin typeface="Times New Roman" panose="02020603050405020304" pitchFamily="18" charset="0"/>
                <a:cs typeface="Times New Roman" panose="02020603050405020304" pitchFamily="18" charset="0"/>
              </a:rPr>
              <a:t>uwzględnieniu </a:t>
            </a:r>
            <a:r>
              <a:rPr lang="pl-PL" sz="1600" dirty="0">
                <a:latin typeface="Times New Roman" panose="02020603050405020304" pitchFamily="18" charset="0"/>
                <a:cs typeface="Times New Roman" panose="02020603050405020304" pitchFamily="18" charset="0"/>
              </a:rPr>
              <a:t>zgłoszonej przez niego operacji w dwuletnim planie operacyjnym wraz z wyznaczeniem terminu na zawarcie umowy;</a:t>
            </a:r>
          </a:p>
          <a:p>
            <a:pPr marL="468312" lvl="0" indent="-285750">
              <a:buFont typeface="Arial" panose="020B0604020202020204" pitchFamily="34" charset="0"/>
              <a:buChar char="•"/>
            </a:pPr>
            <a:r>
              <a:rPr lang="pl-PL" sz="1600" dirty="0" smtClean="0">
                <a:latin typeface="Times New Roman" panose="02020603050405020304" pitchFamily="18" charset="0"/>
                <a:cs typeface="Times New Roman" panose="02020603050405020304" pitchFamily="18" charset="0"/>
              </a:rPr>
              <a:t>pozytywnym </a:t>
            </a:r>
            <a:r>
              <a:rPr lang="pl-PL" sz="1600" dirty="0">
                <a:latin typeface="Times New Roman" panose="02020603050405020304" pitchFamily="18" charset="0"/>
                <a:cs typeface="Times New Roman" panose="02020603050405020304" pitchFamily="18" charset="0"/>
              </a:rPr>
              <a:t>rozpatrzeniu wniosku, ale nie uwzględnieniu zgłoszonej operacji w dwuletnim planie operacyjnym ze względu na brak środków;</a:t>
            </a:r>
          </a:p>
          <a:p>
            <a:pPr marL="468312" lvl="0" indent="-285750">
              <a:buFont typeface="Arial" panose="020B0604020202020204" pitchFamily="34" charset="0"/>
              <a:buChar char="•"/>
            </a:pPr>
            <a:r>
              <a:rPr lang="pl-PL" sz="1600" dirty="0" smtClean="0">
                <a:latin typeface="Times New Roman" panose="02020603050405020304" pitchFamily="18" charset="0"/>
                <a:cs typeface="Times New Roman" panose="02020603050405020304" pitchFamily="18" charset="0"/>
              </a:rPr>
              <a:t>odrzuceniu </a:t>
            </a:r>
            <a:r>
              <a:rPr lang="pl-PL" sz="1600" dirty="0">
                <a:latin typeface="Times New Roman" panose="02020603050405020304" pitchFamily="18" charset="0"/>
                <a:cs typeface="Times New Roman" panose="02020603050405020304" pitchFamily="18" charset="0"/>
              </a:rPr>
              <a:t>wniosku wraz z podaniem ilości otrzymanych punktów oraz uzasadnieniem </a:t>
            </a:r>
          </a:p>
          <a:p>
            <a:endParaRPr lang="pl-PL" sz="600" dirty="0" smtClean="0">
              <a:latin typeface="Times New Roman" panose="02020603050405020304" pitchFamily="18" charset="0"/>
              <a:cs typeface="Times New Roman" panose="02020603050405020304" pitchFamily="18" charset="0"/>
            </a:endParaRPr>
          </a:p>
          <a:p>
            <a:r>
              <a:rPr lang="pl-PL" sz="1600" dirty="0" smtClean="0">
                <a:latin typeface="Times New Roman" panose="02020603050405020304" pitchFamily="18" charset="0"/>
                <a:cs typeface="Times New Roman" panose="02020603050405020304" pitchFamily="18" charset="0"/>
              </a:rPr>
              <a:t>Umowy </a:t>
            </a:r>
            <a:r>
              <a:rPr lang="pl-PL" sz="1600" dirty="0">
                <a:latin typeface="Times New Roman" panose="02020603050405020304" pitchFamily="18" charset="0"/>
                <a:cs typeface="Times New Roman" panose="02020603050405020304" pitchFamily="18" charset="0"/>
              </a:rPr>
              <a:t>są zawierane w ramach środków dostępnych w danym województwie na dany dwuletni plan operacyjny oraz działanie.</a:t>
            </a:r>
          </a:p>
        </p:txBody>
      </p:sp>
      <p:pic>
        <p:nvPicPr>
          <p:cNvPr id="16" name="Obraz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9926" y="48711"/>
            <a:ext cx="5159140" cy="749809"/>
          </a:xfrm>
          <a:prstGeom prst="rect">
            <a:avLst/>
          </a:prstGeom>
        </p:spPr>
      </p:pic>
    </p:spTree>
    <p:extLst>
      <p:ext uri="{BB962C8B-B14F-4D97-AF65-F5344CB8AC3E}">
        <p14:creationId xmlns:p14="http://schemas.microsoft.com/office/powerpoint/2010/main" val="341417351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p:cNvPicPr>
            <a:picLocks noChangeAspect="1"/>
          </p:cNvPicPr>
          <p:nvPr/>
        </p:nvPicPr>
        <p:blipFill>
          <a:blip r:embed="rId2"/>
          <a:stretch>
            <a:fillRect/>
          </a:stretch>
        </p:blipFill>
        <p:spPr>
          <a:xfrm>
            <a:off x="1516487" y="1093597"/>
            <a:ext cx="6677994" cy="304566"/>
          </a:xfrm>
          <a:prstGeom prst="rect">
            <a:avLst/>
          </a:prstGeom>
        </p:spPr>
      </p:pic>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0" y="2360720"/>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3"/>
          <a:stretch>
            <a:fillRect/>
          </a:stretch>
        </p:blipFill>
        <p:spPr>
          <a:xfrm>
            <a:off x="0" y="6533359"/>
            <a:ext cx="9144793" cy="324641"/>
          </a:xfrm>
          <a:prstGeom prst="rect">
            <a:avLst/>
          </a:prstGeom>
        </p:spPr>
      </p:pic>
      <p:sp>
        <p:nvSpPr>
          <p:cNvPr id="13" name="Tytuł 1"/>
          <p:cNvSpPr txBox="1">
            <a:spLocks/>
          </p:cNvSpPr>
          <p:nvPr/>
        </p:nvSpPr>
        <p:spPr>
          <a:xfrm>
            <a:off x="1486296" y="1871878"/>
            <a:ext cx="6172200" cy="329565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3200" dirty="0" smtClean="0"/>
              <a:t>Zachęcam do śledzenia strony </a:t>
            </a:r>
            <a:r>
              <a:rPr lang="pl-PL" sz="3200" b="1" u="sng" dirty="0" smtClean="0">
                <a:solidFill>
                  <a:srgbClr val="007A37"/>
                </a:solidFill>
              </a:rPr>
              <a:t>www.mazowieckie.ksow.pl</a:t>
            </a:r>
            <a:r>
              <a:rPr lang="pl-PL" sz="3200" dirty="0" smtClean="0"/>
              <a:t/>
            </a:r>
            <a:br>
              <a:rPr lang="pl-PL" sz="3200" dirty="0" smtClean="0"/>
            </a:br>
            <a:r>
              <a:rPr lang="pl-PL" sz="3200" dirty="0" smtClean="0"/>
              <a:t/>
            </a:r>
            <a:br>
              <a:rPr lang="pl-PL" sz="3200" dirty="0" smtClean="0"/>
            </a:br>
            <a:r>
              <a:rPr lang="pl-PL" sz="3200" dirty="0" smtClean="0"/>
              <a:t> Informacje dotyczące poszczególnych naborów oraz bieżącej działalności KSOW są/będą tam umieszczane.</a:t>
            </a:r>
            <a:br>
              <a:rPr lang="pl-PL" sz="3200" dirty="0" smtClean="0"/>
            </a:br>
            <a:r>
              <a:rPr lang="pl-PL" sz="3200" dirty="0" smtClean="0"/>
              <a:t> </a:t>
            </a:r>
            <a:endParaRPr lang="pl-PL" sz="3200" dirty="0"/>
          </a:p>
        </p:txBody>
      </p:sp>
      <p:pic>
        <p:nvPicPr>
          <p:cNvPr id="11" name="Obraz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9926" y="48711"/>
            <a:ext cx="5159140" cy="749809"/>
          </a:xfrm>
          <a:prstGeom prst="rect">
            <a:avLst/>
          </a:prstGeom>
        </p:spPr>
      </p:pic>
    </p:spTree>
    <p:extLst>
      <p:ext uri="{BB962C8B-B14F-4D97-AF65-F5344CB8AC3E}">
        <p14:creationId xmlns:p14="http://schemas.microsoft.com/office/powerpoint/2010/main" val="167365871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Obraz 10"/>
          <p:cNvPicPr>
            <a:picLocks noChangeAspect="1"/>
          </p:cNvPicPr>
          <p:nvPr/>
        </p:nvPicPr>
        <p:blipFill>
          <a:blip r:embed="rId2"/>
          <a:stretch>
            <a:fillRect/>
          </a:stretch>
        </p:blipFill>
        <p:spPr>
          <a:xfrm>
            <a:off x="1381260" y="1994469"/>
            <a:ext cx="6172735" cy="3346994"/>
          </a:xfrm>
          <a:prstGeom prst="rect">
            <a:avLst/>
          </a:prstGeom>
        </p:spPr>
      </p:pic>
      <p:pic>
        <p:nvPicPr>
          <p:cNvPr id="4" name="Obraz 3"/>
          <p:cNvPicPr>
            <a:picLocks noChangeAspect="1"/>
          </p:cNvPicPr>
          <p:nvPr/>
        </p:nvPicPr>
        <p:blipFill>
          <a:blip r:embed="rId3"/>
          <a:stretch>
            <a:fillRect/>
          </a:stretch>
        </p:blipFill>
        <p:spPr>
          <a:xfrm>
            <a:off x="1516487" y="1093596"/>
            <a:ext cx="6677994" cy="896819"/>
          </a:xfrm>
          <a:prstGeom prst="rect">
            <a:avLst/>
          </a:prstGeom>
        </p:spPr>
      </p:pic>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0" y="2360720"/>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4"/>
          <a:stretch>
            <a:fillRect/>
          </a:stretch>
        </p:blipFill>
        <p:spPr>
          <a:xfrm>
            <a:off x="0" y="6533359"/>
            <a:ext cx="9144793" cy="324641"/>
          </a:xfrm>
          <a:prstGeom prst="rect">
            <a:avLst/>
          </a:prstGeom>
        </p:spPr>
      </p:pic>
      <p:pic>
        <p:nvPicPr>
          <p:cNvPr id="13" name="Obraz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99926" y="48711"/>
            <a:ext cx="5159140" cy="749809"/>
          </a:xfrm>
          <a:prstGeom prst="rect">
            <a:avLst/>
          </a:prstGeom>
        </p:spPr>
      </p:pic>
    </p:spTree>
    <p:extLst>
      <p:ext uri="{BB962C8B-B14F-4D97-AF65-F5344CB8AC3E}">
        <p14:creationId xmlns:p14="http://schemas.microsoft.com/office/powerpoint/2010/main" val="28931329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p:cNvPicPr>
            <a:picLocks noChangeAspect="1"/>
          </p:cNvPicPr>
          <p:nvPr/>
        </p:nvPicPr>
        <p:blipFill>
          <a:blip r:embed="rId2"/>
          <a:stretch>
            <a:fillRect/>
          </a:stretch>
        </p:blipFill>
        <p:spPr>
          <a:xfrm>
            <a:off x="1516487" y="1093597"/>
            <a:ext cx="6677994" cy="304566"/>
          </a:xfrm>
          <a:prstGeom prst="rect">
            <a:avLst/>
          </a:prstGeom>
        </p:spPr>
      </p:pic>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0" y="2360720"/>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3"/>
          <a:stretch>
            <a:fillRect/>
          </a:stretch>
        </p:blipFill>
        <p:spPr>
          <a:xfrm>
            <a:off x="0" y="6533359"/>
            <a:ext cx="9144793" cy="324641"/>
          </a:xfrm>
          <a:prstGeom prst="rect">
            <a:avLst/>
          </a:prstGeom>
        </p:spPr>
      </p:pic>
      <p:sp>
        <p:nvSpPr>
          <p:cNvPr id="2" name="Prostokąt 1"/>
          <p:cNvSpPr/>
          <p:nvPr/>
        </p:nvSpPr>
        <p:spPr>
          <a:xfrm>
            <a:off x="573099" y="1804821"/>
            <a:ext cx="7998594" cy="1200329"/>
          </a:xfrm>
          <a:prstGeom prst="rect">
            <a:avLst/>
          </a:prstGeom>
        </p:spPr>
        <p:txBody>
          <a:bodyPr wrap="square">
            <a:spAutoFit/>
          </a:bodyPr>
          <a:lstStyle/>
          <a:p>
            <a:pPr algn="ctr"/>
            <a:r>
              <a:rPr lang="pl-PL" sz="2000" dirty="0" smtClean="0"/>
              <a:t> </a:t>
            </a:r>
            <a:r>
              <a:rPr lang="pl-PL" sz="2400" dirty="0" smtClean="0"/>
              <a:t>Budżet Krajowej Sieci </a:t>
            </a:r>
            <a:r>
              <a:rPr lang="pl-PL" sz="2400" dirty="0"/>
              <a:t>Obszarów Wiejskich </a:t>
            </a:r>
            <a:endParaRPr lang="pl-PL" sz="2400" dirty="0" smtClean="0"/>
          </a:p>
          <a:p>
            <a:pPr algn="ctr"/>
            <a:r>
              <a:rPr lang="pl-PL" sz="2400" dirty="0" smtClean="0"/>
              <a:t>w </a:t>
            </a:r>
            <a:r>
              <a:rPr lang="pl-PL" sz="2400" dirty="0"/>
              <a:t>województwie </a:t>
            </a:r>
            <a:r>
              <a:rPr lang="pl-PL" sz="2400" dirty="0" smtClean="0"/>
              <a:t>mazowieckim</a:t>
            </a:r>
            <a:r>
              <a:rPr lang="pl-PL" sz="2400" dirty="0"/>
              <a:t> </a:t>
            </a:r>
            <a:r>
              <a:rPr lang="pl-PL" sz="2400" dirty="0" smtClean="0"/>
              <a:t>w </a:t>
            </a:r>
            <a:r>
              <a:rPr lang="pl-PL" sz="2400" dirty="0"/>
              <a:t>latach </a:t>
            </a:r>
            <a:r>
              <a:rPr lang="pl-PL" sz="2400" dirty="0" smtClean="0"/>
              <a:t>2008-2015 – </a:t>
            </a:r>
            <a:r>
              <a:rPr lang="pl-PL" sz="2400" b="1" dirty="0" smtClean="0">
                <a:solidFill>
                  <a:srgbClr val="007A37"/>
                </a:solidFill>
              </a:rPr>
              <a:t>2.200.000 Euro netto</a:t>
            </a:r>
          </a:p>
        </p:txBody>
      </p:sp>
      <p:sp>
        <p:nvSpPr>
          <p:cNvPr id="11" name="Prostokąt 10"/>
          <p:cNvSpPr/>
          <p:nvPr/>
        </p:nvSpPr>
        <p:spPr>
          <a:xfrm>
            <a:off x="494493" y="3411808"/>
            <a:ext cx="7998594" cy="1200329"/>
          </a:xfrm>
          <a:prstGeom prst="rect">
            <a:avLst/>
          </a:prstGeom>
        </p:spPr>
        <p:txBody>
          <a:bodyPr wrap="square">
            <a:spAutoFit/>
          </a:bodyPr>
          <a:lstStyle/>
          <a:p>
            <a:pPr algn="ctr"/>
            <a:r>
              <a:rPr lang="pl-PL" sz="2400" b="1" dirty="0" smtClean="0"/>
              <a:t>Wykorzystanie środków w ramach PROW 2007-2013 –</a:t>
            </a:r>
            <a:r>
              <a:rPr lang="pl-PL" sz="2400" b="1" dirty="0" smtClean="0">
                <a:solidFill>
                  <a:srgbClr val="007A37"/>
                </a:solidFill>
              </a:rPr>
              <a:t> </a:t>
            </a:r>
          </a:p>
          <a:p>
            <a:pPr algn="ctr"/>
            <a:r>
              <a:rPr lang="pl-PL" sz="2400" b="1" dirty="0" smtClean="0">
                <a:solidFill>
                  <a:srgbClr val="007A37"/>
                </a:solidFill>
              </a:rPr>
              <a:t>około 8.000.000 zł netto</a:t>
            </a:r>
          </a:p>
          <a:p>
            <a:pPr algn="ctr"/>
            <a:r>
              <a:rPr lang="pl-PL" sz="2400" b="1" dirty="0">
                <a:solidFill>
                  <a:srgbClr val="007A37"/>
                </a:solidFill>
              </a:rPr>
              <a:t>p</a:t>
            </a:r>
            <a:r>
              <a:rPr lang="pl-PL" sz="2400" b="1" dirty="0" smtClean="0">
                <a:solidFill>
                  <a:srgbClr val="007A37"/>
                </a:solidFill>
              </a:rPr>
              <a:t>onad 9.000.000 zł brutto</a:t>
            </a:r>
          </a:p>
        </p:txBody>
      </p:sp>
      <p:pic>
        <p:nvPicPr>
          <p:cNvPr id="13" name="Obraz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65172" y="105287"/>
            <a:ext cx="5400674" cy="784913"/>
          </a:xfrm>
          <a:prstGeom prst="rect">
            <a:avLst/>
          </a:prstGeom>
        </p:spPr>
      </p:pic>
    </p:spTree>
    <p:extLst>
      <p:ext uri="{BB962C8B-B14F-4D97-AF65-F5344CB8AC3E}">
        <p14:creationId xmlns:p14="http://schemas.microsoft.com/office/powerpoint/2010/main" val="32378823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p:cNvPicPr>
            <a:picLocks noChangeAspect="1"/>
          </p:cNvPicPr>
          <p:nvPr/>
        </p:nvPicPr>
        <p:blipFill>
          <a:blip r:embed="rId2"/>
          <a:stretch>
            <a:fillRect/>
          </a:stretch>
        </p:blipFill>
        <p:spPr>
          <a:xfrm>
            <a:off x="1516487" y="1953526"/>
            <a:ext cx="6677994" cy="304566"/>
          </a:xfrm>
          <a:prstGeom prst="rect">
            <a:avLst/>
          </a:prstGeom>
        </p:spPr>
      </p:pic>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0" y="2360720"/>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3"/>
          <a:stretch>
            <a:fillRect/>
          </a:stretch>
        </p:blipFill>
        <p:spPr>
          <a:xfrm>
            <a:off x="0" y="6533359"/>
            <a:ext cx="9144793" cy="324641"/>
          </a:xfrm>
          <a:prstGeom prst="rect">
            <a:avLst/>
          </a:prstGeom>
        </p:spPr>
      </p:pic>
      <p:sp>
        <p:nvSpPr>
          <p:cNvPr id="13" name="Tytuł 1"/>
          <p:cNvSpPr txBox="1">
            <a:spLocks/>
          </p:cNvSpPr>
          <p:nvPr/>
        </p:nvSpPr>
        <p:spPr>
          <a:xfrm>
            <a:off x="1486296" y="1871878"/>
            <a:ext cx="6172200" cy="329565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3200" dirty="0" smtClean="0"/>
              <a:t/>
            </a:r>
            <a:br>
              <a:rPr lang="pl-PL" sz="3200" dirty="0" smtClean="0"/>
            </a:br>
            <a:r>
              <a:rPr lang="pl-PL" sz="3200" dirty="0" smtClean="0"/>
              <a:t/>
            </a:r>
            <a:br>
              <a:rPr lang="pl-PL" sz="3200" dirty="0" smtClean="0"/>
            </a:br>
            <a:r>
              <a:rPr lang="pl-PL" sz="3200" dirty="0" smtClean="0"/>
              <a:t> </a:t>
            </a:r>
            <a:endParaRPr lang="pl-PL" sz="3200" dirty="0"/>
          </a:p>
        </p:txBody>
      </p:sp>
      <p:sp>
        <p:nvSpPr>
          <p:cNvPr id="3" name="Prostokąt 2"/>
          <p:cNvSpPr/>
          <p:nvPr/>
        </p:nvSpPr>
        <p:spPr>
          <a:xfrm>
            <a:off x="278145" y="1871878"/>
            <a:ext cx="8588502" cy="2800767"/>
          </a:xfrm>
          <a:prstGeom prst="rect">
            <a:avLst/>
          </a:prstGeom>
        </p:spPr>
        <p:txBody>
          <a:bodyPr wrap="square">
            <a:spAutoFit/>
          </a:bodyPr>
          <a:lstStyle/>
          <a:p>
            <a:endParaRPr lang="pl-PL" dirty="0" smtClean="0"/>
          </a:p>
          <a:p>
            <a:pPr algn="ctr"/>
            <a:r>
              <a:rPr lang="pl-PL" sz="2000" dirty="0" smtClean="0">
                <a:latin typeface="Times New Roman" panose="02020603050405020304" pitchFamily="18" charset="0"/>
                <a:cs typeface="Times New Roman" panose="02020603050405020304" pitchFamily="18" charset="0"/>
              </a:rPr>
              <a:t>Podstawą </a:t>
            </a:r>
            <a:r>
              <a:rPr lang="pl-PL" sz="2000" dirty="0">
                <a:latin typeface="Times New Roman" panose="02020603050405020304" pitchFamily="18" charset="0"/>
                <a:cs typeface="Times New Roman" panose="02020603050405020304" pitchFamily="18" charset="0"/>
              </a:rPr>
              <a:t>wdrażania KSOW </a:t>
            </a:r>
            <a:r>
              <a:rPr lang="pl-PL" sz="2000" dirty="0" smtClean="0">
                <a:latin typeface="Times New Roman" panose="02020603050405020304" pitchFamily="18" charset="0"/>
                <a:cs typeface="Times New Roman" panose="02020603050405020304" pitchFamily="18" charset="0"/>
              </a:rPr>
              <a:t>w latach 2014-2020 będzie </a:t>
            </a:r>
          </a:p>
          <a:p>
            <a:pPr algn="ctr"/>
            <a:r>
              <a:rPr lang="pl-PL" sz="2000" b="1" dirty="0" smtClean="0">
                <a:solidFill>
                  <a:srgbClr val="007A37"/>
                </a:solidFill>
                <a:latin typeface="Times New Roman" panose="02020603050405020304" pitchFamily="18" charset="0"/>
                <a:cs typeface="Times New Roman" panose="02020603050405020304" pitchFamily="18" charset="0"/>
              </a:rPr>
              <a:t>Plan </a:t>
            </a:r>
            <a:r>
              <a:rPr lang="pl-PL" sz="2000" b="1" dirty="0">
                <a:solidFill>
                  <a:srgbClr val="007A37"/>
                </a:solidFill>
                <a:latin typeface="Times New Roman" panose="02020603050405020304" pitchFamily="18" charset="0"/>
                <a:cs typeface="Times New Roman" panose="02020603050405020304" pitchFamily="18" charset="0"/>
              </a:rPr>
              <a:t>Działania Krajowej Sieci Obszarów Wiejskich na lata </a:t>
            </a:r>
            <a:r>
              <a:rPr lang="pl-PL" sz="2000" b="1" dirty="0" smtClean="0">
                <a:solidFill>
                  <a:srgbClr val="007A37"/>
                </a:solidFill>
                <a:latin typeface="Times New Roman" panose="02020603050405020304" pitchFamily="18" charset="0"/>
                <a:cs typeface="Times New Roman" panose="02020603050405020304" pitchFamily="18" charset="0"/>
              </a:rPr>
              <a:t>2014-2020</a:t>
            </a:r>
          </a:p>
          <a:p>
            <a:pPr algn="ctr"/>
            <a:r>
              <a:rPr lang="pl-PL" sz="2000" dirty="0" smtClean="0">
                <a:latin typeface="Times New Roman" panose="02020603050405020304" pitchFamily="18" charset="0"/>
                <a:cs typeface="Times New Roman" panose="02020603050405020304" pitchFamily="18" charset="0"/>
              </a:rPr>
              <a:t> </a:t>
            </a:r>
            <a:r>
              <a:rPr lang="pl-PL" sz="2000" dirty="0">
                <a:latin typeface="Times New Roman" panose="02020603050405020304" pitchFamily="18" charset="0"/>
                <a:cs typeface="Times New Roman" panose="02020603050405020304" pitchFamily="18" charset="0"/>
              </a:rPr>
              <a:t>zapewniający realizację działań KSOW i opracowywany na podstawie </a:t>
            </a:r>
            <a:endParaRPr lang="pl-PL" sz="2000" dirty="0" smtClean="0">
              <a:latin typeface="Times New Roman" panose="02020603050405020304" pitchFamily="18" charset="0"/>
              <a:cs typeface="Times New Roman" panose="02020603050405020304" pitchFamily="18" charset="0"/>
            </a:endParaRPr>
          </a:p>
          <a:p>
            <a:pPr algn="ctr"/>
            <a:r>
              <a:rPr lang="pl-PL" sz="2000" dirty="0" smtClean="0">
                <a:latin typeface="Times New Roman" panose="02020603050405020304" pitchFamily="18" charset="0"/>
                <a:cs typeface="Times New Roman" panose="02020603050405020304" pitchFamily="18" charset="0"/>
              </a:rPr>
              <a:t>art</a:t>
            </a:r>
            <a:r>
              <a:rPr lang="pl-PL" sz="2000" dirty="0">
                <a:latin typeface="Times New Roman" panose="02020603050405020304" pitchFamily="18" charset="0"/>
                <a:cs typeface="Times New Roman" panose="02020603050405020304" pitchFamily="18" charset="0"/>
              </a:rPr>
              <a:t>. 54 ust. 3 lit. b rozporządzenia Parlamentu Europejskiego </a:t>
            </a:r>
            <a:endParaRPr lang="pl-PL" sz="2000" dirty="0" smtClean="0">
              <a:latin typeface="Times New Roman" panose="02020603050405020304" pitchFamily="18" charset="0"/>
              <a:cs typeface="Times New Roman" panose="02020603050405020304" pitchFamily="18" charset="0"/>
            </a:endParaRPr>
          </a:p>
          <a:p>
            <a:pPr algn="ctr"/>
            <a:r>
              <a:rPr lang="pl-PL" sz="2000" dirty="0" smtClean="0">
                <a:latin typeface="Times New Roman" panose="02020603050405020304" pitchFamily="18" charset="0"/>
                <a:cs typeface="Times New Roman" panose="02020603050405020304" pitchFamily="18" charset="0"/>
              </a:rPr>
              <a:t>i </a:t>
            </a:r>
            <a:r>
              <a:rPr lang="pl-PL" sz="2000" dirty="0">
                <a:latin typeface="Times New Roman" panose="02020603050405020304" pitchFamily="18" charset="0"/>
                <a:cs typeface="Times New Roman" panose="02020603050405020304" pitchFamily="18" charset="0"/>
              </a:rPr>
              <a:t>Rady (UE) nr 1305/2013 z dnia 17 grudnia 2013 r. w sprawie wsparcia rozwoju obszarów wiejskich przez Europejski Fundusz Rolny na rzecz Rozwoju Obszarów Wiejskich (EFRROW) i uchylające rozporządzenie Rady (WE) nr 1698/2005</a:t>
            </a:r>
            <a:r>
              <a:rPr lang="pl-PL" sz="2000" dirty="0"/>
              <a:t>. </a:t>
            </a:r>
            <a:endParaRPr lang="pl-PL" sz="2000" dirty="0" smtClean="0"/>
          </a:p>
          <a:p>
            <a:endParaRPr lang="pl-PL" dirty="0"/>
          </a:p>
        </p:txBody>
      </p:sp>
      <p:pic>
        <p:nvPicPr>
          <p:cNvPr id="11" name="Obraz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65172" y="105287"/>
            <a:ext cx="5400674" cy="784913"/>
          </a:xfrm>
          <a:prstGeom prst="rect">
            <a:avLst/>
          </a:prstGeom>
        </p:spPr>
      </p:pic>
    </p:spTree>
    <p:extLst>
      <p:ext uri="{BB962C8B-B14F-4D97-AF65-F5344CB8AC3E}">
        <p14:creationId xmlns:p14="http://schemas.microsoft.com/office/powerpoint/2010/main" val="30102873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p:cNvPicPr>
            <a:picLocks noChangeAspect="1"/>
          </p:cNvPicPr>
          <p:nvPr/>
        </p:nvPicPr>
        <p:blipFill>
          <a:blip r:embed="rId2"/>
          <a:stretch>
            <a:fillRect/>
          </a:stretch>
        </p:blipFill>
        <p:spPr>
          <a:xfrm>
            <a:off x="1516487" y="1093597"/>
            <a:ext cx="6677994" cy="304566"/>
          </a:xfrm>
          <a:prstGeom prst="rect">
            <a:avLst/>
          </a:prstGeom>
        </p:spPr>
      </p:pic>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0" y="2360720"/>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3"/>
          <a:stretch>
            <a:fillRect/>
          </a:stretch>
        </p:blipFill>
        <p:spPr>
          <a:xfrm>
            <a:off x="0" y="6533359"/>
            <a:ext cx="9144793" cy="324641"/>
          </a:xfrm>
          <a:prstGeom prst="rect">
            <a:avLst/>
          </a:prstGeom>
        </p:spPr>
      </p:pic>
      <p:sp>
        <p:nvSpPr>
          <p:cNvPr id="13" name="Tytuł 1"/>
          <p:cNvSpPr txBox="1">
            <a:spLocks/>
          </p:cNvSpPr>
          <p:nvPr/>
        </p:nvSpPr>
        <p:spPr>
          <a:xfrm>
            <a:off x="1486295" y="1917217"/>
            <a:ext cx="6172200" cy="329565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pl-PL" sz="3200" dirty="0"/>
          </a:p>
        </p:txBody>
      </p:sp>
      <p:sp>
        <p:nvSpPr>
          <p:cNvPr id="3" name="Rectangle 1"/>
          <p:cNvSpPr>
            <a:spLocks noChangeArrowheads="1"/>
          </p:cNvSpPr>
          <p:nvPr/>
        </p:nvSpPr>
        <p:spPr bwMode="auto">
          <a:xfrm>
            <a:off x="266740" y="890201"/>
            <a:ext cx="8636629" cy="1113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69790" tIns="203136" rIns="91440" bIns="76176" numCol="1" anchor="ctr" anchorCtr="0" compatLnSpc="1">
            <a:prstTxWarp prst="textNoShape">
              <a:avLst/>
            </a:prstTxWarp>
            <a:spAutoFit/>
          </a:bodyPr>
          <a:lstStyle/>
          <a:p>
            <a:pPr lvl="0" algn="ctr" eaLnBrk="0" fontAlgn="base" hangingPunct="0">
              <a:spcBef>
                <a:spcPct val="0"/>
              </a:spcBef>
              <a:spcAft>
                <a:spcPct val="0"/>
              </a:spcAft>
            </a:pPr>
            <a:r>
              <a:rPr kumimoji="0" lang="pl-PL" i="0"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I</a:t>
            </a:r>
            <a:r>
              <a:rPr kumimoji="0" lang="pl-PL" i="0" strike="noStrike" cap="none" normalizeH="0" baseline="0" dirty="0" smtClean="0" bmk="">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ndykatywny budżet ze wskazaniem szacunkowych kwot i łącznej wartości realizacji działań </a:t>
            </a:r>
            <a:r>
              <a:rPr lang="pl-PL" dirty="0" smtClean="0" bmk="">
                <a:latin typeface="Times New Roman" panose="02020603050405020304" pitchFamily="18" charset="0"/>
                <a:ea typeface="SimSun" panose="02010600030101010101" pitchFamily="2" charset="-122"/>
                <a:cs typeface="Times New Roman" panose="02020603050405020304" pitchFamily="18" charset="0"/>
              </a:rPr>
              <a:t>dla całego kraju</a:t>
            </a:r>
            <a:r>
              <a:rPr kumimoji="0" lang="pl-PL" i="0" strike="noStrike" cap="none" normalizeH="0" baseline="0" dirty="0" smtClean="0" bmk="">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(w euro)</a:t>
            </a:r>
            <a:endParaRPr kumimoji="0" lang="pl-PL" i="0"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pl-PL" sz="1800" b="0" i="0" u="none" strike="noStrike" cap="none" normalizeH="0" baseline="0" dirty="0" smtClean="0">
              <a:ln>
                <a:noFill/>
              </a:ln>
              <a:solidFill>
                <a:schemeClr val="tx1"/>
              </a:solidFill>
              <a:effectLst/>
              <a:latin typeface="Arial" panose="020B0604020202020204" pitchFamily="34" charset="0"/>
            </a:endParaRPr>
          </a:p>
        </p:txBody>
      </p:sp>
      <p:pic>
        <p:nvPicPr>
          <p:cNvPr id="6" name="Obraz 5"/>
          <p:cNvPicPr>
            <a:picLocks noChangeAspect="1"/>
          </p:cNvPicPr>
          <p:nvPr/>
        </p:nvPicPr>
        <p:blipFill>
          <a:blip r:embed="rId4"/>
          <a:stretch>
            <a:fillRect/>
          </a:stretch>
        </p:blipFill>
        <p:spPr>
          <a:xfrm>
            <a:off x="940199" y="1674586"/>
            <a:ext cx="6829784" cy="1034312"/>
          </a:xfrm>
          <a:prstGeom prst="rect">
            <a:avLst/>
          </a:prstGeom>
        </p:spPr>
      </p:pic>
      <p:graphicFrame>
        <p:nvGraphicFramePr>
          <p:cNvPr id="16" name="Tabela 15"/>
          <p:cNvGraphicFramePr>
            <a:graphicFrameLocks noGrp="1"/>
          </p:cNvGraphicFramePr>
          <p:nvPr>
            <p:extLst>
              <p:ext uri="{D42A27DB-BD31-4B8C-83A1-F6EECF244321}">
                <p14:modId xmlns:p14="http://schemas.microsoft.com/office/powerpoint/2010/main" val="3261450362"/>
              </p:ext>
            </p:extLst>
          </p:nvPr>
        </p:nvGraphicFramePr>
        <p:xfrm>
          <a:off x="1109314" y="3564766"/>
          <a:ext cx="6129516" cy="1809548"/>
        </p:xfrm>
        <a:graphic>
          <a:graphicData uri="http://schemas.openxmlformats.org/drawingml/2006/table">
            <a:tbl>
              <a:tblPr/>
              <a:tblGrid>
                <a:gridCol w="300357">
                  <a:extLst>
                    <a:ext uri="{9D8B030D-6E8A-4147-A177-3AD203B41FA5}">
                      <a16:colId xmlns="" xmlns:a16="http://schemas.microsoft.com/office/drawing/2014/main" val="20000"/>
                    </a:ext>
                  </a:extLst>
                </a:gridCol>
                <a:gridCol w="1913389">
                  <a:extLst>
                    <a:ext uri="{9D8B030D-6E8A-4147-A177-3AD203B41FA5}">
                      <a16:colId xmlns="" xmlns:a16="http://schemas.microsoft.com/office/drawing/2014/main" val="20001"/>
                    </a:ext>
                  </a:extLst>
                </a:gridCol>
                <a:gridCol w="1275592">
                  <a:extLst>
                    <a:ext uri="{9D8B030D-6E8A-4147-A177-3AD203B41FA5}">
                      <a16:colId xmlns="" xmlns:a16="http://schemas.microsoft.com/office/drawing/2014/main" val="20002"/>
                    </a:ext>
                  </a:extLst>
                </a:gridCol>
                <a:gridCol w="1216262">
                  <a:extLst>
                    <a:ext uri="{9D8B030D-6E8A-4147-A177-3AD203B41FA5}">
                      <a16:colId xmlns="" xmlns:a16="http://schemas.microsoft.com/office/drawing/2014/main" val="20003"/>
                    </a:ext>
                  </a:extLst>
                </a:gridCol>
                <a:gridCol w="1423916">
                  <a:extLst>
                    <a:ext uri="{9D8B030D-6E8A-4147-A177-3AD203B41FA5}">
                      <a16:colId xmlns="" xmlns:a16="http://schemas.microsoft.com/office/drawing/2014/main" val="20004"/>
                    </a:ext>
                  </a:extLst>
                </a:gridCol>
              </a:tblGrid>
              <a:tr h="594698">
                <a:tc>
                  <a:txBody>
                    <a:bodyPr/>
                    <a:lstStyle/>
                    <a:p>
                      <a:pPr algn="l" fontAlgn="ctr"/>
                      <a:r>
                        <a:rPr lang="pl-PL" sz="1050" b="1" i="0" u="none" strike="noStrike" dirty="0">
                          <a:solidFill>
                            <a:srgbClr val="000000"/>
                          </a:solidFill>
                          <a:effectLst/>
                          <a:latin typeface="Tahoma" panose="020B0604030504040204" pitchFamily="34" charset="0"/>
                        </a:rPr>
                        <a:t>Lp.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pl-PL" sz="1050" b="1" i="0" u="none" strike="noStrike" dirty="0">
                          <a:solidFill>
                            <a:srgbClr val="000000"/>
                          </a:solidFill>
                          <a:effectLst/>
                          <a:latin typeface="Tahoma" panose="020B0604030504040204" pitchFamily="34" charset="0"/>
                        </a:rPr>
                        <a:t>Nazwa beneficjenta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pl-PL" sz="1050" b="1" i="0" u="none" strike="noStrike">
                          <a:solidFill>
                            <a:srgbClr val="000000"/>
                          </a:solidFill>
                          <a:effectLst/>
                          <a:latin typeface="Tahoma" panose="020B0604030504040204" pitchFamily="34" charset="0"/>
                        </a:rPr>
                        <a:t>Plan operacyjny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pl-PL" sz="1050" b="1" i="0" u="none" strike="noStrike">
                          <a:solidFill>
                            <a:srgbClr val="000000"/>
                          </a:solidFill>
                          <a:effectLst/>
                          <a:latin typeface="Tahoma" panose="020B0604030504040204" pitchFamily="34" charset="0"/>
                        </a:rPr>
                        <a:t>Suma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pl-PL" sz="1050" b="1" i="0" u="none" strike="noStrike" dirty="0">
                          <a:solidFill>
                            <a:srgbClr val="000000"/>
                          </a:solidFill>
                          <a:effectLst/>
                          <a:latin typeface="Tahoma" panose="020B0604030504040204" pitchFamily="34" charset="0"/>
                        </a:rPr>
                        <a:t>Suma wszystkich planów </a:t>
                      </a:r>
                      <a:r>
                        <a:rPr lang="pl-PL" sz="1050" b="1" i="0" u="none" strike="noStrike" dirty="0" smtClean="0">
                          <a:solidFill>
                            <a:srgbClr val="000000"/>
                          </a:solidFill>
                          <a:effectLst/>
                          <a:latin typeface="Tahoma" panose="020B0604030504040204" pitchFamily="34" charset="0"/>
                        </a:rPr>
                        <a:t>operacyjnych</a:t>
                      </a:r>
                      <a:endParaRPr lang="pl-PL" sz="1050" b="1" i="0" u="none" strike="noStrike" dirty="0">
                        <a:solidFill>
                          <a:srgbClr val="000000"/>
                        </a:solidFill>
                        <a:effectLst/>
                        <a:latin typeface="Tahoma" panose="020B060403050404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242970">
                <a:tc rowSpan="5">
                  <a:txBody>
                    <a:bodyPr/>
                    <a:lstStyle/>
                    <a:p>
                      <a:pPr algn="ctr" fontAlgn="ctr"/>
                      <a:r>
                        <a:rPr lang="pl-PL" sz="1050" b="1" i="0" u="none" strike="noStrike">
                          <a:solidFill>
                            <a:srgbClr val="000000"/>
                          </a:solidFill>
                          <a:effectLst/>
                          <a:latin typeface="Tahoma" panose="020B0604030504040204" pitchFamily="34" charset="0"/>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pl-PL" sz="1050" b="0" i="0" u="none" strike="noStrike" dirty="0">
                          <a:solidFill>
                            <a:srgbClr val="000000"/>
                          </a:solidFill>
                          <a:effectLst/>
                          <a:latin typeface="Tahoma" panose="020B0604030504040204" pitchFamily="34" charset="0"/>
                        </a:rPr>
                        <a:t>Samorząd Województwa Mazowieckiego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pl-PL" sz="1050" b="0" i="0" u="none" strike="noStrike">
                          <a:solidFill>
                            <a:srgbClr val="000000"/>
                          </a:solidFill>
                          <a:effectLst/>
                          <a:latin typeface="Tahoma" panose="020B0604030504040204" pitchFamily="34" charset="0"/>
                        </a:rPr>
                        <a:t>2014-2015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pl-PL" sz="1050" b="0" i="0" u="none" strike="noStrike">
                          <a:solidFill>
                            <a:srgbClr val="000000"/>
                          </a:solidFill>
                          <a:effectLst/>
                          <a:latin typeface="Tahoma" panose="020B0604030504040204" pitchFamily="34" charset="0"/>
                        </a:rPr>
                        <a:t>250 390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pl-PL" sz="1200" b="1" i="0" u="none" strike="noStrike" dirty="0">
                          <a:solidFill>
                            <a:srgbClr val="008000"/>
                          </a:solidFill>
                          <a:effectLst/>
                          <a:latin typeface="Tahoma" panose="020B0604030504040204" pitchFamily="34" charset="0"/>
                        </a:rPr>
                        <a:t>3 605 </a:t>
                      </a:r>
                      <a:r>
                        <a:rPr lang="pl-PL" sz="1200" b="1" i="0" u="none" strike="noStrike" dirty="0" smtClean="0">
                          <a:solidFill>
                            <a:srgbClr val="008000"/>
                          </a:solidFill>
                          <a:effectLst/>
                          <a:latin typeface="Tahoma" panose="020B0604030504040204" pitchFamily="34" charset="0"/>
                        </a:rPr>
                        <a:t>205*</a:t>
                      </a:r>
                      <a:endParaRPr lang="pl-PL" sz="1200" b="1" i="0" u="none" strike="noStrike" dirty="0">
                        <a:solidFill>
                          <a:srgbClr val="008000"/>
                        </a:solidFill>
                        <a:effectLst/>
                        <a:latin typeface="Tahoma" panose="020B060403050404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42970">
                <a:tc vMerge="1">
                  <a:txBody>
                    <a:bodyPr/>
                    <a:lstStyle/>
                    <a:p>
                      <a:endParaRPr lang="pl-PL"/>
                    </a:p>
                  </a:txBody>
                  <a:tcPr/>
                </a:tc>
                <a:tc vMerge="1">
                  <a:txBody>
                    <a:bodyPr/>
                    <a:lstStyle/>
                    <a:p>
                      <a:endParaRPr lang="pl-PL"/>
                    </a:p>
                  </a:txBody>
                  <a:tcPr/>
                </a:tc>
                <a:tc>
                  <a:txBody>
                    <a:bodyPr/>
                    <a:lstStyle/>
                    <a:p>
                      <a:pPr algn="ctr" fontAlgn="ctr"/>
                      <a:r>
                        <a:rPr lang="pl-PL" sz="1050" b="0" i="0" u="none" strike="noStrike">
                          <a:solidFill>
                            <a:srgbClr val="000000"/>
                          </a:solidFill>
                          <a:effectLst/>
                          <a:latin typeface="Tahoma" panose="020B0604030504040204" pitchFamily="34" charset="0"/>
                        </a:rPr>
                        <a:t>2016-2017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pl-PL" sz="1050" b="0" i="0" u="none" strike="noStrike">
                          <a:solidFill>
                            <a:srgbClr val="000000"/>
                          </a:solidFill>
                          <a:effectLst/>
                          <a:latin typeface="Tahoma" panose="020B0604030504040204" pitchFamily="34" charset="0"/>
                        </a:rPr>
                        <a:t>1 029 458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pl-PL"/>
                    </a:p>
                  </a:txBody>
                  <a:tcPr/>
                </a:tc>
                <a:extLst>
                  <a:ext uri="{0D108BD9-81ED-4DB2-BD59-A6C34878D82A}">
                    <a16:rowId xmlns="" xmlns:a16="http://schemas.microsoft.com/office/drawing/2014/main" val="10002"/>
                  </a:ext>
                </a:extLst>
              </a:tr>
              <a:tr h="242970">
                <a:tc vMerge="1">
                  <a:txBody>
                    <a:bodyPr/>
                    <a:lstStyle/>
                    <a:p>
                      <a:endParaRPr lang="pl-PL"/>
                    </a:p>
                  </a:txBody>
                  <a:tcPr/>
                </a:tc>
                <a:tc vMerge="1">
                  <a:txBody>
                    <a:bodyPr/>
                    <a:lstStyle/>
                    <a:p>
                      <a:endParaRPr lang="pl-PL"/>
                    </a:p>
                  </a:txBody>
                  <a:tcPr/>
                </a:tc>
                <a:tc>
                  <a:txBody>
                    <a:bodyPr/>
                    <a:lstStyle/>
                    <a:p>
                      <a:pPr algn="ctr" fontAlgn="ctr"/>
                      <a:r>
                        <a:rPr lang="pl-PL" sz="1050" b="0" i="0" u="none" strike="noStrike">
                          <a:solidFill>
                            <a:srgbClr val="000000"/>
                          </a:solidFill>
                          <a:effectLst/>
                          <a:latin typeface="Tahoma" panose="020B0604030504040204" pitchFamily="34" charset="0"/>
                        </a:rPr>
                        <a:t>2018-2019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pl-PL" sz="1050" b="0" i="0" u="none" strike="noStrike" dirty="0">
                          <a:solidFill>
                            <a:srgbClr val="000000"/>
                          </a:solidFill>
                          <a:effectLst/>
                          <a:latin typeface="Tahoma" panose="020B0604030504040204" pitchFamily="34" charset="0"/>
                        </a:rPr>
                        <a:t>933 748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pl-PL"/>
                    </a:p>
                  </a:txBody>
                  <a:tcPr/>
                </a:tc>
                <a:extLst>
                  <a:ext uri="{0D108BD9-81ED-4DB2-BD59-A6C34878D82A}">
                    <a16:rowId xmlns="" xmlns:a16="http://schemas.microsoft.com/office/drawing/2014/main" val="10003"/>
                  </a:ext>
                </a:extLst>
              </a:tr>
              <a:tr h="242970">
                <a:tc vMerge="1">
                  <a:txBody>
                    <a:bodyPr/>
                    <a:lstStyle/>
                    <a:p>
                      <a:endParaRPr lang="pl-PL"/>
                    </a:p>
                  </a:txBody>
                  <a:tcPr/>
                </a:tc>
                <a:tc vMerge="1">
                  <a:txBody>
                    <a:bodyPr/>
                    <a:lstStyle/>
                    <a:p>
                      <a:endParaRPr lang="pl-PL"/>
                    </a:p>
                  </a:txBody>
                  <a:tcPr/>
                </a:tc>
                <a:tc>
                  <a:txBody>
                    <a:bodyPr/>
                    <a:lstStyle/>
                    <a:p>
                      <a:pPr algn="ctr" fontAlgn="ctr"/>
                      <a:r>
                        <a:rPr lang="pl-PL" sz="1050" b="0" i="0" u="none" strike="noStrike" dirty="0">
                          <a:solidFill>
                            <a:srgbClr val="000000"/>
                          </a:solidFill>
                          <a:effectLst/>
                          <a:latin typeface="Tahoma" panose="020B0604030504040204" pitchFamily="34" charset="0"/>
                        </a:rPr>
                        <a:t>2020-2021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pl-PL" sz="1050" b="0" i="0" u="none" strike="noStrike">
                          <a:solidFill>
                            <a:srgbClr val="000000"/>
                          </a:solidFill>
                          <a:effectLst/>
                          <a:latin typeface="Tahoma" panose="020B0604030504040204" pitchFamily="34" charset="0"/>
                        </a:rPr>
                        <a:t>760 698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pl-PL"/>
                    </a:p>
                  </a:txBody>
                  <a:tcPr/>
                </a:tc>
                <a:extLst>
                  <a:ext uri="{0D108BD9-81ED-4DB2-BD59-A6C34878D82A}">
                    <a16:rowId xmlns="" xmlns:a16="http://schemas.microsoft.com/office/drawing/2014/main" val="10004"/>
                  </a:ext>
                </a:extLst>
              </a:tr>
              <a:tr h="242970">
                <a:tc vMerge="1">
                  <a:txBody>
                    <a:bodyPr/>
                    <a:lstStyle/>
                    <a:p>
                      <a:endParaRPr lang="pl-PL"/>
                    </a:p>
                  </a:txBody>
                  <a:tcPr/>
                </a:tc>
                <a:tc vMerge="1">
                  <a:txBody>
                    <a:bodyPr/>
                    <a:lstStyle/>
                    <a:p>
                      <a:endParaRPr lang="pl-PL"/>
                    </a:p>
                  </a:txBody>
                  <a:tcPr/>
                </a:tc>
                <a:tc>
                  <a:txBody>
                    <a:bodyPr/>
                    <a:lstStyle/>
                    <a:p>
                      <a:pPr algn="ctr" fontAlgn="ctr"/>
                      <a:r>
                        <a:rPr lang="pl-PL" sz="1050" b="0" i="0" u="none" strike="noStrike" dirty="0">
                          <a:solidFill>
                            <a:srgbClr val="000000"/>
                          </a:solidFill>
                          <a:effectLst/>
                          <a:latin typeface="Tahoma" panose="020B0604030504040204" pitchFamily="34" charset="0"/>
                        </a:rPr>
                        <a:t>2022-2023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pl-PL" sz="1050" b="0" i="0" u="none" strike="noStrike" dirty="0">
                          <a:solidFill>
                            <a:srgbClr val="000000"/>
                          </a:solidFill>
                          <a:effectLst/>
                          <a:latin typeface="Tahoma" panose="020B0604030504040204" pitchFamily="34" charset="0"/>
                        </a:rPr>
                        <a:t>630 911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pl-PL"/>
                    </a:p>
                  </a:txBody>
                  <a:tcPr/>
                </a:tc>
                <a:extLst>
                  <a:ext uri="{0D108BD9-81ED-4DB2-BD59-A6C34878D82A}">
                    <a16:rowId xmlns="" xmlns:a16="http://schemas.microsoft.com/office/drawing/2014/main" val="10005"/>
                  </a:ext>
                </a:extLst>
              </a:tr>
            </a:tbl>
          </a:graphicData>
        </a:graphic>
      </p:graphicFrame>
      <p:sp>
        <p:nvSpPr>
          <p:cNvPr id="17" name="Rectangle 1"/>
          <p:cNvSpPr>
            <a:spLocks noChangeArrowheads="1"/>
          </p:cNvSpPr>
          <p:nvPr/>
        </p:nvSpPr>
        <p:spPr bwMode="auto">
          <a:xfrm>
            <a:off x="149400" y="2720703"/>
            <a:ext cx="8636629" cy="10514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69790" tIns="203136" rIns="91440" bIns="76176" numCol="1" anchor="ctr" anchorCtr="0" compatLnSpc="1">
            <a:prstTxWarp prst="textNoShape">
              <a:avLst/>
            </a:prstTxWarp>
            <a:spAutoFit/>
          </a:bodyPr>
          <a:lstStyle/>
          <a:p>
            <a:pPr lvl="0" algn="ctr" eaLnBrk="0" fontAlgn="base" hangingPunct="0">
              <a:spcBef>
                <a:spcPct val="0"/>
              </a:spcBef>
              <a:spcAft>
                <a:spcPct val="0"/>
              </a:spcAft>
            </a:pPr>
            <a:r>
              <a:rPr kumimoji="0" lang="pl-PL" sz="1600" i="0" strike="noStrike" cap="none" normalizeH="0" baseline="0" dirty="0" smtClean="0">
                <a:ln>
                  <a:noFill/>
                </a:ln>
                <a:solidFill>
                  <a:srgbClr val="007A37"/>
                </a:solidFill>
                <a:effectLst/>
                <a:latin typeface="Times New Roman" panose="02020603050405020304" pitchFamily="18" charset="0"/>
                <a:ea typeface="SimSun" panose="02010600030101010101" pitchFamily="2" charset="-122"/>
                <a:cs typeface="Times New Roman" panose="02020603050405020304" pitchFamily="18" charset="0"/>
              </a:rPr>
              <a:t>I</a:t>
            </a:r>
            <a:r>
              <a:rPr kumimoji="0" lang="pl-PL" sz="1600" i="0" strike="noStrike" cap="none" normalizeH="0" baseline="0" dirty="0" smtClean="0" bmk="">
                <a:ln>
                  <a:noFill/>
                </a:ln>
                <a:solidFill>
                  <a:srgbClr val="007A37"/>
                </a:solidFill>
                <a:effectLst/>
                <a:latin typeface="Times New Roman" panose="02020603050405020304" pitchFamily="18" charset="0"/>
                <a:ea typeface="SimSun" panose="02010600030101010101" pitchFamily="2" charset="-122"/>
                <a:cs typeface="Times New Roman" panose="02020603050405020304" pitchFamily="18" charset="0"/>
              </a:rPr>
              <a:t>ndykatywny budżet ze wskazaniem szacunkowych kwot i łącznej wartości realizacji działań </a:t>
            </a:r>
          </a:p>
          <a:p>
            <a:pPr lvl="0" algn="ctr" eaLnBrk="0" fontAlgn="base" hangingPunct="0">
              <a:spcBef>
                <a:spcPct val="0"/>
              </a:spcBef>
              <a:spcAft>
                <a:spcPct val="0"/>
              </a:spcAft>
            </a:pPr>
            <a:r>
              <a:rPr lang="pl-PL" sz="1600" dirty="0" smtClean="0" bmk="">
                <a:solidFill>
                  <a:srgbClr val="007A37"/>
                </a:solidFill>
                <a:latin typeface="Times New Roman" panose="02020603050405020304" pitchFamily="18" charset="0"/>
                <a:ea typeface="SimSun" panose="02010600030101010101" pitchFamily="2" charset="-122"/>
                <a:cs typeface="Times New Roman" panose="02020603050405020304" pitchFamily="18" charset="0"/>
              </a:rPr>
              <a:t>dla województwa mazowieckiego (w Euro)</a:t>
            </a:r>
            <a:endParaRPr kumimoji="0" lang="pl-PL" sz="1600" i="0" strike="noStrike" cap="none" normalizeH="0" baseline="0" dirty="0" smtClean="0">
              <a:ln>
                <a:noFill/>
              </a:ln>
              <a:solidFill>
                <a:srgbClr val="007A37"/>
              </a:solidFill>
              <a:effectLst/>
              <a:latin typeface="Times New Roman" panose="02020603050405020304" pitchFamily="18" charset="0"/>
              <a:ea typeface="SimSun"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pl-PL" sz="1800" b="0" i="0" u="none" strike="noStrike" cap="none" normalizeH="0" baseline="0" dirty="0" smtClean="0">
              <a:ln>
                <a:noFill/>
              </a:ln>
              <a:solidFill>
                <a:schemeClr val="tx1"/>
              </a:solidFill>
              <a:effectLst/>
              <a:latin typeface="Arial" panose="020B0604020202020204" pitchFamily="34" charset="0"/>
            </a:endParaRPr>
          </a:p>
        </p:txBody>
      </p:sp>
      <p:sp>
        <p:nvSpPr>
          <p:cNvPr id="18" name="Rectangle 1"/>
          <p:cNvSpPr>
            <a:spLocks noChangeArrowheads="1"/>
          </p:cNvSpPr>
          <p:nvPr/>
        </p:nvSpPr>
        <p:spPr bwMode="auto">
          <a:xfrm>
            <a:off x="1033527" y="5212867"/>
            <a:ext cx="6160169" cy="466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69790" tIns="203136" rIns="91440" bIns="76176" numCol="1" anchor="ctr" anchorCtr="0" compatLnSpc="1">
            <a:prstTxWarp prst="textNoShape">
              <a:avLst/>
            </a:prstTxWarp>
            <a:spAutoFit/>
          </a:bodyPr>
          <a:lstStyle/>
          <a:p>
            <a:pPr lvl="0" eaLnBrk="0" fontAlgn="base" hangingPunct="0">
              <a:spcBef>
                <a:spcPct val="0"/>
              </a:spcBef>
              <a:spcAft>
                <a:spcPct val="0"/>
              </a:spcAft>
            </a:pPr>
            <a:r>
              <a:rPr kumimoji="0" lang="pl-PL" sz="1100" i="0"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 w tym co najmniej 10% </a:t>
            </a:r>
            <a:r>
              <a:rPr lang="pl-PL" sz="1100" dirty="0" smtClean="0">
                <a:latin typeface="Times New Roman" panose="02020603050405020304" pitchFamily="18" charset="0"/>
                <a:ea typeface="SimSun" panose="02010600030101010101" pitchFamily="2" charset="-122"/>
                <a:cs typeface="Times New Roman" panose="02020603050405020304" pitchFamily="18" charset="0"/>
              </a:rPr>
              <a:t>na </a:t>
            </a:r>
            <a:r>
              <a:rPr kumimoji="0" lang="pl-PL" sz="1100" i="0"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Plan Komunikacyjny </a:t>
            </a:r>
          </a:p>
        </p:txBody>
      </p:sp>
      <p:pic>
        <p:nvPicPr>
          <p:cNvPr id="20" name="Obraz 1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65172" y="105287"/>
            <a:ext cx="5400674" cy="784913"/>
          </a:xfrm>
          <a:prstGeom prst="rect">
            <a:avLst/>
          </a:prstGeom>
        </p:spPr>
      </p:pic>
    </p:spTree>
    <p:extLst>
      <p:ext uri="{BB962C8B-B14F-4D97-AF65-F5344CB8AC3E}">
        <p14:creationId xmlns:p14="http://schemas.microsoft.com/office/powerpoint/2010/main" val="12175344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p:cNvPicPr>
            <a:picLocks noChangeAspect="1"/>
          </p:cNvPicPr>
          <p:nvPr/>
        </p:nvPicPr>
        <p:blipFill>
          <a:blip r:embed="rId2"/>
          <a:stretch>
            <a:fillRect/>
          </a:stretch>
        </p:blipFill>
        <p:spPr>
          <a:xfrm>
            <a:off x="1516487" y="1093597"/>
            <a:ext cx="6677994" cy="304566"/>
          </a:xfrm>
          <a:prstGeom prst="rect">
            <a:avLst/>
          </a:prstGeom>
        </p:spPr>
      </p:pic>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0" y="2360720"/>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3"/>
          <a:stretch>
            <a:fillRect/>
          </a:stretch>
        </p:blipFill>
        <p:spPr>
          <a:xfrm>
            <a:off x="0" y="6533359"/>
            <a:ext cx="9144793" cy="324641"/>
          </a:xfrm>
          <a:prstGeom prst="rect">
            <a:avLst/>
          </a:prstGeom>
        </p:spPr>
      </p:pic>
      <p:sp>
        <p:nvSpPr>
          <p:cNvPr id="13" name="Tytuł 1"/>
          <p:cNvSpPr txBox="1">
            <a:spLocks/>
          </p:cNvSpPr>
          <p:nvPr/>
        </p:nvSpPr>
        <p:spPr>
          <a:xfrm>
            <a:off x="1486296" y="1871878"/>
            <a:ext cx="6172200" cy="329565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3200" dirty="0" smtClean="0"/>
              <a:t/>
            </a:r>
            <a:br>
              <a:rPr lang="pl-PL" sz="3200" dirty="0" smtClean="0"/>
            </a:br>
            <a:r>
              <a:rPr lang="pl-PL" sz="3200" dirty="0" smtClean="0"/>
              <a:t/>
            </a:r>
            <a:br>
              <a:rPr lang="pl-PL" sz="3200" dirty="0" smtClean="0"/>
            </a:br>
            <a:r>
              <a:rPr lang="pl-PL" sz="3200" dirty="0" smtClean="0"/>
              <a:t> </a:t>
            </a:r>
            <a:endParaRPr lang="pl-PL" sz="3200" dirty="0"/>
          </a:p>
        </p:txBody>
      </p:sp>
      <p:sp>
        <p:nvSpPr>
          <p:cNvPr id="3" name="Prostokąt 2"/>
          <p:cNvSpPr/>
          <p:nvPr/>
        </p:nvSpPr>
        <p:spPr>
          <a:xfrm>
            <a:off x="266740" y="1245880"/>
            <a:ext cx="8588502" cy="3016210"/>
          </a:xfrm>
          <a:prstGeom prst="rect">
            <a:avLst/>
          </a:prstGeom>
        </p:spPr>
        <p:txBody>
          <a:bodyPr wrap="square">
            <a:spAutoFit/>
          </a:bodyPr>
          <a:lstStyle/>
          <a:p>
            <a:endParaRPr lang="pl-PL" dirty="0" smtClean="0"/>
          </a:p>
          <a:p>
            <a:endParaRPr lang="pl-PL" dirty="0"/>
          </a:p>
          <a:p>
            <a:pPr algn="ctr"/>
            <a:r>
              <a:rPr lang="pl-PL" sz="2200" b="1" dirty="0">
                <a:latin typeface="Times New Roman" panose="02020603050405020304" pitchFamily="18" charset="0"/>
                <a:cs typeface="Times New Roman" panose="02020603050405020304" pitchFamily="18" charset="0"/>
              </a:rPr>
              <a:t>Plan Działania Krajowej Sieci Obszarów Wiejskich na lata </a:t>
            </a:r>
            <a:r>
              <a:rPr lang="pl-PL" sz="2200" b="1" dirty="0" smtClean="0">
                <a:latin typeface="Times New Roman" panose="02020603050405020304" pitchFamily="18" charset="0"/>
                <a:cs typeface="Times New Roman" panose="02020603050405020304" pitchFamily="18" charset="0"/>
              </a:rPr>
              <a:t>2014-2020 </a:t>
            </a:r>
            <a:r>
              <a:rPr lang="pl-PL" sz="2200" dirty="0" smtClean="0">
                <a:latin typeface="Times New Roman" panose="02020603050405020304" pitchFamily="18" charset="0"/>
                <a:cs typeface="Times New Roman" panose="02020603050405020304" pitchFamily="18" charset="0"/>
              </a:rPr>
              <a:t>realizowany będzie poprzez:</a:t>
            </a:r>
          </a:p>
          <a:p>
            <a:pPr algn="ctr"/>
            <a:endParaRPr lang="pl-PL" sz="22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pl-PL" sz="2200" b="1" dirty="0" smtClean="0">
                <a:latin typeface="Times New Roman" panose="02020603050405020304" pitchFamily="18" charset="0"/>
                <a:cs typeface="Times New Roman" panose="02020603050405020304" pitchFamily="18" charset="0"/>
              </a:rPr>
              <a:t>dwuletnie </a:t>
            </a:r>
            <a:r>
              <a:rPr lang="pl-PL" sz="2200" b="1" dirty="0">
                <a:latin typeface="Times New Roman" panose="02020603050405020304" pitchFamily="18" charset="0"/>
                <a:cs typeface="Times New Roman" panose="02020603050405020304" pitchFamily="18" charset="0"/>
              </a:rPr>
              <a:t>Plany Operacyjne </a:t>
            </a:r>
            <a:r>
              <a:rPr lang="pl-PL" sz="2200" dirty="0">
                <a:latin typeface="Times New Roman" panose="02020603050405020304" pitchFamily="18" charset="0"/>
                <a:cs typeface="Times New Roman" panose="02020603050405020304" pitchFamily="18" charset="0"/>
              </a:rPr>
              <a:t>zawierające również działania informacyjno-promocyjne ujęte w </a:t>
            </a:r>
            <a:r>
              <a:rPr lang="pl-PL" sz="2200" i="1" dirty="0">
                <a:latin typeface="Times New Roman" panose="02020603050405020304" pitchFamily="18" charset="0"/>
                <a:cs typeface="Times New Roman" panose="02020603050405020304" pitchFamily="18" charset="0"/>
              </a:rPr>
              <a:t>Planie </a:t>
            </a:r>
            <a:r>
              <a:rPr lang="pl-PL" sz="2200" i="1" dirty="0" smtClean="0">
                <a:latin typeface="Times New Roman" panose="02020603050405020304" pitchFamily="18" charset="0"/>
                <a:cs typeface="Times New Roman" panose="02020603050405020304" pitchFamily="18" charset="0"/>
              </a:rPr>
              <a:t>Komunikacyjnym </a:t>
            </a:r>
            <a:r>
              <a:rPr lang="pl-PL" sz="2200" dirty="0" smtClean="0">
                <a:latin typeface="Times New Roman" panose="02020603050405020304" pitchFamily="18" charset="0"/>
                <a:cs typeface="Times New Roman" panose="02020603050405020304" pitchFamily="18" charset="0"/>
              </a:rPr>
              <a:t>(KSOW)</a:t>
            </a:r>
          </a:p>
          <a:p>
            <a:pPr marL="342900" indent="-342900">
              <a:buFont typeface="Wingdings" panose="05000000000000000000" pitchFamily="2" charset="2"/>
              <a:buChar char="§"/>
            </a:pPr>
            <a:endParaRPr lang="pl-PL" sz="2200" i="1"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pl-PL" sz="2200" dirty="0" smtClean="0">
                <a:latin typeface="Times New Roman" panose="02020603050405020304" pitchFamily="18" charset="0"/>
                <a:cs typeface="Times New Roman" panose="02020603050405020304" pitchFamily="18" charset="0"/>
              </a:rPr>
              <a:t>Sieć na rzecz innowacji w rolnictwie i na obszarach wiejskich (SIR)</a:t>
            </a:r>
            <a:endParaRPr lang="pl-PL" sz="2200" dirty="0">
              <a:latin typeface="Times New Roman" panose="02020603050405020304" pitchFamily="18" charset="0"/>
              <a:cs typeface="Times New Roman" panose="02020603050405020304" pitchFamily="18" charset="0"/>
            </a:endParaRPr>
          </a:p>
        </p:txBody>
      </p:sp>
      <p:pic>
        <p:nvPicPr>
          <p:cNvPr id="11" name="Obraz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65172" y="105287"/>
            <a:ext cx="5400674" cy="784913"/>
          </a:xfrm>
          <a:prstGeom prst="rect">
            <a:avLst/>
          </a:prstGeom>
        </p:spPr>
      </p:pic>
    </p:spTree>
    <p:extLst>
      <p:ext uri="{BB962C8B-B14F-4D97-AF65-F5344CB8AC3E}">
        <p14:creationId xmlns:p14="http://schemas.microsoft.com/office/powerpoint/2010/main" val="34553731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p:cNvPicPr>
            <a:picLocks noChangeAspect="1"/>
          </p:cNvPicPr>
          <p:nvPr/>
        </p:nvPicPr>
        <p:blipFill>
          <a:blip r:embed="rId2"/>
          <a:stretch>
            <a:fillRect/>
          </a:stretch>
        </p:blipFill>
        <p:spPr>
          <a:xfrm>
            <a:off x="1516487" y="1093597"/>
            <a:ext cx="6677994" cy="304566"/>
          </a:xfrm>
          <a:prstGeom prst="rect">
            <a:avLst/>
          </a:prstGeom>
        </p:spPr>
      </p:pic>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0" y="2360720"/>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3"/>
          <a:stretch>
            <a:fillRect/>
          </a:stretch>
        </p:blipFill>
        <p:spPr>
          <a:xfrm>
            <a:off x="0" y="6533359"/>
            <a:ext cx="9144793" cy="324641"/>
          </a:xfrm>
          <a:prstGeom prst="rect">
            <a:avLst/>
          </a:prstGeom>
        </p:spPr>
      </p:pic>
      <p:sp>
        <p:nvSpPr>
          <p:cNvPr id="15" name="Prostokąt 14"/>
          <p:cNvSpPr/>
          <p:nvPr/>
        </p:nvSpPr>
        <p:spPr>
          <a:xfrm>
            <a:off x="798896" y="2161275"/>
            <a:ext cx="7555831" cy="1754326"/>
          </a:xfrm>
          <a:prstGeom prst="rect">
            <a:avLst/>
          </a:prstGeom>
        </p:spPr>
        <p:txBody>
          <a:bodyPr wrap="square">
            <a:spAutoFit/>
          </a:bodyPr>
          <a:lstStyle/>
          <a:p>
            <a:pPr algn="ctr"/>
            <a:r>
              <a:rPr lang="pl-PL" sz="3600" b="1" dirty="0">
                <a:latin typeface="Times New Roman" panose="02020603050405020304" pitchFamily="18" charset="0"/>
                <a:cs typeface="Times New Roman" panose="02020603050405020304" pitchFamily="18" charset="0"/>
              </a:rPr>
              <a:t>Plan Działania </a:t>
            </a:r>
            <a:br>
              <a:rPr lang="pl-PL" sz="3600" b="1" dirty="0">
                <a:latin typeface="Times New Roman" panose="02020603050405020304" pitchFamily="18" charset="0"/>
                <a:cs typeface="Times New Roman" panose="02020603050405020304" pitchFamily="18" charset="0"/>
              </a:rPr>
            </a:br>
            <a:r>
              <a:rPr lang="pl-PL" sz="3600" b="1" dirty="0">
                <a:latin typeface="Times New Roman" panose="02020603050405020304" pitchFamily="18" charset="0"/>
                <a:cs typeface="Times New Roman" panose="02020603050405020304" pitchFamily="18" charset="0"/>
              </a:rPr>
              <a:t>Krajowej Sieci Obszarów Wiejskich </a:t>
            </a:r>
            <a:br>
              <a:rPr lang="pl-PL" sz="3600" b="1" dirty="0">
                <a:latin typeface="Times New Roman" panose="02020603050405020304" pitchFamily="18" charset="0"/>
                <a:cs typeface="Times New Roman" panose="02020603050405020304" pitchFamily="18" charset="0"/>
              </a:rPr>
            </a:br>
            <a:r>
              <a:rPr lang="pl-PL" sz="3600" b="1" dirty="0">
                <a:latin typeface="Times New Roman" panose="02020603050405020304" pitchFamily="18" charset="0"/>
                <a:cs typeface="Times New Roman" panose="02020603050405020304" pitchFamily="18" charset="0"/>
              </a:rPr>
              <a:t>na lata 2014-2020</a:t>
            </a:r>
            <a:endParaRPr lang="pl-PL" sz="3600" dirty="0">
              <a:latin typeface="Times New Roman" panose="02020603050405020304" pitchFamily="18" charset="0"/>
              <a:cs typeface="Times New Roman" panose="02020603050405020304" pitchFamily="18" charset="0"/>
            </a:endParaRPr>
          </a:p>
        </p:txBody>
      </p:sp>
      <p:pic>
        <p:nvPicPr>
          <p:cNvPr id="11" name="Obraz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65172" y="105287"/>
            <a:ext cx="5400674" cy="784913"/>
          </a:xfrm>
          <a:prstGeom prst="rect">
            <a:avLst/>
          </a:prstGeom>
        </p:spPr>
      </p:pic>
    </p:spTree>
    <p:extLst>
      <p:ext uri="{BB962C8B-B14F-4D97-AF65-F5344CB8AC3E}">
        <p14:creationId xmlns:p14="http://schemas.microsoft.com/office/powerpoint/2010/main" val="39355515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p:cNvPicPr>
            <a:picLocks noChangeAspect="1"/>
          </p:cNvPicPr>
          <p:nvPr/>
        </p:nvPicPr>
        <p:blipFill>
          <a:blip r:embed="rId2"/>
          <a:stretch>
            <a:fillRect/>
          </a:stretch>
        </p:blipFill>
        <p:spPr>
          <a:xfrm>
            <a:off x="1516487" y="1093597"/>
            <a:ext cx="6677994" cy="304566"/>
          </a:xfrm>
          <a:prstGeom prst="rect">
            <a:avLst/>
          </a:prstGeom>
        </p:spPr>
      </p:pic>
      <p:sp>
        <p:nvSpPr>
          <p:cNvPr id="7" name="Rectangle 5"/>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pl-PL" sz="1350"/>
          </a:p>
        </p:txBody>
      </p:sp>
      <p:sp>
        <p:nvSpPr>
          <p:cNvPr id="8" name="Rectangle 6"/>
          <p:cNvSpPr>
            <a:spLocks noChangeArrowheads="1"/>
          </p:cNvSpPr>
          <p:nvPr/>
        </p:nvSpPr>
        <p:spPr bwMode="auto">
          <a:xfrm>
            <a:off x="0" y="1560620"/>
            <a:ext cx="2988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9" name="Rectangle 7"/>
          <p:cNvSpPr>
            <a:spLocks noChangeArrowheads="1"/>
          </p:cNvSpPr>
          <p:nvPr/>
        </p:nvSpPr>
        <p:spPr bwMode="auto">
          <a:xfrm>
            <a:off x="0" y="1953526"/>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sp>
        <p:nvSpPr>
          <p:cNvPr id="10" name="Rectangle 8"/>
          <p:cNvSpPr>
            <a:spLocks noChangeArrowheads="1"/>
          </p:cNvSpPr>
          <p:nvPr/>
        </p:nvSpPr>
        <p:spPr bwMode="auto">
          <a:xfrm>
            <a:off x="0" y="2360720"/>
            <a:ext cx="26674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pl-PL" sz="900">
                <a:latin typeface="Arial" panose="020B0604020202020204" pitchFamily="34" charset="0"/>
                <a:ea typeface="Times New Roman" panose="02020603050405020304" pitchFamily="18" charset="0"/>
              </a:rPr>
              <a:t>    </a:t>
            </a:r>
            <a:endParaRPr lang="pl-PL" sz="1350">
              <a:latin typeface="Arial" panose="020B0604020202020204" pitchFamily="34" charset="0"/>
            </a:endParaRPr>
          </a:p>
        </p:txBody>
      </p:sp>
      <p:pic>
        <p:nvPicPr>
          <p:cNvPr id="12" name="Obraz 11"/>
          <p:cNvPicPr>
            <a:picLocks noChangeAspect="1"/>
          </p:cNvPicPr>
          <p:nvPr/>
        </p:nvPicPr>
        <p:blipFill>
          <a:blip r:embed="rId3"/>
          <a:stretch>
            <a:fillRect/>
          </a:stretch>
        </p:blipFill>
        <p:spPr>
          <a:xfrm>
            <a:off x="0" y="6533359"/>
            <a:ext cx="9144793" cy="324641"/>
          </a:xfrm>
          <a:prstGeom prst="rect">
            <a:avLst/>
          </a:prstGeom>
        </p:spPr>
      </p:pic>
      <p:sp>
        <p:nvSpPr>
          <p:cNvPr id="13" name="Tytuł 1"/>
          <p:cNvSpPr txBox="1">
            <a:spLocks/>
          </p:cNvSpPr>
          <p:nvPr/>
        </p:nvSpPr>
        <p:spPr>
          <a:xfrm>
            <a:off x="1486296" y="1871878"/>
            <a:ext cx="6172200" cy="329565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3200" dirty="0" smtClean="0"/>
              <a:t/>
            </a:r>
            <a:br>
              <a:rPr lang="pl-PL" sz="3200" dirty="0" smtClean="0"/>
            </a:br>
            <a:r>
              <a:rPr lang="pl-PL" sz="3200" dirty="0" smtClean="0"/>
              <a:t/>
            </a:r>
            <a:br>
              <a:rPr lang="pl-PL" sz="3200" dirty="0" smtClean="0"/>
            </a:br>
            <a:r>
              <a:rPr lang="pl-PL" sz="3200" dirty="0" smtClean="0"/>
              <a:t> </a:t>
            </a:r>
            <a:endParaRPr lang="pl-PL" sz="3200" dirty="0"/>
          </a:p>
        </p:txBody>
      </p:sp>
      <p:sp>
        <p:nvSpPr>
          <p:cNvPr id="3" name="Prostokąt 2"/>
          <p:cNvSpPr/>
          <p:nvPr/>
        </p:nvSpPr>
        <p:spPr>
          <a:xfrm>
            <a:off x="298801" y="1028700"/>
            <a:ext cx="8585318" cy="5247590"/>
          </a:xfrm>
          <a:prstGeom prst="rect">
            <a:avLst/>
          </a:prstGeom>
        </p:spPr>
        <p:txBody>
          <a:bodyPr wrap="square">
            <a:spAutoFit/>
          </a:bodyPr>
          <a:lstStyle/>
          <a:p>
            <a:pPr algn="ctr"/>
            <a:r>
              <a:rPr lang="pl-PL" sz="2400" dirty="0">
                <a:latin typeface="Times New Roman" panose="02020603050405020304" pitchFamily="18" charset="0"/>
                <a:cs typeface="Times New Roman" panose="02020603050405020304" pitchFamily="18" charset="0"/>
              </a:rPr>
              <a:t>Plan działania </a:t>
            </a:r>
            <a:r>
              <a:rPr lang="pl-PL" sz="2400" dirty="0" smtClean="0">
                <a:latin typeface="Times New Roman" panose="02020603050405020304" pitchFamily="18" charset="0"/>
                <a:cs typeface="Times New Roman" panose="02020603050405020304" pitchFamily="18" charset="0"/>
              </a:rPr>
              <a:t>KSOW:</a:t>
            </a:r>
          </a:p>
          <a:p>
            <a:pPr algn="ctr"/>
            <a:endParaRPr lang="pl-PL" sz="11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pl-PL" sz="2000" dirty="0" smtClean="0">
                <a:latin typeface="Times New Roman" panose="02020603050405020304" pitchFamily="18" charset="0"/>
                <a:cs typeface="Times New Roman" panose="02020603050405020304" pitchFamily="18" charset="0"/>
              </a:rPr>
              <a:t>opracowywany </a:t>
            </a:r>
            <a:r>
              <a:rPr lang="pl-PL" sz="2000" dirty="0">
                <a:latin typeface="Times New Roman" panose="02020603050405020304" pitchFamily="18" charset="0"/>
                <a:cs typeface="Times New Roman" panose="02020603050405020304" pitchFamily="18" charset="0"/>
              </a:rPr>
              <a:t>jest na okres wdrażania PROW </a:t>
            </a:r>
            <a:r>
              <a:rPr lang="pl-PL" sz="2000" dirty="0" smtClean="0">
                <a:latin typeface="Times New Roman" panose="02020603050405020304" pitchFamily="18" charset="0"/>
                <a:cs typeface="Times New Roman" panose="02020603050405020304" pitchFamily="18" charset="0"/>
              </a:rPr>
              <a:t>2014-2020</a:t>
            </a:r>
          </a:p>
          <a:p>
            <a:pPr marL="342900" indent="-342900">
              <a:buFont typeface="Wingdings" panose="05000000000000000000" pitchFamily="2" charset="2"/>
              <a:buChar char="§"/>
            </a:pPr>
            <a:r>
              <a:rPr lang="pl-PL" sz="2000" dirty="0" smtClean="0">
                <a:latin typeface="Times New Roman" panose="02020603050405020304" pitchFamily="18" charset="0"/>
                <a:cs typeface="Times New Roman" panose="02020603050405020304" pitchFamily="18" charset="0"/>
              </a:rPr>
              <a:t>określa </a:t>
            </a:r>
            <a:r>
              <a:rPr lang="pl-PL" sz="2000" dirty="0">
                <a:latin typeface="Times New Roman" panose="02020603050405020304" pitchFamily="18" charset="0"/>
                <a:cs typeface="Times New Roman" panose="02020603050405020304" pitchFamily="18" charset="0"/>
              </a:rPr>
              <a:t>cele i priorytety KSOW do osiągnięcia aż do 2023 roku, zgodnie z zasadą </a:t>
            </a:r>
            <a:r>
              <a:rPr lang="pl-PL" sz="2000" dirty="0" smtClean="0">
                <a:latin typeface="Times New Roman" panose="02020603050405020304" pitchFamily="18" charset="0"/>
                <a:cs typeface="Times New Roman" panose="02020603050405020304" pitchFamily="18" charset="0"/>
              </a:rPr>
              <a:t>n+3 </a:t>
            </a:r>
          </a:p>
          <a:p>
            <a:pPr marL="342900" indent="-342900">
              <a:buFont typeface="Wingdings" panose="05000000000000000000" pitchFamily="2" charset="2"/>
              <a:buChar char="§"/>
            </a:pPr>
            <a:r>
              <a:rPr lang="pl-PL" sz="2000" dirty="0" smtClean="0">
                <a:latin typeface="Times New Roman" panose="02020603050405020304" pitchFamily="18" charset="0"/>
                <a:cs typeface="Times New Roman" panose="02020603050405020304" pitchFamily="18" charset="0"/>
              </a:rPr>
              <a:t>wskazuje </a:t>
            </a:r>
            <a:r>
              <a:rPr lang="pl-PL" sz="2000" dirty="0">
                <a:latin typeface="Times New Roman" panose="02020603050405020304" pitchFamily="18" charset="0"/>
                <a:cs typeface="Times New Roman" panose="02020603050405020304" pitchFamily="18" charset="0"/>
              </a:rPr>
              <a:t>przede wszystkim na zakresy wsparcia które można realizować w celu jak najefektywniejszego ich </a:t>
            </a:r>
            <a:r>
              <a:rPr lang="pl-PL" sz="2000" dirty="0" smtClean="0">
                <a:latin typeface="Times New Roman" panose="02020603050405020304" pitchFamily="18" charset="0"/>
                <a:cs typeface="Times New Roman" panose="02020603050405020304" pitchFamily="18" charset="0"/>
              </a:rPr>
              <a:t>wdrażania</a:t>
            </a:r>
            <a:r>
              <a:rPr lang="pl-PL" sz="2000" dirty="0">
                <a:latin typeface="Times New Roman" panose="02020603050405020304" pitchFamily="18" charset="0"/>
                <a:cs typeface="Times New Roman" panose="02020603050405020304" pitchFamily="18" charset="0"/>
              </a:rPr>
              <a:t>, zawiera ich opis i cele, a także kryteria wyboru projektów do realizacji w ramach dwuletnich planów operacyjnych, plan finansowy, wskaźniki realizacji działań oraz wytyczne IZ w zakresie monitorowania, sprawozdawczości i ewaluacji. </a:t>
            </a:r>
            <a:endParaRPr lang="pl-PL" sz="2000" dirty="0" smtClean="0">
              <a:latin typeface="Times New Roman" panose="02020603050405020304" pitchFamily="18" charset="0"/>
              <a:cs typeface="Times New Roman" panose="02020603050405020304" pitchFamily="18" charset="0"/>
            </a:endParaRPr>
          </a:p>
          <a:p>
            <a:endParaRPr lang="pl-PL" sz="2000" dirty="0">
              <a:latin typeface="Times New Roman" panose="02020603050405020304" pitchFamily="18" charset="0"/>
              <a:cs typeface="Times New Roman" panose="02020603050405020304" pitchFamily="18" charset="0"/>
            </a:endParaRPr>
          </a:p>
          <a:p>
            <a:pPr algn="ctr"/>
            <a:r>
              <a:rPr lang="pl-PL" sz="2000" dirty="0" smtClean="0">
                <a:latin typeface="Times New Roman" panose="02020603050405020304" pitchFamily="18" charset="0"/>
                <a:cs typeface="Times New Roman" panose="02020603050405020304" pitchFamily="18" charset="0"/>
              </a:rPr>
              <a:t>Plan </a:t>
            </a:r>
            <a:r>
              <a:rPr lang="pl-PL" sz="2000" dirty="0">
                <a:latin typeface="Times New Roman" panose="02020603050405020304" pitchFamily="18" charset="0"/>
                <a:cs typeface="Times New Roman" panose="02020603050405020304" pitchFamily="18" charset="0"/>
              </a:rPr>
              <a:t>działania gwarantuje ciągłość realizacji działań przez cały okres wdrażania PROW 2014-2020. </a:t>
            </a:r>
            <a:endParaRPr lang="pl-PL" sz="2000" dirty="0" smtClean="0">
              <a:latin typeface="Times New Roman" panose="02020603050405020304" pitchFamily="18" charset="0"/>
              <a:cs typeface="Times New Roman" panose="02020603050405020304" pitchFamily="18" charset="0"/>
            </a:endParaRPr>
          </a:p>
          <a:p>
            <a:pPr algn="ctr"/>
            <a:endParaRPr lang="pl-PL" sz="1100" dirty="0">
              <a:latin typeface="Times New Roman" panose="02020603050405020304" pitchFamily="18" charset="0"/>
              <a:cs typeface="Times New Roman" panose="02020603050405020304" pitchFamily="18" charset="0"/>
            </a:endParaRPr>
          </a:p>
          <a:p>
            <a:pPr algn="ctr"/>
            <a:r>
              <a:rPr lang="pl-PL" sz="2000" dirty="0">
                <a:latin typeface="Times New Roman" panose="02020603050405020304" pitchFamily="18" charset="0"/>
                <a:cs typeface="Times New Roman" panose="02020603050405020304" pitchFamily="18" charset="0"/>
              </a:rPr>
              <a:t>Plan działania realizowany jest poprzez dwuletnie plany operacyjne, które są jednolitymi dokumentami, tworzonymi przy współpracy jednostki centralnej, jednostek regionalnych, CDR i 16 WODR. </a:t>
            </a:r>
          </a:p>
        </p:txBody>
      </p:sp>
      <p:pic>
        <p:nvPicPr>
          <p:cNvPr id="11" name="Obraz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65172" y="105287"/>
            <a:ext cx="5400674" cy="784913"/>
          </a:xfrm>
          <a:prstGeom prst="rect">
            <a:avLst/>
          </a:prstGeom>
        </p:spPr>
      </p:pic>
    </p:spTree>
    <p:extLst>
      <p:ext uri="{BB962C8B-B14F-4D97-AF65-F5344CB8AC3E}">
        <p14:creationId xmlns:p14="http://schemas.microsoft.com/office/powerpoint/2010/main" val="400833243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Motyw pakietu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yw pakietu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07b7ab49-311d-416e-8e97-324e2c9b47b0">DQVEUTKVX5HN-2029630870-6494</_dlc_DocId>
    <_dlc_DocIdUrl xmlns="07b7ab49-311d-416e-8e97-324e2c9b47b0">
      <Url>http://portal/departament/drrow/brksow/_layouts/15/DocIdRedir.aspx?ID=DQVEUTKVX5HN-2029630870-6494</Url>
      <Description>DQVEUTKVX5HN-2029630870-6494</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230D936771C969468E7AF0C2825DBE2D" ma:contentTypeVersion="1" ma:contentTypeDescription="Utwórz nowy dokument." ma:contentTypeScope="" ma:versionID="fa781269355df90f5de16aa7d985da56">
  <xsd:schema xmlns:xsd="http://www.w3.org/2001/XMLSchema" xmlns:xs="http://www.w3.org/2001/XMLSchema" xmlns:p="http://schemas.microsoft.com/office/2006/metadata/properties" xmlns:ns2="03d8cb41-9c1a-4e4b-8e47-a618fcdbd5fa" xmlns:ns3="07b7ab49-311d-416e-8e97-324e2c9b47b0" targetNamespace="http://schemas.microsoft.com/office/2006/metadata/properties" ma:root="true" ma:fieldsID="aac0137793cccb78b8a4b685897a56f1" ns2:_="" ns3:_="">
    <xsd:import namespace="03d8cb41-9c1a-4e4b-8e47-a618fcdbd5fa"/>
    <xsd:import namespace="07b7ab49-311d-416e-8e97-324e2c9b47b0"/>
    <xsd:element name="properties">
      <xsd:complexType>
        <xsd:sequence>
          <xsd:element name="documentManagement">
            <xsd:complexType>
              <xsd:all>
                <xsd:element ref="ns2:SharedWithUser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d8cb41-9c1a-4e4b-8e47-a618fcdbd5fa" elementFormDefault="qualified">
    <xsd:import namespace="http://schemas.microsoft.com/office/2006/documentManagement/types"/>
    <xsd:import namespace="http://schemas.microsoft.com/office/infopath/2007/PartnerControls"/>
    <xsd:element name="SharedWithUsers" ma:index="8" nillable="true" ma:displayName="Udostępnianie"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7b7ab49-311d-416e-8e97-324e2c9b47b0" elementFormDefault="qualified">
    <xsd:import namespace="http://schemas.microsoft.com/office/2006/documentManagement/types"/>
    <xsd:import namespace="http://schemas.microsoft.com/office/infopath/2007/PartnerControls"/>
    <xsd:element name="_dlc_DocId" ma:index="9" nillable="true" ma:displayName="Wartość identyfikatora dokumentu" ma:description="Wartość identyfikatora dokumentu przypisanego do tego elementu." ma:internalName="_dlc_DocId" ma:readOnly="true">
      <xsd:simpleType>
        <xsd:restriction base="dms:Text"/>
      </xsd:simpleType>
    </xsd:element>
    <xsd:element name="_dlc_DocIdUrl" ma:index="10" nillable="true" ma:displayName="Identyfikator dokumentu" ma:description="Łącze stałe do tego dokumentu."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B483E80-101C-43BE-84CF-41513A62F594}">
  <ds:schemaRefs>
    <ds:schemaRef ds:uri="http://schemas.openxmlformats.org/package/2006/metadata/core-properties"/>
    <ds:schemaRef ds:uri="http://schemas.microsoft.com/office/2006/metadata/properties"/>
    <ds:schemaRef ds:uri="07b7ab49-311d-416e-8e97-324e2c9b47b0"/>
    <ds:schemaRef ds:uri="http://schemas.microsoft.com/office/2006/documentManagement/types"/>
    <ds:schemaRef ds:uri="http://purl.org/dc/terms/"/>
    <ds:schemaRef ds:uri="http://schemas.microsoft.com/office/infopath/2007/PartnerControls"/>
    <ds:schemaRef ds:uri="http://www.w3.org/XML/1998/namespace"/>
    <ds:schemaRef ds:uri="03d8cb41-9c1a-4e4b-8e47-a618fcdbd5fa"/>
    <ds:schemaRef ds:uri="http://purl.org/dc/dcmitype/"/>
    <ds:schemaRef ds:uri="http://purl.org/dc/elements/1.1/"/>
  </ds:schemaRefs>
</ds:datastoreItem>
</file>

<file path=customXml/itemProps2.xml><?xml version="1.0" encoding="utf-8"?>
<ds:datastoreItem xmlns:ds="http://schemas.openxmlformats.org/officeDocument/2006/customXml" ds:itemID="{07B37064-ACB6-4A0B-8C6F-BD17859EBD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d8cb41-9c1a-4e4b-8e47-a618fcdbd5fa"/>
    <ds:schemaRef ds:uri="07b7ab49-311d-416e-8e97-324e2c9b47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4D4BD77-CFEF-4854-A0B6-5F1A4CAA3E30}">
  <ds:schemaRefs>
    <ds:schemaRef ds:uri="http://schemas.microsoft.com/sharepoint/events"/>
  </ds:schemaRefs>
</ds:datastoreItem>
</file>

<file path=customXml/itemProps4.xml><?xml version="1.0" encoding="utf-8"?>
<ds:datastoreItem xmlns:ds="http://schemas.openxmlformats.org/officeDocument/2006/customXml" ds:itemID="{780A9964-B599-4989-B694-D5C31E5312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1193</TotalTime>
  <Words>3218</Words>
  <Application>Microsoft Office PowerPoint</Application>
  <PresentationFormat>Pokaz na ekranie (4:3)</PresentationFormat>
  <Paragraphs>463</Paragraphs>
  <Slides>34</Slides>
  <Notes>0</Notes>
  <HiddenSlides>0</HiddenSlides>
  <MMClips>0</MMClips>
  <ScaleCrop>false</ScaleCrop>
  <HeadingPairs>
    <vt:vector size="4" baseType="variant">
      <vt:variant>
        <vt:lpstr>Motyw</vt:lpstr>
      </vt:variant>
      <vt:variant>
        <vt:i4>1</vt:i4>
      </vt:variant>
      <vt:variant>
        <vt:lpstr>Tytuły slajdów</vt:lpstr>
      </vt:variant>
      <vt:variant>
        <vt:i4>34</vt:i4>
      </vt:variant>
    </vt:vector>
  </HeadingPairs>
  <TitlesOfParts>
    <vt:vector size="35" baseType="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Działania KSOW</vt:lpstr>
      <vt:lpstr>Działania KSOW</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Łukaszuk Alicja</dc:creator>
  <cp:lastModifiedBy>Marzec Anna</cp:lastModifiedBy>
  <cp:revision>64</cp:revision>
  <cp:lastPrinted>2015-10-01T12:19:14Z</cp:lastPrinted>
  <dcterms:created xsi:type="dcterms:W3CDTF">2015-09-14T06:04:20Z</dcterms:created>
  <dcterms:modified xsi:type="dcterms:W3CDTF">2015-10-06T07:28:39Z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0x010100230D936771C969468E7AF0C2825DBE2D</vt:lpwstr>
  </property>
  <property fmtid="{D5CDD505-2E9C-101B-9397-08002B2CF9AE}" pid="3" name="_dlc_DocIdItemGuid">
    <vt:lpwstr>01eade3f-81ed-4f24-b065-007daa86b818</vt:lpwstr>
  </property>
</Properties>
</file>