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7" r:id="rId9"/>
    <p:sldId id="276" r:id="rId10"/>
    <p:sldId id="278" r:id="rId11"/>
    <p:sldId id="280" r:id="rId12"/>
    <p:sldId id="281" r:id="rId13"/>
    <p:sldId id="284" r:id="rId14"/>
    <p:sldId id="283" r:id="rId15"/>
    <p:sldId id="265" r:id="rId16"/>
    <p:sldId id="266" r:id="rId17"/>
    <p:sldId id="267" r:id="rId18"/>
    <p:sldId id="270" r:id="rId19"/>
    <p:sldId id="272" r:id="rId20"/>
    <p:sldId id="273" r:id="rId21"/>
    <p:sldId id="290" r:id="rId22"/>
    <p:sldId id="291" r:id="rId23"/>
    <p:sldId id="292" r:id="rId24"/>
    <p:sldId id="298" r:id="rId25"/>
    <p:sldId id="306" r:id="rId26"/>
    <p:sldId id="311" r:id="rId27"/>
    <p:sldId id="315" r:id="rId28"/>
    <p:sldId id="316" r:id="rId29"/>
    <p:sldId id="321" r:id="rId30"/>
    <p:sldId id="305" r:id="rId31"/>
    <p:sldId id="336" r:id="rId32"/>
    <p:sldId id="325" r:id="rId33"/>
    <p:sldId id="326" r:id="rId34"/>
    <p:sldId id="327" r:id="rId35"/>
    <p:sldId id="329" r:id="rId36"/>
    <p:sldId id="332" r:id="rId37"/>
    <p:sldId id="333" r:id="rId38"/>
    <p:sldId id="337" r:id="rId39"/>
    <p:sldId id="335" r:id="rId40"/>
    <p:sldId id="338" r:id="rId41"/>
    <p:sldId id="339" r:id="rId42"/>
    <p:sldId id="340" r:id="rId43"/>
    <p:sldId id="341" r:id="rId44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850" y="-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\Desktop\KSOW%20Mazowsze\Pu&#322;apy%20krajowe%20PB%202014-2019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\Desktop\og&#243;l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\Desktop\og&#243;l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040273302966337"/>
          <c:y val="0.21976462510697764"/>
          <c:w val="0.75467454646363108"/>
          <c:h val="0.65158294740660938"/>
        </c:manualLayout>
      </c:layout>
      <c:ofPieChart>
        <c:ofPieType val="bar"/>
        <c:varyColors val="1"/>
        <c:ser>
          <c:idx val="0"/>
          <c:order val="0"/>
          <c:dPt>
            <c:idx val="19"/>
            <c:explosion val="12"/>
          </c:dPt>
          <c:dLbls>
            <c:dLbl>
              <c:idx val="0"/>
              <c:layout>
                <c:manualLayout>
                  <c:x val="-3.8589627607514519E-3"/>
                  <c:y val="-2.7152365111522643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249509014830517E-2"/>
                  <c:y val="0.14072471801505637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591317394321175E-2"/>
                  <c:y val="0.16358632132314069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834409933287851E-3"/>
                  <c:y val="3.7234651232881575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7711603944907623E-2"/>
                  <c:y val="-8.8912078236291728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750469524550182"/>
                  <c:y val="2.5062171915217344E-4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1975763757147714E-2"/>
                  <c:y val="3.7504404587549604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720127243792258E-3"/>
                  <c:y val="4.3312938129767629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4929989595699978E-2"/>
                  <c:y val="-5.2950801436729304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3660683138275054"/>
                  <c:y val="-9.0369966212367189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3216959617703741"/>
                  <c:y val="-2.3355198180878996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547415366546585E-3"/>
                  <c:y val="9.8701441034591796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5430180545654681"/>
                  <c:y val="-2.4891807500741947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5305492247374455"/>
                  <c:y val="-4.2310172434865513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6.2480488397100194E-4"/>
                  <c:y val="-1.9922333403670101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2443893690440319E-2"/>
                  <c:y val="-3.592617842254224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0075213615919161E-3"/>
                  <c:y val="4.5448656012497734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6100671199139763"/>
                  <c:y val="5.212879772256959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3.9804052271244039E-4"/>
                  <c:y val="-3.1292876927933443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9.8567584813250855E-2"/>
                  <c:y val="0.10514777722842915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1.0699840718801623E-2"/>
                  <c:y val="-7.1626321392139591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5.7412349038027027E-2"/>
                  <c:y val="-4.1679259057089767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0.1630299863361627"/>
                  <c:y val="-1.2029062674354584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0.16178310335336024"/>
                  <c:y val="-1.5724178732936219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7.9501957127569009E-2"/>
                  <c:y val="-0.1953386997725230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0.15554868843934927"/>
                  <c:y val="4.0049774010954805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2.5606999306146946E-2"/>
                  <c:y val="-0.1441209539151723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0.14010799940770804"/>
                  <c:y val="2.0432006669525099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Arkusz4!$F$2:$F$28</c:f>
              <c:strCache>
                <c:ptCount val="27"/>
                <c:pt idx="0">
                  <c:v>Belgia</c:v>
                </c:pt>
                <c:pt idx="1">
                  <c:v>Bułgaria</c:v>
                </c:pt>
                <c:pt idx="2">
                  <c:v>Rep. Czeska</c:v>
                </c:pt>
                <c:pt idx="3">
                  <c:v>Dania </c:v>
                </c:pt>
                <c:pt idx="4">
                  <c:v>Niemcy</c:v>
                </c:pt>
                <c:pt idx="5">
                  <c:v>Estonia</c:v>
                </c:pt>
                <c:pt idx="6">
                  <c:v>Irlandia</c:v>
                </c:pt>
                <c:pt idx="7">
                  <c:v>Grecja</c:v>
                </c:pt>
                <c:pt idx="8">
                  <c:v>Hiszpania</c:v>
                </c:pt>
                <c:pt idx="9">
                  <c:v>Francja</c:v>
                </c:pt>
                <c:pt idx="10">
                  <c:v>Włochy </c:v>
                </c:pt>
                <c:pt idx="11">
                  <c:v>Cypr</c:v>
                </c:pt>
                <c:pt idx="12">
                  <c:v>Łotwa</c:v>
                </c:pt>
                <c:pt idx="13">
                  <c:v>Litwa</c:v>
                </c:pt>
                <c:pt idx="14">
                  <c:v>Luksemburg</c:v>
                </c:pt>
                <c:pt idx="15">
                  <c:v>Węgry</c:v>
                </c:pt>
                <c:pt idx="16">
                  <c:v>Malta</c:v>
                </c:pt>
                <c:pt idx="17">
                  <c:v>Holandia</c:v>
                </c:pt>
                <c:pt idx="18">
                  <c:v>Austria</c:v>
                </c:pt>
                <c:pt idx="19">
                  <c:v>Polska</c:v>
                </c:pt>
                <c:pt idx="20">
                  <c:v>Portugalia</c:v>
                </c:pt>
                <c:pt idx="21">
                  <c:v>Rumunia</c:v>
                </c:pt>
                <c:pt idx="22">
                  <c:v>Słowenia</c:v>
                </c:pt>
                <c:pt idx="23">
                  <c:v>Słowacja</c:v>
                </c:pt>
                <c:pt idx="24">
                  <c:v>Finlandia</c:v>
                </c:pt>
                <c:pt idx="25">
                  <c:v>Szwecja</c:v>
                </c:pt>
                <c:pt idx="26">
                  <c:v>Wielka Brytania</c:v>
                </c:pt>
              </c:strCache>
            </c:strRef>
          </c:cat>
          <c:val>
            <c:numRef>
              <c:f>Arkusz4!$G$2:$G$28</c:f>
              <c:numCache>
                <c:formatCode>0.00%</c:formatCode>
                <c:ptCount val="27"/>
                <c:pt idx="0">
                  <c:v>5.0650785627843944E-3</c:v>
                </c:pt>
                <c:pt idx="1">
                  <c:v>2.7453595031522449E-2</c:v>
                </c:pt>
                <c:pt idx="2">
                  <c:v>2.9690174634392417E-2</c:v>
                </c:pt>
                <c:pt idx="3">
                  <c:v>6.0047145490049209E-3</c:v>
                </c:pt>
                <c:pt idx="4">
                  <c:v>9.4340203804837833E-2</c:v>
                </c:pt>
                <c:pt idx="5">
                  <c:v>7.5197990668390852E-3</c:v>
                </c:pt>
                <c:pt idx="6">
                  <c:v>2.5918873512216289E-2</c:v>
                </c:pt>
                <c:pt idx="7">
                  <c:v>4.0586647833010449E-2</c:v>
                </c:pt>
                <c:pt idx="8">
                  <c:v>8.3673404911931329E-2</c:v>
                </c:pt>
                <c:pt idx="9">
                  <c:v>7.8804739441798846E-2</c:v>
                </c:pt>
                <c:pt idx="10">
                  <c:v>9.3364423480414058E-2</c:v>
                </c:pt>
                <c:pt idx="11">
                  <c:v>1.7098549032726889E-3</c:v>
                </c:pt>
                <c:pt idx="12">
                  <c:v>1.0955192949900352E-2</c:v>
                </c:pt>
                <c:pt idx="13">
                  <c:v>1.8347023066514104E-2</c:v>
                </c:pt>
                <c:pt idx="14">
                  <c:v>9.8663452940208327E-4</c:v>
                </c:pt>
                <c:pt idx="15">
                  <c:v>4.0107273032924662E-2</c:v>
                </c:pt>
                <c:pt idx="16">
                  <c:v>8.0683693587211896E-4</c:v>
                </c:pt>
                <c:pt idx="17">
                  <c:v>6.1634604788202828E-3</c:v>
                </c:pt>
                <c:pt idx="18">
                  <c:v>4.1826697616679238E-2</c:v>
                </c:pt>
                <c:pt idx="19">
                  <c:v>0.13921806903716796</c:v>
                </c:pt>
                <c:pt idx="20">
                  <c:v>4.2174220322430289E-2</c:v>
                </c:pt>
                <c:pt idx="21">
                  <c:v>8.441236855551075E-2</c:v>
                </c:pt>
                <c:pt idx="22">
                  <c:v>9.5173835920869219E-3</c:v>
                </c:pt>
                <c:pt idx="23">
                  <c:v>2.0748352661282981E-2</c:v>
                </c:pt>
                <c:pt idx="24">
                  <c:v>2.2391162000281413E-2</c:v>
                </c:pt>
                <c:pt idx="25">
                  <c:v>2.0292780943383229E-2</c:v>
                </c:pt>
                <c:pt idx="26">
                  <c:v>4.7921034545719658E-2</c:v>
                </c:pt>
              </c:numCache>
            </c:numRef>
          </c:val>
        </c:ser>
        <c:dLbls/>
        <c:gapWidth val="100"/>
        <c:splitType val="cust"/>
        <c:custSplit>
          <c:secondPiePt val="0"/>
          <c:secondPiePt val="3"/>
          <c:secondPiePt val="5"/>
          <c:secondPiePt val="11"/>
          <c:secondPiePt val="12"/>
          <c:secondPiePt val="13"/>
          <c:secondPiePt val="14"/>
          <c:secondPiePt val="16"/>
          <c:secondPiePt val="17"/>
          <c:secondPiePt val="22"/>
          <c:secondPiePt val="23"/>
          <c:secondPiePt val="25"/>
        </c:custSplit>
        <c:secondPieSize val="75"/>
        <c:serLines/>
      </c:ofPieChart>
    </c:plotArea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[Zeszyt1]Arkusz1!$A$1:$A$4</c:f>
              <c:strCache>
                <c:ptCount val="4"/>
                <c:pt idx="0">
                  <c:v>Płatności bezpośrednie</c:v>
                </c:pt>
                <c:pt idx="1">
                  <c:v>Interwencje rynkowe</c:v>
                </c:pt>
                <c:pt idx="2">
                  <c:v>PROW</c:v>
                </c:pt>
                <c:pt idx="3">
                  <c:v>Pozostałe transfery WPR</c:v>
                </c:pt>
              </c:strCache>
            </c:strRef>
          </c:cat>
          <c:val>
            <c:numRef>
              <c:f>[Zeszyt1]Arkusz1!$B$1:$B$4</c:f>
              <c:numCache>
                <c:formatCode>#,##0</c:formatCode>
                <c:ptCount val="4"/>
                <c:pt idx="0">
                  <c:v>18036</c:v>
                </c:pt>
                <c:pt idx="1">
                  <c:v>1432</c:v>
                </c:pt>
                <c:pt idx="2">
                  <c:v>13879</c:v>
                </c:pt>
                <c:pt idx="3" formatCode="General">
                  <c:v>119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7.5694444444444439E-2"/>
          <c:y val="0.21753643826436608"/>
          <c:w val="0.78113425925925917"/>
          <c:h val="0.7369552875039561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4.4292477763196343E-3"/>
                  <c:y val="-3.5013309506524495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725416484397784"/>
                  <c:y val="-0.14973380986951099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7375282516768736"/>
                  <c:y val="0.16696217494089841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Arkusz1!$B$1:$B$5</c:f>
              <c:strCache>
                <c:ptCount val="5"/>
                <c:pt idx="0">
                  <c:v>Melioracje</c:v>
                </c:pt>
                <c:pt idx="1">
                  <c:v>Odnowa wsi</c:v>
                </c:pt>
                <c:pt idx="2">
                  <c:v>Podstawowe usługi</c:v>
                </c:pt>
                <c:pt idx="3">
                  <c:v>Leader -Odnowa wsi</c:v>
                </c:pt>
                <c:pt idx="4">
                  <c:v>Leader małe projekty</c:v>
                </c:pt>
              </c:strCache>
            </c:strRef>
          </c:cat>
          <c:val>
            <c:numRef>
              <c:f>Arkusz1!$C$1:$C$5</c:f>
              <c:numCache>
                <c:formatCode>0.00</c:formatCode>
                <c:ptCount val="5"/>
                <c:pt idx="0">
                  <c:v>212.61136394000005</c:v>
                </c:pt>
                <c:pt idx="1">
                  <c:v>302.44234840999968</c:v>
                </c:pt>
                <c:pt idx="2">
                  <c:v>1292.7993500899993</c:v>
                </c:pt>
                <c:pt idx="3">
                  <c:v>277.41488162000024</c:v>
                </c:pt>
                <c:pt idx="4">
                  <c:v>67.903856209999987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9.6230221222347187E-2"/>
          <c:y val="0.22187331463704019"/>
          <c:w val="0.81706361704786901"/>
          <c:h val="0.77517752489842895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0.13178952630921123"/>
                  <c:y val="-0.14460593966850036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611711036120498"/>
                  <c:y val="8.7859544098083719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Arkusz1!$B$8:$B$12</c:f>
              <c:strCache>
                <c:ptCount val="5"/>
                <c:pt idx="0">
                  <c:v>Melioracje</c:v>
                </c:pt>
                <c:pt idx="1">
                  <c:v>Odnowa wsi</c:v>
                </c:pt>
                <c:pt idx="2">
                  <c:v>Podstawowe usługi</c:v>
                </c:pt>
                <c:pt idx="3">
                  <c:v>Leader -Odnowa wsi</c:v>
                </c:pt>
                <c:pt idx="4">
                  <c:v>Leader małe projekty</c:v>
                </c:pt>
              </c:strCache>
            </c:strRef>
          </c:cat>
          <c:val>
            <c:numRef>
              <c:f>Arkusz1!$C$8:$C$12</c:f>
              <c:numCache>
                <c:formatCode>0.00</c:formatCode>
                <c:ptCount val="5"/>
                <c:pt idx="0">
                  <c:v>128.08495360999999</c:v>
                </c:pt>
                <c:pt idx="1">
                  <c:v>158.43793241000012</c:v>
                </c:pt>
                <c:pt idx="2">
                  <c:v>656.73426904999997</c:v>
                </c:pt>
                <c:pt idx="3">
                  <c:v>126.38112599999999</c:v>
                </c:pt>
                <c:pt idx="4">
                  <c:v>40.096499010000009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B38B2-3A5C-4D12-A05D-851638EB2A2C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6134D-AA87-47FD-AA0C-9DACF8368A9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60A5C-88E2-4C4E-9662-74876977DFE8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40DA1-B503-499F-8400-C20CF06013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715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332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595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269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4696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7990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198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70358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23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6437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4496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932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18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15968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7079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>
                <a:solidFill>
                  <a:prstClr val="black"/>
                </a:solidFill>
              </a:rPr>
              <a:pPr/>
              <a:t>38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97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>
                <a:solidFill>
                  <a:prstClr val="black"/>
                </a:solidFill>
              </a:rPr>
              <a:pPr/>
              <a:t>39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91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>
                <a:solidFill>
                  <a:prstClr val="black"/>
                </a:solidFill>
              </a:rPr>
              <a:pPr/>
              <a:t>40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91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>
                <a:solidFill>
                  <a:prstClr val="black"/>
                </a:solidFill>
              </a:rPr>
              <a:pPr/>
              <a:t>41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91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>
                <a:solidFill>
                  <a:prstClr val="black"/>
                </a:solidFill>
              </a:rPr>
              <a:pPr/>
              <a:t>42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91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>
                <a:solidFill>
                  <a:prstClr val="black"/>
                </a:solidFill>
              </a:rPr>
              <a:pPr/>
              <a:t>43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9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95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akcesji do Unii Europejskiej polskie rolnictwo zostało wsparte łączną kwotą około 194 mld zł. W tej puli największy udział – ponad 54% - stanowiły płatności bezpośrednie. Drugą co do znaczenia kwotę – w wysokości 60,5 mld zł – z udziałem blisko 1/3 ogółem wypłaconych środków stanowią środki przeznaczone na realizację Programu Rozwoju Obszarów Wiejskich na lata 2007-2013. łącznie środki przeznaczone na rozwój obszarów wiejskich stanowiły w latach 2004-2013 blisko 40% wsparcia ogółem.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Sprawozdanie z działalności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ARiMR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2013 roku oraz http://www.arimr.gov.pl/pomoc-unijna/prow-2007-2013/blisko-605-miliarda-zlotych-wyplacila-arimr-z-prow-2007-13-polska-jest-liderem-realizacji-programu-w-unii-europejskiej.html (dostęp: 10.12.2014 r.)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0995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Jak wynika z danych DG AGRI (rys. 3), do końca 2013 roku Polska zrealizowała z EFRROW wypłaty w wysokości blisko 9,9 mld euro. To blisko 2,5 mld euro więcej niż wypłaty zrealizowane przez Niemców i 4,8 mld euro więcej niż płatności zrealizowane przez Francję. Oznacza to, że Polska sprawnie i aktywnie realizowała Program Rozwoju Obszarów Wiejskich  na lata 2007-2013, a beneficjenci chętnie korzystali z tych środków. Potwierdza to również ich przydatność z punktu widzenia polityki rozwoju obszarów wiejskich.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182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063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503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4343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0DA1-B503-499F-8400-C20CF06013B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649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9249-DCD9-4B4C-A41E-47384484A48A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1183-746E-4D91-9485-1A086ABF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470025"/>
          </a:xfrm>
        </p:spPr>
        <p:txBody>
          <a:bodyPr>
            <a:noAutofit/>
          </a:bodyPr>
          <a:lstStyle/>
          <a:p>
            <a:r>
              <a:rPr lang="pl-PL" sz="3600" dirty="0" smtClean="0"/>
              <a:t>Wpływ wsparcia unijnego na rozwój ekonomiczny i społeczny obszarów wiejskich Mazowsza. Stan i perspektywy 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3491880" y="5301208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</a:t>
            </a:r>
            <a:b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Zegrze 5-6.10.2015  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776864" cy="17526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dr Chrzanowska Mariola, dr Drejerska Nina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Szkoła Głowna Gospodarstwa Wiejskiego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w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Warszawie</a:t>
            </a:r>
          </a:p>
          <a:p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6" name="Picture 4" descr="http://dzienniklesny.pl/wp-content/uploads/2013/09/logo-sgg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69160"/>
            <a:ext cx="3534458" cy="199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Struktura transferów </a:t>
            </a:r>
            <a:r>
              <a:rPr lang="pl-PL" sz="2400" b="1" dirty="0"/>
              <a:t>z UE związane ze wsparciem rolnictwa i obszarów wiejskich (</a:t>
            </a:r>
            <a:r>
              <a:rPr lang="pl-PL" sz="2400" b="1" dirty="0" smtClean="0"/>
              <a:t>1.05.2004-31.10.2014)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9431" y="6093296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</a:t>
            </a:r>
            <a:r>
              <a:rPr lang="pl-PL" sz="1400" dirty="0"/>
              <a:t>: opracowanie własne na podstawie: Transfery finansowe Polska - Unia Europejska, Ministerstwo Finansów, http://www.mf.gov.pl/ministerstwo-finansow/dzialalnosc/unia-europejska/transfery-finansowe-polska-ue (dostęp 05.12.2014)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3403475"/>
              </p:ext>
            </p:extLst>
          </p:nvPr>
        </p:nvGraphicFramePr>
        <p:xfrm>
          <a:off x="1331640" y="1417638"/>
          <a:ext cx="6984776" cy="438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Realizacja EFRROW (obejmuje płatności pośrednie i zaliczki) w Polsce na tle innych </a:t>
            </a:r>
            <a:r>
              <a:rPr lang="pl-PL" sz="2400" b="1" dirty="0" smtClean="0"/>
              <a:t>krajów UE (w </a:t>
            </a:r>
            <a:r>
              <a:rPr lang="pl-PL" sz="2400" b="1" dirty="0"/>
              <a:t>mln </a:t>
            </a:r>
            <a:r>
              <a:rPr lang="pl-PL" sz="2400" b="1" dirty="0" smtClean="0"/>
              <a:t>euro</a:t>
            </a:r>
            <a:r>
              <a:rPr lang="pl-PL" sz="2400" b="1" dirty="0"/>
              <a:t>)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wg </a:t>
            </a:r>
            <a:r>
              <a:rPr lang="pl-PL" sz="2400" b="1" dirty="0"/>
              <a:t>stanu na 31.12.2013 r</a:t>
            </a:r>
            <a:endParaRPr lang="pl-PL" sz="2400" dirty="0"/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036820" cy="509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699792" y="60212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Sprawozdanie </a:t>
            </a:r>
            <a:r>
              <a:rPr lang="pl-PL" sz="1400" dirty="0"/>
              <a:t>z działalności ARiMR w 2013 roku na podstawie danych DG </a:t>
            </a:r>
            <a:r>
              <a:rPr lang="pl-PL" sz="1400" dirty="0" smtClean="0"/>
              <a:t>AGRI.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71600"/>
            <a:ext cx="8229600" cy="51545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W </a:t>
            </a:r>
            <a:r>
              <a:rPr lang="pl-PL" dirty="0"/>
              <a:t>celu oceny </a:t>
            </a:r>
            <a:r>
              <a:rPr lang="pl-PL" dirty="0" smtClean="0"/>
              <a:t>wsparcia UE dla obszarów wiejskich w Polsce </a:t>
            </a:r>
            <a:r>
              <a:rPr lang="pl-PL" dirty="0"/>
              <a:t>należy </a:t>
            </a:r>
            <a:r>
              <a:rPr lang="pl-PL" dirty="0" smtClean="0"/>
              <a:t>pamiętać </a:t>
            </a:r>
            <a:r>
              <a:rPr lang="pl-PL" dirty="0"/>
              <a:t>o regionalnym zróżnicowaniu pozyskiwania środków pochodzących z jej mechanizmów. </a:t>
            </a:r>
            <a:endParaRPr lang="pl-PL" dirty="0" smtClean="0"/>
          </a:p>
          <a:p>
            <a:r>
              <a:rPr lang="pl-PL" dirty="0" smtClean="0"/>
              <a:t>Polskie regiony (województwa) </a:t>
            </a:r>
            <a:r>
              <a:rPr lang="pl-PL" dirty="0"/>
              <a:t>są znacznie zróżnicowane, również </a:t>
            </a:r>
            <a:r>
              <a:rPr lang="pl-PL" dirty="0" smtClean="0"/>
              <a:t>wewnętrznie, pod </a:t>
            </a:r>
            <a:r>
              <a:rPr lang="pl-PL" dirty="0"/>
              <a:t>względem struktury agrarnej, poziomu rozwoju rolnictwa, urynkowienia oraz kierunków </a:t>
            </a:r>
            <a:r>
              <a:rPr lang="pl-PL" dirty="0" smtClean="0"/>
              <a:t>produkcji. </a:t>
            </a:r>
          </a:p>
          <a:p>
            <a:r>
              <a:rPr lang="pl-PL" dirty="0" smtClean="0"/>
              <a:t>Warunkuje to możliwości </a:t>
            </a:r>
            <a:r>
              <a:rPr lang="pl-PL" dirty="0"/>
              <a:t>rozwojowe producentów, stopień towarowości produkcji w regionach, konkurencyjność tych gospodarstw i ich dochodowość. </a:t>
            </a:r>
            <a:endParaRPr lang="pl-PL" dirty="0" smtClean="0"/>
          </a:p>
          <a:p>
            <a:r>
              <a:rPr lang="pl-PL" dirty="0" smtClean="0"/>
              <a:t>Odzwierciedleniem </a:t>
            </a:r>
            <a:r>
              <a:rPr lang="pl-PL" dirty="0"/>
              <a:t>tego jest również zainteresowanie i możliwości wykorzystania wsparcia zewnętrznego w postaci środków finansowych pochodzących z budżetu Unii Europejskiej.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 </a:t>
            </a:r>
            <a:r>
              <a:rPr lang="pl-PL" dirty="0"/>
              <a:t>Największe wykorzystanie środków pochodzących z budżetu Unii Europejskiej w latach </a:t>
            </a:r>
            <a:r>
              <a:rPr lang="pl-PL" dirty="0" smtClean="0"/>
              <a:t>2002-2014 </a:t>
            </a:r>
            <a:r>
              <a:rPr lang="pl-PL" dirty="0"/>
              <a:t>notowano w województwach mazowieckim </a:t>
            </a:r>
            <a:r>
              <a:rPr lang="pl-PL" dirty="0" smtClean="0"/>
              <a:t>28,9 mld zł</a:t>
            </a:r>
            <a:r>
              <a:rPr lang="pl-PL" dirty="0" smtClean="0"/>
              <a:t>, wielkopolskim (24,2 </a:t>
            </a:r>
            <a:r>
              <a:rPr lang="pl-PL" dirty="0" smtClean="0"/>
              <a:t>mld </a:t>
            </a:r>
            <a:r>
              <a:rPr lang="pl-PL" dirty="0" smtClean="0"/>
              <a:t>zł) </a:t>
            </a:r>
            <a:r>
              <a:rPr lang="pl-PL" dirty="0" smtClean="0"/>
              <a:t>i </a:t>
            </a:r>
            <a:r>
              <a:rPr lang="pl-PL" dirty="0" smtClean="0"/>
              <a:t>lubelskim (19,1 </a:t>
            </a:r>
            <a:r>
              <a:rPr lang="pl-PL" dirty="0" smtClean="0"/>
              <a:t>mld </a:t>
            </a:r>
            <a:r>
              <a:rPr lang="pl-PL" dirty="0" smtClean="0"/>
              <a:t>zł)</a:t>
            </a:r>
            <a:r>
              <a:rPr lang="pl-PL" dirty="0" smtClean="0"/>
              <a:t>. </a:t>
            </a:r>
            <a:r>
              <a:rPr lang="pl-PL" dirty="0"/>
              <a:t>Z kolei najmniejsze wypłaty zrealizowano w województwach śląskim </a:t>
            </a:r>
            <a:r>
              <a:rPr lang="pl-PL" dirty="0" smtClean="0"/>
              <a:t>(5,2 </a:t>
            </a:r>
            <a:r>
              <a:rPr lang="pl-PL" dirty="0"/>
              <a:t>mld zł), lubuskim </a:t>
            </a:r>
            <a:r>
              <a:rPr lang="pl-PL" dirty="0" smtClean="0"/>
              <a:t>(5,2 </a:t>
            </a:r>
            <a:r>
              <a:rPr lang="pl-PL" dirty="0"/>
              <a:t>mld zł) oraz opolskim (</a:t>
            </a:r>
            <a:r>
              <a:rPr lang="pl-PL" dirty="0" smtClean="0"/>
              <a:t>5,9 </a:t>
            </a:r>
            <a:r>
              <a:rPr lang="pl-PL" dirty="0"/>
              <a:t>mld zł</a:t>
            </a:r>
            <a:r>
              <a:rPr lang="pl-PL" dirty="0" smtClean="0"/>
              <a:t>) oraz podkarpackim (7,8 mld zł).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262" y="188640"/>
            <a:ext cx="8229600" cy="1152128"/>
          </a:xfrm>
        </p:spPr>
        <p:txBody>
          <a:bodyPr>
            <a:noAutofit/>
          </a:bodyPr>
          <a:lstStyle/>
          <a:p>
            <a:r>
              <a:rPr lang="pl-PL" sz="2000" dirty="0" smtClean="0"/>
              <a:t>Pomoc udzielona przez </a:t>
            </a:r>
            <a:r>
              <a:rPr lang="pl-PL" sz="2000" dirty="0" err="1" smtClean="0"/>
              <a:t>ARiMR</a:t>
            </a:r>
            <a:r>
              <a:rPr lang="pl-PL" sz="2000" dirty="0" smtClean="0"/>
              <a:t> w ramach programów współfinansowanych z </a:t>
            </a:r>
            <a:r>
              <a:rPr lang="pl-PL" sz="2000" dirty="0" smtClean="0"/>
              <a:t>funduszy unijnych </a:t>
            </a:r>
            <a:r>
              <a:rPr lang="pl-PL" sz="2000" dirty="0" smtClean="0"/>
              <a:t>w latach 2002-2014 w mld zł, według województw, wg stanu na 31.12.2014 r.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9602" y="5899751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/>
              <a:t>Agencja Restrukturyzacji i Modernizacji Rolnictwa, 2014: Sprawozdanie z działalności Agencji Restrukturyzacji i Modernizacji Rolnictwa za </a:t>
            </a:r>
            <a:r>
              <a:rPr lang="pl-PL" sz="1400" dirty="0" smtClean="0"/>
              <a:t>2014 </a:t>
            </a:r>
            <a:r>
              <a:rPr lang="pl-PL" sz="1400" dirty="0"/>
              <a:t>rok. Departament Programowania i Sprawozdawczości, Warszawa, s. </a:t>
            </a:r>
            <a:r>
              <a:rPr lang="pl-PL" sz="1400" dirty="0" smtClean="0"/>
              <a:t>10.</a:t>
            </a:r>
            <a:endParaRPr lang="pl-PL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74731"/>
            <a:ext cx="4968552" cy="460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Poziom rozwoju gmin Mazowsza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090638"/>
            <a:ext cx="8229600" cy="5280149"/>
          </a:xfrm>
        </p:spPr>
        <p:txBody>
          <a:bodyPr>
            <a:normAutofit/>
          </a:bodyPr>
          <a:lstStyle/>
          <a:p>
            <a:r>
              <a:rPr lang="pl-PL" dirty="0"/>
              <a:t>Województwo mazowieckie jest obszarem o dużym zróżnicowaniu sytuacji społeczno-gospodarczej. </a:t>
            </a:r>
            <a:endParaRPr lang="pl-PL" dirty="0" smtClean="0"/>
          </a:p>
          <a:p>
            <a:r>
              <a:rPr lang="pl-PL" dirty="0" smtClean="0"/>
              <a:t>Dominujące </a:t>
            </a:r>
            <a:r>
              <a:rPr lang="pl-PL" dirty="0"/>
              <a:t>centrum Mazowsza i dodatkowo największe miasto w Polsce – Warszawa oddziałuje na sąsiadujące gminy, i w konsekwencji przyśpiesza zachodzące tam procesy rozwojowe.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Pojęcie rozwoju lokalnego ma charakter wielowymiarowy, które można modelować za pomocą technik statystycznych. </a:t>
            </a:r>
          </a:p>
          <a:p>
            <a:r>
              <a:rPr lang="pl-PL" dirty="0" smtClean="0"/>
              <a:t>Statystyczne metody porównywania obiektów (w tym gmin) pozwalają na badanie obiektów z uwzględnieniem kilku cech jednocześnie, co zwiększa efektywność badań i analiz. 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5-6.10.2015  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Poziom rozwoju gmin Mazowsza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71600"/>
            <a:ext cx="9144000" cy="5384750"/>
          </a:xfrm>
        </p:spPr>
        <p:txBody>
          <a:bodyPr>
            <a:normAutofit fontScale="70000" lnSpcReduction="20000"/>
          </a:bodyPr>
          <a:lstStyle/>
          <a:p>
            <a:r>
              <a:rPr lang="pl-PL" sz="3700" dirty="0" smtClean="0"/>
              <a:t>Dane z </a:t>
            </a:r>
            <a:r>
              <a:rPr lang="pl-PL" sz="3700" dirty="0"/>
              <a:t>Banku Danych Lokalnych Głównego Urzędu Statystycznego. </a:t>
            </a:r>
            <a:endParaRPr lang="pl-PL" sz="3700" dirty="0" smtClean="0"/>
          </a:p>
          <a:p>
            <a:r>
              <a:rPr lang="pl-PL" sz="3700" dirty="0" smtClean="0"/>
              <a:t>Dobór </a:t>
            </a:r>
            <a:r>
              <a:rPr lang="pl-PL" sz="3700" dirty="0"/>
              <a:t>zmiennych </a:t>
            </a:r>
            <a:r>
              <a:rPr lang="pl-PL" sz="3700" dirty="0" smtClean="0"/>
              <a:t>pod </a:t>
            </a:r>
            <a:r>
              <a:rPr lang="pl-PL" sz="3700" dirty="0"/>
              <a:t>kątem </a:t>
            </a:r>
            <a:r>
              <a:rPr lang="pl-PL" sz="3700" dirty="0" smtClean="0"/>
              <a:t>znaczenia </a:t>
            </a:r>
            <a:r>
              <a:rPr lang="pl-PL" sz="3700" dirty="0"/>
              <a:t>dla badań związanych z demografią, infrastrukturą społeczną, wybranymi aspektami sytuacji gospodarczej oraz infrastrukturą techniczną; </a:t>
            </a:r>
            <a:r>
              <a:rPr lang="pl-PL" sz="3700" dirty="0" smtClean="0"/>
              <a:t>też </a:t>
            </a:r>
            <a:r>
              <a:rPr lang="pl-PL" sz="3700" dirty="0"/>
              <a:t>uwarunkowany dostępnością </a:t>
            </a:r>
            <a:r>
              <a:rPr lang="pl-PL" sz="3700" dirty="0" smtClean="0"/>
              <a:t>danych. </a:t>
            </a:r>
          </a:p>
          <a:p>
            <a:r>
              <a:rPr lang="pl-PL" dirty="0" smtClean="0"/>
              <a:t>Zmienne </a:t>
            </a:r>
            <a:r>
              <a:rPr lang="pl-PL" dirty="0"/>
              <a:t>w badaniu</a:t>
            </a:r>
            <a:r>
              <a:rPr lang="pl-PL" dirty="0" smtClean="0"/>
              <a:t>: (1) obciążenie </a:t>
            </a:r>
            <a:r>
              <a:rPr lang="pl-PL" dirty="0"/>
              <a:t>demograficzne (ludność w wieku poprodukcyjnym na 100 osób w wieku produkcyjnym</a:t>
            </a:r>
            <a:r>
              <a:rPr lang="pl-PL" dirty="0" smtClean="0"/>
              <a:t>), (2) odsetek </a:t>
            </a:r>
            <a:r>
              <a:rPr lang="pl-PL" dirty="0"/>
              <a:t>dzieci w wieku 3-5 lat objętych wychowaniem przedszkolnym</a:t>
            </a:r>
            <a:r>
              <a:rPr lang="pl-PL" dirty="0" smtClean="0"/>
              <a:t>, (3) udział </a:t>
            </a:r>
            <a:r>
              <a:rPr lang="pl-PL" dirty="0"/>
              <a:t>bezrobotnych zarejestrowanych w liczbie ludności w wieku produkcyjnym</a:t>
            </a:r>
            <a:r>
              <a:rPr lang="pl-PL" dirty="0" smtClean="0"/>
              <a:t>, (4) liczba </a:t>
            </a:r>
            <a:r>
              <a:rPr lang="pl-PL" dirty="0"/>
              <a:t>osób fizycznych prowadzących działalność gospodarczą na 1000 mieszkańców (sektor prywatny</a:t>
            </a:r>
            <a:r>
              <a:rPr lang="pl-PL" dirty="0" smtClean="0"/>
              <a:t>), (5) liczba </a:t>
            </a:r>
            <a:r>
              <a:rPr lang="pl-PL" dirty="0"/>
              <a:t>spółek handlowych na 1000 mieszkańców (sektor prywatny), liczba spółek handlowych z udziałem kapitału zagranicznego na 1000 mieszkańców (sektor prywatny</a:t>
            </a:r>
            <a:r>
              <a:rPr lang="pl-PL" dirty="0" smtClean="0"/>
              <a:t>), (6) fundacje</a:t>
            </a:r>
            <a:r>
              <a:rPr lang="pl-PL" dirty="0"/>
              <a:t>, stowarzyszenia i organizacje społeczne na 10 tys. mieszkańców</a:t>
            </a:r>
            <a:r>
              <a:rPr lang="pl-PL" dirty="0" smtClean="0"/>
              <a:t>, (7) liczba </a:t>
            </a:r>
            <a:r>
              <a:rPr lang="pl-PL" dirty="0"/>
              <a:t>mieszkań oddanych do użytkowania na 10 tys. mieszkańców</a:t>
            </a:r>
            <a:r>
              <a:rPr lang="pl-PL" dirty="0" smtClean="0"/>
              <a:t>, (8) korzystający </a:t>
            </a:r>
            <a:r>
              <a:rPr lang="pl-PL" dirty="0"/>
              <a:t>z instalacji w % ogółu ludności – wodociągi</a:t>
            </a:r>
            <a:r>
              <a:rPr lang="pl-PL" dirty="0" smtClean="0"/>
              <a:t>, (9) korzystający </a:t>
            </a:r>
            <a:r>
              <a:rPr lang="pl-PL" dirty="0"/>
              <a:t>z instalacji w % ogółu ludności – kanalizacja.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Poziom rozwoju gmin Mazowsza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2007					2013												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8313" y="-24340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Poziom rozwoju gmin Mazowsza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912" b="1151"/>
          <a:stretch/>
        </p:blipFill>
        <p:spPr bwMode="auto">
          <a:xfrm>
            <a:off x="251520" y="1484784"/>
            <a:ext cx="4968552" cy="4396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1" t="2175" r="23677" b="1150"/>
          <a:stretch/>
        </p:blipFill>
        <p:spPr bwMode="auto">
          <a:xfrm>
            <a:off x="5063067" y="1700808"/>
            <a:ext cx="4080933" cy="414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85" y="5923947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opracowanie własne.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Rozwój lokalny jest w dużym stopniu zależny od procesów zachodzących w tzw. centrach rozwoju. Porównanie przestrzennego rozkładu gmin najwyżej rozwiniętych (wg metody Hellwiga) w latach 2007-2013 wskazuje na utrzymanie się </a:t>
            </a:r>
            <a:r>
              <a:rPr lang="pl-PL" dirty="0" err="1"/>
              <a:t>klastra</a:t>
            </a:r>
            <a:r>
              <a:rPr lang="pl-PL" dirty="0"/>
              <a:t> gmin o wysokim poziomie rozwoju wokół stolicy regionu i kraju.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8313" y="-24340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Poziom rozwoju gmin Mazowsza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Obszary wiejskie w </a:t>
            </a:r>
            <a:r>
              <a:rPr lang="pl-PL" dirty="0" smtClean="0"/>
              <a:t>Polsce (obszar </a:t>
            </a:r>
            <a:r>
              <a:rPr lang="pl-PL" dirty="0"/>
              <a:t>gmin wiejskich i części wiejskiej gmin </a:t>
            </a:r>
            <a:r>
              <a:rPr lang="pl-PL" dirty="0" smtClean="0"/>
              <a:t>miejsko-wiejskich) to </a:t>
            </a:r>
            <a:r>
              <a:rPr lang="pl-PL" dirty="0"/>
              <a:t>obecnie 219 277 km</a:t>
            </a:r>
            <a:r>
              <a:rPr lang="pl-PL" baseline="30000" dirty="0"/>
              <a:t>2</a:t>
            </a:r>
            <a:r>
              <a:rPr lang="pl-PL" dirty="0"/>
              <a:t>, tj. 93,2% terytorium państwa. </a:t>
            </a:r>
            <a:endParaRPr lang="pl-PL" dirty="0" smtClean="0"/>
          </a:p>
          <a:p>
            <a:r>
              <a:rPr lang="pl-PL" dirty="0" smtClean="0"/>
              <a:t>Zamieszkuje </a:t>
            </a:r>
            <a:r>
              <a:rPr lang="pl-PL" dirty="0"/>
              <a:t>je 14 889 tys. </a:t>
            </a:r>
            <a:r>
              <a:rPr lang="pl-PL" dirty="0" smtClean="0"/>
              <a:t>osób = 39</a:t>
            </a:r>
            <a:r>
              <a:rPr lang="pl-PL" dirty="0"/>
              <a:t>% ogółu ludności kraju.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ostatnich latach liczba mieszkańców wsi rosła i tendencja ta według prognoz GUS ma się utrzymać do 2020 r., kiedy to liczba ludności wiejskiej ma wzrosnąć do 15 180 tys., a następnie zmaleje do 14 996,5 tys. osób w 2030 r. [Prognoza ludności…, 2009</a:t>
            </a:r>
            <a:r>
              <a:rPr lang="pl-PL" dirty="0" smtClean="0"/>
              <a:t>].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W podjętej ocenie wykorzystania środków Programu Rozwoju Obszarów Wiejskich na lata 2007-2013 na Mazowszu w zakresie działań delegowanych do samorządu województwa mazowieckiego </a:t>
            </a:r>
            <a:r>
              <a:rPr lang="pl-PL" dirty="0" smtClean="0"/>
              <a:t>przeprowadzono analizy </a:t>
            </a:r>
            <a:r>
              <a:rPr lang="pl-PL" dirty="0"/>
              <a:t>na poziomie gmin. </a:t>
            </a:r>
            <a:endParaRPr lang="pl-PL" dirty="0" smtClean="0"/>
          </a:p>
          <a:p>
            <a:r>
              <a:rPr lang="pl-PL" dirty="0"/>
              <a:t>Analizie poddano projekty w ramach Programu Rozwoju Obszarów Wiejskich na lata 2007-2013 na Mazowszu w zakresie następujących działań: </a:t>
            </a:r>
          </a:p>
          <a:p>
            <a:pPr lvl="1"/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Działanie 125</a:t>
            </a:r>
            <a:r>
              <a:rPr lang="pl-PL" dirty="0"/>
              <a:t> - Poprawianie i rozwijanie infrastruktury związanej z rozwojem i dostosowaniem rolnictwa i leśnictwa,</a:t>
            </a:r>
          </a:p>
          <a:p>
            <a:pPr lvl="1"/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Działanie 321</a:t>
            </a:r>
            <a:r>
              <a:rPr lang="pl-PL" dirty="0"/>
              <a:t> - Podstawowe usługi dla gospodarki i ludności wiejskiej,</a:t>
            </a:r>
          </a:p>
          <a:p>
            <a:pPr lvl="1"/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Działanie 313, 322, 323 </a:t>
            </a:r>
            <a:r>
              <a:rPr lang="pl-PL" dirty="0"/>
              <a:t>- Odnowa i rozwój wsi,</a:t>
            </a:r>
          </a:p>
          <a:p>
            <a:pPr lvl="1"/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Działanie 413 </a:t>
            </a:r>
            <a:r>
              <a:rPr lang="pl-PL" dirty="0"/>
              <a:t>- Wdrażanie lokalnych strategii </a:t>
            </a:r>
            <a:r>
              <a:rPr lang="pl-PL" dirty="0" smtClean="0"/>
              <a:t>rozwoju</a:t>
            </a:r>
          </a:p>
          <a:p>
            <a:pPr marL="457200" lvl="1" indent="0">
              <a:buNone/>
            </a:pPr>
            <a:r>
              <a:rPr lang="pl-PL" dirty="0" smtClean="0"/>
              <a:t>Dane wg stanu na dzień 30.09.2014.</a:t>
            </a:r>
            <a:endParaRPr lang="pl-PL" dirty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Absorpcja środków PROW na Mazowszu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Struktura wartości całkowitej projektów realizowanych w województwie mazowieckim w ramach PROW 2007-2013 wg działań (mln zł i %)</a:t>
            </a:r>
          </a:p>
        </p:txBody>
      </p:sp>
      <p:graphicFrame>
        <p:nvGraphicFramePr>
          <p:cNvPr id="4" name="Wykres 3"/>
          <p:cNvGraphicFramePr/>
          <p:nvPr/>
        </p:nvGraphicFramePr>
        <p:xfrm>
          <a:off x="755576" y="1844824"/>
          <a:ext cx="808940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57200" y="6021289"/>
            <a:ext cx="8507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opracowanie własne na podstawie danych </a:t>
            </a:r>
            <a:r>
              <a:rPr lang="pl-PL" sz="14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400" dirty="0" smtClean="0"/>
              <a:t> . 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Struktura zaangażowania środków EFFROW w projekty realizowane w województwie mazowieckim w ramach PROW 2007-2013 wg działań (mln zł i %)</a:t>
            </a:r>
          </a:p>
        </p:txBody>
      </p:sp>
      <p:graphicFrame>
        <p:nvGraphicFramePr>
          <p:cNvPr id="5" name="Wykres 4"/>
          <p:cNvGraphicFramePr/>
          <p:nvPr/>
        </p:nvGraphicFramePr>
        <p:xfrm>
          <a:off x="1259632" y="1648139"/>
          <a:ext cx="7344816" cy="408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57200" y="6021289"/>
            <a:ext cx="8507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opracowanie własne na podstawie danych </a:t>
            </a:r>
            <a:r>
              <a:rPr lang="pl-PL" sz="14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400" dirty="0" smtClean="0"/>
              <a:t> . 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Wartość całkowita </a:t>
            </a:r>
            <a:r>
              <a:rPr lang="pl-PL" sz="2800" dirty="0" smtClean="0"/>
              <a:t>oraz wartość całkowita </a:t>
            </a:r>
            <a:r>
              <a:rPr lang="pl-PL" sz="2800" i="1" dirty="0" smtClean="0"/>
              <a:t>per capita </a:t>
            </a:r>
            <a:r>
              <a:rPr lang="pl-PL" sz="2800" dirty="0" smtClean="0"/>
              <a:t>projektów realizowanych </a:t>
            </a:r>
            <a:r>
              <a:rPr lang="pl-PL" sz="2800" dirty="0"/>
              <a:t>w ramach PROW 2007-2013 w gminach województwa mazowieckiego 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7" r="7011" b="1026"/>
          <a:stretch/>
        </p:blipFill>
        <p:spPr bwMode="auto">
          <a:xfrm>
            <a:off x="395536" y="1700808"/>
            <a:ext cx="4347357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9" b="731"/>
          <a:stretch/>
        </p:blipFill>
        <p:spPr bwMode="auto">
          <a:xfrm>
            <a:off x="4716016" y="1772816"/>
            <a:ext cx="4312800" cy="443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" t="4991" r="18605" b="75401"/>
          <a:stretch/>
        </p:blipFill>
        <p:spPr bwMode="auto">
          <a:xfrm>
            <a:off x="307766" y="5852546"/>
            <a:ext cx="1610910" cy="648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" t="15741" r="38081" b="64444"/>
          <a:stretch/>
        </p:blipFill>
        <p:spPr bwMode="auto">
          <a:xfrm>
            <a:off x="5098668" y="5927236"/>
            <a:ext cx="1156250" cy="599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004048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p</a:t>
            </a:r>
            <a:r>
              <a:rPr lang="pl-PL" i="1" dirty="0" smtClean="0"/>
              <a:t>er capita</a:t>
            </a:r>
            <a:endParaRPr lang="pl-PL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-36241" y="6509941"/>
            <a:ext cx="921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71600"/>
            <a:ext cx="8856984" cy="533772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Zestawienie wyników wykorzystania PROW w gminach województwa mazowieckiego z </a:t>
            </a:r>
            <a:r>
              <a:rPr lang="pl-PL" dirty="0" smtClean="0"/>
              <a:t>ich poziomem </a:t>
            </a:r>
            <a:r>
              <a:rPr lang="pl-PL" dirty="0"/>
              <a:t>rozwoju lokalnego wskazuje na znaczącą absorpcję środków PROW w gminach, które nie są liderami rozwojowymi regionu. </a:t>
            </a:r>
            <a:endParaRPr lang="pl-PL" dirty="0" smtClean="0"/>
          </a:p>
          <a:p>
            <a:r>
              <a:rPr lang="pl-PL" dirty="0" smtClean="0"/>
              <a:t>Jednostki </a:t>
            </a:r>
            <a:r>
              <a:rPr lang="pl-PL" dirty="0"/>
              <a:t>najbliżej Warszawy, najwyżej rozwinięte na mapach absorpcji środków są zaznaczane na ogół najjaśniejszymi kolorami oznaczającymi relatywnie niskie wykorzystanie środków dla rozwoju obszarów wiejskich. </a:t>
            </a:r>
            <a:endParaRPr lang="pl-PL" dirty="0" smtClean="0"/>
          </a:p>
          <a:p>
            <a:r>
              <a:rPr lang="pl-PL" dirty="0" smtClean="0"/>
              <a:t>Zapewne </a:t>
            </a:r>
            <a:r>
              <a:rPr lang="pl-PL" dirty="0"/>
              <a:t>jednostki te również miałyby potrzeby inwestycyjne w zakresach potencjalnie wspieranych przez PROW. Natomiast to że nie są liderami realizacji projektów dofinansowanych w ramach PROW, potwierdza że środki PROW trafiają do obszarów wiejskich faktycznie wymagających wsparcia. </a:t>
            </a:r>
            <a:endParaRPr lang="pl-PL" dirty="0" smtClean="0"/>
          </a:p>
          <a:p>
            <a:r>
              <a:rPr lang="pl-PL" dirty="0"/>
              <a:t>Działania podejmowane w ramach PROW mogą być więc postrzegane jako sposób na zmniejszenie dysproporcji rozwojowych.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Absorpcja środków PROW na Mazowszu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Przykłady przestrzennego rozkładu realizacji wybranych efektów PROW 2017-2013 na Mazowszu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Wydatki na meliorację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914" y="1484784"/>
            <a:ext cx="375476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 działaniu Usługi podstawowe najbardziej popularne były: budowa sieci wodociągowych i kanalizacyjnych, kanalizacji zagrodowych praz oczyszczalni </a:t>
            </a:r>
            <a:r>
              <a:rPr lang="pl-PL" dirty="0" smtClean="0"/>
              <a:t>ścieków. </a:t>
            </a:r>
          </a:p>
          <a:p>
            <a:r>
              <a:rPr lang="pl-PL" dirty="0" smtClean="0"/>
              <a:t>Aktywności </a:t>
            </a:r>
            <a:r>
              <a:rPr lang="pl-PL" dirty="0"/>
              <a:t>te były rozproszone - nie skupiały się w jednej części regionu.</a:t>
            </a: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sługi podstawowe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3" r="3572" b="5760"/>
          <a:stretch/>
        </p:blipFill>
        <p:spPr bwMode="auto">
          <a:xfrm>
            <a:off x="4342489" y="1196752"/>
            <a:ext cx="4801511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Obraz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67" b="24444"/>
          <a:stretch/>
        </p:blipFill>
        <p:spPr bwMode="auto">
          <a:xfrm>
            <a:off x="3923928" y="4967785"/>
            <a:ext cx="1879582" cy="189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5767" y="6170963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Wydatki w ramach środków z projektu Odnowa Wsi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648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Obiekty </a:t>
            </a:r>
            <a:r>
              <a:rPr lang="pl-PL" dirty="0"/>
              <a:t>małej architektury, świetlice i domy kultury 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9" b="2490"/>
          <a:stretch/>
        </p:blipFill>
        <p:spPr bwMode="auto">
          <a:xfrm>
            <a:off x="3934272" y="1404518"/>
            <a:ext cx="4752528" cy="4936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" t="1337" r="86376" b="68363"/>
          <a:stretch/>
        </p:blipFill>
        <p:spPr bwMode="auto">
          <a:xfrm>
            <a:off x="7380312" y="4869160"/>
            <a:ext cx="1584176" cy="1810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5767" y="6170963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  <p:sp>
        <p:nvSpPr>
          <p:cNvPr id="2" name="Prostokąt 1"/>
          <p:cNvSpPr/>
          <p:nvPr/>
        </p:nvSpPr>
        <p:spPr>
          <a:xfrm>
            <a:off x="154360" y="2809644"/>
            <a:ext cx="3769568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200" dirty="0"/>
              <a:t>W działaniu Odnowa wsi najczęściej uzyskiwanymi efektami były: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200" dirty="0"/>
              <a:t>obiekty małej architektury, świetlice i domy </a:t>
            </a:r>
            <a:r>
              <a:rPr lang="pl-PL" sz="2200" dirty="0" smtClean="0"/>
              <a:t>kultury, </a:t>
            </a:r>
            <a:endParaRPr lang="pl-PL" sz="2200" dirty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200" dirty="0"/>
              <a:t>obiekty sportowe, place zabaw, miejsca rekreacji i centra wsi </a:t>
            </a:r>
            <a:r>
              <a:rPr lang="pl-PL" sz="2200" dirty="0" smtClean="0"/>
              <a:t>(następny slajd).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Wydatki w ramach środków z projektu Odnowa Wsi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/>
              <a:t>Obiekty sportowe, place zabaw, miejsca rekreacji oraz centra wsi</a:t>
            </a:r>
          </a:p>
        </p:txBody>
      </p:sp>
      <p:pic>
        <p:nvPicPr>
          <p:cNvPr id="7" name="Obraz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" b="1863"/>
          <a:stretch/>
        </p:blipFill>
        <p:spPr bwMode="auto">
          <a:xfrm>
            <a:off x="3203848" y="1481120"/>
            <a:ext cx="4968552" cy="5173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Obraz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" t="1112" r="2035" b="48147"/>
          <a:stretch/>
        </p:blipFill>
        <p:spPr bwMode="auto">
          <a:xfrm>
            <a:off x="6876256" y="4797152"/>
            <a:ext cx="2088252" cy="195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5767" y="6170963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  <p:sp>
        <p:nvSpPr>
          <p:cNvPr id="2" name="Prostokąt 1"/>
          <p:cNvSpPr/>
          <p:nvPr/>
        </p:nvSpPr>
        <p:spPr>
          <a:xfrm>
            <a:off x="342855" y="4581128"/>
            <a:ext cx="3581073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pl-PL" dirty="0"/>
              <a:t>W</a:t>
            </a:r>
            <a:r>
              <a:rPr lang="pl-PL" dirty="0" smtClean="0"/>
              <a:t>iększą </a:t>
            </a:r>
            <a:r>
              <a:rPr lang="pl-PL" dirty="0"/>
              <a:t>aktywność w tym zakresie odnotowano w części północnej i północno-wschodniej województwa.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Wydatki w ramach środków z projektu Leader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ałe Projekty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sz="2600" dirty="0" smtClean="0"/>
              <a:t>Niezmiernie </a:t>
            </a:r>
            <a:r>
              <a:rPr lang="pl-PL" sz="2600" dirty="0"/>
              <a:t>trudno jest syntetycznie scharakteryzować efekty materialne uzyskane w ramach podejścia Leader. </a:t>
            </a:r>
          </a:p>
          <a:p>
            <a:pPr>
              <a:lnSpc>
                <a:spcPct val="80000"/>
              </a:lnSpc>
            </a:pPr>
            <a:r>
              <a:rPr lang="pl-PL" sz="2600" dirty="0"/>
              <a:t>Z jednej strony jest to podejście wielosektorowe, przekrojowe i partnerskie, umożliwiające aktywizację mieszkańców obszarów wiejskich poprzez budowanie kapitału społecznego na wsi, a także polepszenie zarządzania lokalnymi zasobami i ich waloryzację. </a:t>
            </a:r>
          </a:p>
          <a:p>
            <a:pPr>
              <a:lnSpc>
                <a:spcPct val="80000"/>
              </a:lnSpc>
            </a:pPr>
            <a:r>
              <a:rPr lang="pl-PL" sz="2600" dirty="0"/>
              <a:t>Głównym partnerem we wdrażaniu programu LEADER są Lokalne Grupy Działania (LGD), które powstają jako oddolna inicjatywa mieszkańców chcących aktywnie działać na rzecz lokalnej społeczności.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ujęciu praktycznym, </a:t>
            </a:r>
            <a:r>
              <a:rPr lang="pl-PL" dirty="0" smtClean="0"/>
              <a:t>obszary wiejskie, rozumiane jako </a:t>
            </a:r>
            <a:r>
              <a:rPr lang="pl-PL" dirty="0"/>
              <a:t>określona przestrzeń [Czarnecki 2005], są definiowane na podstawie kryterium podziału administracyjnego lub gęstości </a:t>
            </a:r>
            <a:r>
              <a:rPr lang="pl-PL" dirty="0" smtClean="0"/>
              <a:t>zaludnienia (metodologia Eurostat czy OECD). </a:t>
            </a:r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Efekty projektów w ramach: Podniesienie jakości życia na obszarze objętym LSR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11" r="2032" b="8429"/>
          <a:stretch/>
        </p:blipFill>
        <p:spPr bwMode="auto">
          <a:xfrm>
            <a:off x="2385899" y="1628800"/>
            <a:ext cx="4824536" cy="483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954" b="54724"/>
          <a:stretch/>
        </p:blipFill>
        <p:spPr bwMode="auto">
          <a:xfrm>
            <a:off x="7210435" y="4900092"/>
            <a:ext cx="1512168" cy="1559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5767" y="6170963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Efekty projektów w ramach: Rozwijanie aktywności społeczności lokalnej</a:t>
            </a:r>
            <a:endParaRPr lang="pl-PL" sz="3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700808"/>
            <a:ext cx="4313333" cy="45259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7232" y="5085184"/>
            <a:ext cx="1109568" cy="13351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22196" y="5969605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xmlns="" val="16966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Efekty projektów w ramach: Rozwijanie turystyki i rekreacji na obszarze objętym LSR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77" b="1299"/>
          <a:stretch/>
        </p:blipFill>
        <p:spPr bwMode="auto">
          <a:xfrm>
            <a:off x="2843808" y="1628800"/>
            <a:ext cx="4577245" cy="4713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337" b="76827"/>
          <a:stretch/>
        </p:blipFill>
        <p:spPr bwMode="auto">
          <a:xfrm>
            <a:off x="7668344" y="5510989"/>
            <a:ext cx="709422" cy="69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5767" y="6170963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Poprawianie, zachowanie lub oznakowanie lokalnego dziedzictwa kulturowego i historycznego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39" r="1796" b="3174"/>
          <a:stretch/>
        </p:blipFill>
        <p:spPr bwMode="auto">
          <a:xfrm>
            <a:off x="2109097" y="1383358"/>
            <a:ext cx="5252610" cy="5280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Obraz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116" b="62567"/>
          <a:stretch/>
        </p:blipFill>
        <p:spPr bwMode="auto">
          <a:xfrm>
            <a:off x="7361707" y="5516794"/>
            <a:ext cx="1320924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5767" y="6170963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Wybrane efekty Leader Odnowa Wsi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4" b="7988"/>
          <a:stretch/>
        </p:blipFill>
        <p:spPr bwMode="auto">
          <a:xfrm>
            <a:off x="2267744" y="846138"/>
            <a:ext cx="5184576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872" b="54189"/>
          <a:stretch/>
        </p:blipFill>
        <p:spPr bwMode="auto">
          <a:xfrm>
            <a:off x="7524328" y="4797152"/>
            <a:ext cx="1296144" cy="1971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5767" y="6170963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Wybrane efekty Leader Odnowa Wsi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7" t="8421" r="6746" b="8484"/>
          <a:stretch/>
        </p:blipFill>
        <p:spPr bwMode="auto">
          <a:xfrm>
            <a:off x="3419872" y="1771008"/>
            <a:ext cx="4193623" cy="4335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Obraz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907" b="53476"/>
          <a:stretch/>
        </p:blipFill>
        <p:spPr bwMode="auto">
          <a:xfrm>
            <a:off x="7380069" y="5013176"/>
            <a:ext cx="1303283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57200" y="5826427"/>
            <a:ext cx="388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opracowanie własne na podstawie danych </a:t>
            </a:r>
            <a:r>
              <a:rPr lang="pl-PL" sz="1000" dirty="0"/>
              <a:t>Wydziału Monitoringu i Sprawozdawczości Programów Unijnych dla Rolnictwa, Departament Rolnictwa i Rozwoju Obszarów Wiejskich, Urząd Marszałkowski Województwa Mazowieckiego</a:t>
            </a:r>
            <a:r>
              <a:rPr lang="pl-PL" sz="1000" dirty="0" smtClean="0"/>
              <a:t> . 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Podsumowanie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Polityka rozwoju obszarów wiejskich jest ważnym obszarem polityki rolnej.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zakresie zadań realizowanych przez samorządy w Programie Rozwoju Obszarów Wiejskich 2007-2013 zyskuje również ważny wymiar regionalny. </a:t>
            </a:r>
            <a:endParaRPr lang="pl-PL" dirty="0" smtClean="0"/>
          </a:p>
          <a:p>
            <a:r>
              <a:rPr lang="pl-PL" dirty="0" smtClean="0"/>
              <a:t>Wyniki </a:t>
            </a:r>
            <a:r>
              <a:rPr lang="pl-PL" dirty="0"/>
              <a:t>jej implementacji odzwierciedlają bowiem regionalne zróżnicowanie sytuacji na obszarach wiejskich w poszczególnych województwach. </a:t>
            </a:r>
            <a:endParaRPr lang="pl-PL" dirty="0" smtClean="0"/>
          </a:p>
          <a:p>
            <a:r>
              <a:rPr lang="pl-PL" dirty="0"/>
              <a:t>Województwo mazowieckie </a:t>
            </a:r>
            <a:r>
              <a:rPr lang="pl-PL" dirty="0" smtClean="0"/>
              <a:t>jest </a:t>
            </a:r>
            <a:r>
              <a:rPr lang="pl-PL" dirty="0"/>
              <a:t>liderem wśród polskich </a:t>
            </a:r>
            <a:r>
              <a:rPr lang="pl-PL" dirty="0" smtClean="0"/>
              <a:t>regionów </a:t>
            </a:r>
            <a:r>
              <a:rPr lang="pl-PL" dirty="0"/>
              <a:t>pod względem wykorzystania środków przeznaczonych na realizację PROW </a:t>
            </a:r>
            <a:r>
              <a:rPr lang="pl-PL" dirty="0" smtClean="0"/>
              <a:t>2007-2013.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Podsumowanie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616624"/>
          </a:xfrm>
        </p:spPr>
        <p:txBody>
          <a:bodyPr>
            <a:normAutofit/>
          </a:bodyPr>
          <a:lstStyle/>
          <a:p>
            <a:r>
              <a:rPr lang="pl-PL" dirty="0" smtClean="0"/>
              <a:t>Porównanie poziomu rozwoju gmin województwa mazowieckiego i wykorzystania </a:t>
            </a:r>
            <a:r>
              <a:rPr lang="pl-PL" dirty="0"/>
              <a:t>PROW </a:t>
            </a:r>
            <a:r>
              <a:rPr lang="pl-PL" dirty="0" smtClean="0"/>
              <a:t>2001-2013 (większe środki do gmin o niższym poziomie rozwoju) wskazuje wykorzystanie tych środków  </a:t>
            </a:r>
            <a:r>
              <a:rPr lang="pl-PL" dirty="0"/>
              <a:t>jako sposób na zmniejszenie dysproporcji </a:t>
            </a:r>
            <a:r>
              <a:rPr lang="pl-PL" dirty="0" smtClean="0"/>
              <a:t>rozwojowych.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Podsumowanie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616624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Program Rozwoju Obszarów Wiejskich na lata </a:t>
            </a:r>
            <a:r>
              <a:rPr lang="pl-PL" dirty="0" smtClean="0"/>
              <a:t>2014-2020 oznacza kontynuację wsparcia rozwoju obszarów wiejskich. </a:t>
            </a:r>
          </a:p>
          <a:p>
            <a:r>
              <a:rPr lang="pl-PL" dirty="0" smtClean="0"/>
              <a:t>Po wszystkich dotychczasowych doświadczeniach należy oczekiwać pozytywnych efektów ekonomicznych i społecznych. Ich osiąganie będzie zresztą monitorowane na bieżąco i poddawane ewaluacji. </a:t>
            </a:r>
          </a:p>
          <a:p>
            <a:r>
              <a:rPr lang="pl-PL" dirty="0" smtClean="0"/>
              <a:t>Działania samorządów regionalnych w tym zakresie, w tym Samorządu Województwa Mazowieckiego, powinny być tak realizowane by możliwie </a:t>
            </a:r>
            <a:r>
              <a:rPr lang="pl-PL" dirty="0"/>
              <a:t>jak najlepiej trafiały w zmieniające się potrzeby </a:t>
            </a:r>
            <a:r>
              <a:rPr lang="pl-PL" dirty="0" smtClean="0"/>
              <a:t>mieszkańców obszarów wiejskich, przyczyniając </a:t>
            </a:r>
            <a:r>
              <a:rPr lang="pl-PL" dirty="0"/>
              <a:t>się tym samym do poprawy jakości życia </a:t>
            </a:r>
            <a:r>
              <a:rPr lang="pl-PL" dirty="0" smtClean="0"/>
              <a:t>i </a:t>
            </a:r>
            <a:r>
              <a:rPr lang="pl-PL" dirty="0"/>
              <a:t>konkurencyjności polskiej wsi. </a:t>
            </a: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7055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Bibliografia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Eurostat, Urban-rural typology, http://ec.europa.eu/eurostat/statistics-explained/index.php/Urban-rural_typology (accessed on 31/08/2015</a:t>
            </a:r>
            <a:r>
              <a:rPr lang="en-US" dirty="0" smtClean="0"/>
              <a:t>)</a:t>
            </a:r>
            <a:endParaRPr lang="pl-PL" dirty="0" smtClean="0"/>
          </a:p>
          <a:p>
            <a:r>
              <a:rPr lang="pl-PL" dirty="0" smtClean="0"/>
              <a:t>Prognoza ludności na lata </a:t>
            </a:r>
            <a:r>
              <a:rPr lang="pl-PL" dirty="0" smtClean="0"/>
              <a:t>2008-2035</a:t>
            </a:r>
            <a:endParaRPr lang="pl-PL" dirty="0" smtClean="0"/>
          </a:p>
          <a:p>
            <a:pPr lvl="0"/>
            <a:r>
              <a:rPr lang="pl-PL" dirty="0" smtClean="0"/>
              <a:t>Czarnecki </a:t>
            </a:r>
            <a:r>
              <a:rPr lang="pl-PL" dirty="0" smtClean="0"/>
              <a:t>A. (2005): </a:t>
            </a:r>
            <a:r>
              <a:rPr lang="pl-PL" i="1" dirty="0" smtClean="0"/>
              <a:t>Obszary wiejskie, urbanizacja wsi, rozwój wielofunkcyjny, rolnictwo wielofunkcyjne – przegląd pojęć</a:t>
            </a:r>
            <a:r>
              <a:rPr lang="pl-PL" dirty="0" smtClean="0"/>
              <a:t>, [w:] Rosner A. (red.) </a:t>
            </a:r>
            <a:r>
              <a:rPr lang="pl-PL" i="1" dirty="0" smtClean="0"/>
              <a:t>Uwarunkowania i kierunki przemian społeczno-gospodarczych na obszarach wiejskich</a:t>
            </a:r>
            <a:r>
              <a:rPr lang="pl-PL" dirty="0" smtClean="0"/>
              <a:t>, </a:t>
            </a:r>
            <a:r>
              <a:rPr lang="pl-PL" dirty="0" err="1" smtClean="0"/>
              <a:t>IRWiR</a:t>
            </a:r>
            <a:r>
              <a:rPr lang="pl-PL" dirty="0" smtClean="0"/>
              <a:t> PAN, Warszawa, 233-254</a:t>
            </a:r>
            <a:r>
              <a:rPr lang="pl-PL" dirty="0" smtClean="0"/>
              <a:t>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556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00141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pl-PL" dirty="0" smtClean="0"/>
              <a:t>Nowa definicja Eurostat, odwołująca się do podejści</a:t>
            </a:r>
            <a:r>
              <a:rPr lang="pl-PL" dirty="0"/>
              <a:t>a</a:t>
            </a:r>
            <a:r>
              <a:rPr lang="pl-PL" dirty="0" smtClean="0"/>
              <a:t> OECD</a:t>
            </a:r>
            <a:r>
              <a:rPr lang="pl-PL" dirty="0"/>
              <a:t>, zakłada </a:t>
            </a:r>
            <a:r>
              <a:rPr lang="pl-PL" dirty="0" smtClean="0"/>
              <a:t>(Eurostat</a:t>
            </a:r>
            <a:r>
              <a:rPr lang="pl-PL" dirty="0"/>
              <a:t>, Urban-</a:t>
            </a:r>
            <a:r>
              <a:rPr lang="pl-PL" dirty="0" err="1"/>
              <a:t>rural</a:t>
            </a:r>
            <a:r>
              <a:rPr lang="pl-PL" dirty="0"/>
              <a:t> </a:t>
            </a:r>
            <a:r>
              <a:rPr lang="pl-PL" dirty="0" err="1" smtClean="0"/>
              <a:t>typology</a:t>
            </a:r>
            <a:r>
              <a:rPr lang="pl-PL" dirty="0" smtClean="0"/>
              <a:t>):</a:t>
            </a:r>
          </a:p>
          <a:p>
            <a:pPr marL="0" lvl="0" indent="0">
              <a:buNone/>
            </a:pPr>
            <a:r>
              <a:rPr lang="pl-PL" dirty="0" smtClean="0"/>
              <a:t>1. Klastry miejskie złożone z  tzw. </a:t>
            </a:r>
            <a:r>
              <a:rPr lang="pl-PL" i="1" dirty="0" err="1" smtClean="0"/>
              <a:t>grid</a:t>
            </a:r>
            <a:r>
              <a:rPr lang="pl-PL" i="1" dirty="0" smtClean="0"/>
              <a:t> </a:t>
            </a:r>
            <a:r>
              <a:rPr lang="pl-PL" i="1" dirty="0" err="1" smtClean="0"/>
              <a:t>cells</a:t>
            </a:r>
            <a:r>
              <a:rPr lang="pl-PL" i="1" dirty="0"/>
              <a:t> </a:t>
            </a:r>
            <a:r>
              <a:rPr lang="pl-PL" i="1" dirty="0" smtClean="0"/>
              <a:t>(kwadraty </a:t>
            </a:r>
            <a:r>
              <a:rPr lang="pl-PL" i="1" dirty="0"/>
              <a:t>1x1 km </a:t>
            </a:r>
            <a:r>
              <a:rPr lang="pl-PL" i="1" dirty="0" smtClean="0"/>
              <a:t>wyznaczone </a:t>
            </a:r>
            <a:r>
              <a:rPr lang="pl-PL" i="1" dirty="0"/>
              <a:t>przez linie siatki geograficznej</a:t>
            </a:r>
            <a:r>
              <a:rPr lang="pl-PL" i="1" dirty="0" smtClean="0"/>
              <a:t>) </a:t>
            </a:r>
            <a:r>
              <a:rPr lang="pl-PL" dirty="0" smtClean="0"/>
              <a:t>z gęstością zaludnienia co najmniej </a:t>
            </a:r>
            <a:r>
              <a:rPr lang="en-US" dirty="0" smtClean="0"/>
              <a:t>300 </a:t>
            </a:r>
            <a:r>
              <a:rPr lang="pl-PL" dirty="0" smtClean="0"/>
              <a:t>osób/</a:t>
            </a:r>
            <a:r>
              <a:rPr lang="en-US" dirty="0" smtClean="0"/>
              <a:t> </a:t>
            </a:r>
            <a:r>
              <a:rPr lang="en-US" dirty="0"/>
              <a:t>km² </a:t>
            </a:r>
            <a:r>
              <a:rPr lang="pl-PL" dirty="0" smtClean="0"/>
              <a:t>i populacją co najmniej </a:t>
            </a:r>
            <a:r>
              <a:rPr lang="en-US" dirty="0" smtClean="0"/>
              <a:t>5000</a:t>
            </a:r>
            <a:r>
              <a:rPr lang="en-US" dirty="0"/>
              <a:t>. </a:t>
            </a:r>
            <a:r>
              <a:rPr lang="pl-PL" dirty="0"/>
              <a:t>P</a:t>
            </a:r>
            <a:r>
              <a:rPr lang="pl-PL" dirty="0" smtClean="0"/>
              <a:t>ozostałe obszary uważane są za wiejskie. </a:t>
            </a:r>
          </a:p>
          <a:p>
            <a:pPr marL="0" lvl="0" indent="0">
              <a:buNone/>
            </a:pPr>
            <a:r>
              <a:rPr lang="pl-PL" dirty="0" smtClean="0"/>
              <a:t>2. Grupowanie podregionów (NUTS 3) o powierzchni mniejszej niż </a:t>
            </a:r>
            <a:r>
              <a:rPr lang="en-US" dirty="0"/>
              <a:t>500 km² </a:t>
            </a:r>
            <a:r>
              <a:rPr lang="pl-PL" dirty="0" smtClean="0"/>
              <a:t>z jednym bądź więcej sąsiadami.</a:t>
            </a:r>
          </a:p>
          <a:p>
            <a:pPr marL="0" lvl="0" indent="0">
              <a:buNone/>
            </a:pPr>
            <a:r>
              <a:rPr lang="pl-PL" dirty="0" smtClean="0"/>
              <a:t>3. Klasyfikację </a:t>
            </a:r>
            <a:r>
              <a:rPr lang="en-US" dirty="0"/>
              <a:t>NUTS </a:t>
            </a:r>
            <a:r>
              <a:rPr lang="en-US" dirty="0" smtClean="0"/>
              <a:t>3</a:t>
            </a:r>
            <a:r>
              <a:rPr lang="pl-PL" dirty="0" smtClean="0"/>
              <a:t> na podstawie udziału ludności zamieszkującej w wiejskich </a:t>
            </a:r>
            <a:r>
              <a:rPr lang="pl-PL" i="1" dirty="0" err="1" smtClean="0"/>
              <a:t>grid</a:t>
            </a:r>
            <a:r>
              <a:rPr lang="pl-PL" i="1" dirty="0" smtClean="0"/>
              <a:t> </a:t>
            </a:r>
            <a:r>
              <a:rPr lang="pl-PL" i="1" dirty="0" err="1" smtClean="0"/>
              <a:t>cells</a:t>
            </a:r>
            <a:endParaRPr lang="en-US" i="1" dirty="0"/>
          </a:p>
          <a:p>
            <a:pPr marL="400050" lvl="1" indent="0">
              <a:buNone/>
            </a:pPr>
            <a:r>
              <a:rPr lang="en-US" dirty="0" smtClean="0"/>
              <a:t>•</a:t>
            </a:r>
            <a:r>
              <a:rPr lang="pl-PL" dirty="0" smtClean="0"/>
              <a:t> &gt; </a:t>
            </a:r>
            <a:r>
              <a:rPr lang="en-US" dirty="0" smtClean="0"/>
              <a:t>50%</a:t>
            </a:r>
            <a:r>
              <a:rPr lang="pl-PL" dirty="0" smtClean="0"/>
              <a:t> - obszary przeważająco wiejskie </a:t>
            </a:r>
            <a:r>
              <a:rPr lang="en-US" dirty="0" smtClean="0"/>
              <a:t>, 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•</a:t>
            </a:r>
            <a:r>
              <a:rPr lang="pl-PL" dirty="0" smtClean="0"/>
              <a:t> </a:t>
            </a:r>
            <a:r>
              <a:rPr lang="en-US" dirty="0" smtClean="0"/>
              <a:t>20%</a:t>
            </a:r>
            <a:r>
              <a:rPr lang="pl-PL" dirty="0" smtClean="0"/>
              <a:t>-</a:t>
            </a:r>
            <a:r>
              <a:rPr lang="en-US" dirty="0" smtClean="0"/>
              <a:t>50</a:t>
            </a:r>
            <a:r>
              <a:rPr lang="en-US" dirty="0"/>
              <a:t>% </a:t>
            </a:r>
            <a:r>
              <a:rPr lang="pl-PL" dirty="0" smtClean="0"/>
              <a:t>- obszary pośrednie</a:t>
            </a:r>
            <a:r>
              <a:rPr lang="en-US" dirty="0" smtClean="0"/>
              <a:t>,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•</a:t>
            </a:r>
            <a:r>
              <a:rPr lang="pl-PL" dirty="0" smtClean="0"/>
              <a:t> mniej niż </a:t>
            </a:r>
            <a:r>
              <a:rPr lang="en-US" dirty="0" smtClean="0"/>
              <a:t>20 </a:t>
            </a:r>
            <a:r>
              <a:rPr lang="en-US" dirty="0"/>
              <a:t>% </a:t>
            </a:r>
            <a:r>
              <a:rPr lang="pl-PL" dirty="0" smtClean="0"/>
              <a:t>- obszary przeważająco miejskie</a:t>
            </a:r>
            <a:r>
              <a:rPr lang="en-US" dirty="0" smtClean="0"/>
              <a:t>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Bibliografia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616624"/>
          </a:xfrm>
        </p:spPr>
        <p:txBody>
          <a:bodyPr>
            <a:normAutofit/>
          </a:bodyPr>
          <a:lstStyle/>
          <a:p>
            <a:r>
              <a:rPr lang="en-US" dirty="0" err="1" smtClean="0"/>
              <a:t>Komisja</a:t>
            </a:r>
            <a:r>
              <a:rPr lang="en-US" dirty="0" smtClean="0"/>
              <a:t> </a:t>
            </a:r>
            <a:r>
              <a:rPr lang="en-US" dirty="0" err="1" smtClean="0"/>
              <a:t>Europejska</a:t>
            </a:r>
            <a:r>
              <a:rPr lang="en-US" dirty="0" smtClean="0"/>
              <a:t>, 2012: Rural development in the EU. Statistical and Economic Information Report 2012, Brussels</a:t>
            </a:r>
            <a:r>
              <a:rPr lang="en-US" dirty="0" smtClean="0"/>
              <a:t>.</a:t>
            </a:r>
            <a:endParaRPr lang="pl-PL" dirty="0" smtClean="0"/>
          </a:p>
          <a:p>
            <a:pPr lvl="0"/>
            <a:r>
              <a:rPr lang="pl-PL" dirty="0" smtClean="0"/>
              <a:t>Siemiński J. L., 1996: </a:t>
            </a:r>
            <a:r>
              <a:rPr lang="pl-PL" i="1" dirty="0" smtClean="0"/>
              <a:t>Koncepcje rozwoju obszarów wiejskich w procesie transformacji ustrojowej lat dziewięćdziesiątych </a:t>
            </a:r>
            <a:r>
              <a:rPr lang="pl-PL" dirty="0" smtClean="0"/>
              <a:t>[w:]</a:t>
            </a:r>
            <a:r>
              <a:rPr lang="pl-PL" i="1" dirty="0" smtClean="0"/>
              <a:t> </a:t>
            </a:r>
            <a:r>
              <a:rPr lang="pl-PL" dirty="0" smtClean="0"/>
              <a:t>Kozakiewicz M. (red.)</a:t>
            </a:r>
            <a:r>
              <a:rPr lang="pl-PL" i="1" dirty="0" smtClean="0"/>
              <a:t>Wieś i Rolnictwo w badaniach społeczno-ekonomicznych, </a:t>
            </a:r>
            <a:r>
              <a:rPr lang="pl-PL" dirty="0" smtClean="0"/>
              <a:t>Seria „Problemy rozwoju wsi i rolnictwa”, </a:t>
            </a:r>
            <a:r>
              <a:rPr lang="pl-PL" dirty="0" err="1" smtClean="0"/>
              <a:t>IRWiR</a:t>
            </a:r>
            <a:r>
              <a:rPr lang="pl-PL" dirty="0" smtClean="0"/>
              <a:t> PAN, Warszawa.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56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Obszary wiejskie województwa mazowieckiego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Mi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Obszary wiejskie województwa mazowieckiego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i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Obszary wiejskie województwa mazowieckiego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MiR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6384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l-PL" dirty="0"/>
              <a:t>W wybranych działaniach np. polityki </a:t>
            </a:r>
            <a:r>
              <a:rPr lang="pl-PL" dirty="0" smtClean="0"/>
              <a:t>rolnej definiowano obszary </a:t>
            </a:r>
            <a:r>
              <a:rPr lang="pl-PL" dirty="0"/>
              <a:t>wiejskie jako miejscowości znajdujące się w granicach administracyjnych :</a:t>
            </a:r>
          </a:p>
          <a:p>
            <a:pPr marL="0" lvl="0" indent="0">
              <a:buNone/>
            </a:pPr>
            <a:r>
              <a:rPr lang="pl-PL" dirty="0"/>
              <a:t>1) gmin wiejskich;</a:t>
            </a:r>
          </a:p>
          <a:p>
            <a:pPr marL="0" lvl="0" indent="0">
              <a:buNone/>
            </a:pPr>
            <a:r>
              <a:rPr lang="pl-PL" dirty="0"/>
              <a:t>2) gmin miejsko-wiejskich, z wyłączeniem miast liczących powyżej 20 tys. mieszkańców ;</a:t>
            </a:r>
          </a:p>
          <a:p>
            <a:pPr marL="0" lvl="0" indent="0">
              <a:buNone/>
            </a:pPr>
            <a:r>
              <a:rPr lang="pl-PL" dirty="0"/>
              <a:t>3) gmin miejskich, z wyłączeniem miejscowości liczących powyżej 5 tys. mieszkańców.</a:t>
            </a:r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dirty="0" smtClean="0"/>
              <a:t>Jest to zgodne </a:t>
            </a:r>
            <a:r>
              <a:rPr lang="pl-PL" dirty="0"/>
              <a:t>z definicjami traktującymi obszary wiejskie jako tereny </a:t>
            </a:r>
            <a:r>
              <a:rPr lang="pl-PL" dirty="0" smtClean="0"/>
              <a:t>z </a:t>
            </a:r>
            <a:r>
              <a:rPr lang="pl-PL" dirty="0"/>
              <a:t>małymi </a:t>
            </a:r>
            <a:r>
              <a:rPr lang="pl-PL" dirty="0" smtClean="0"/>
              <a:t>miastami włącznie, </a:t>
            </a:r>
            <a:r>
              <a:rPr lang="pl-PL" dirty="0"/>
              <a:t>które nadal są funkcjonalnie i przestrzennie powiązane z otaczającymi je obszarami wiejskimi [Siemiński, 1992].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Dzięki akcesji do Unii Europejskiej Polska zyskała dostęp do mechanizmów wsparcia na skalę dotąd niespotykaną.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latach 2007-2013 Polska była największym beneficjentem pomocy ze środków funduszy Unii Europejskiej. </a:t>
            </a:r>
            <a:endParaRPr lang="pl-PL" dirty="0" smtClean="0"/>
          </a:p>
          <a:p>
            <a:r>
              <a:rPr lang="pl-PL" dirty="0" smtClean="0"/>
              <a:t>Kluczową </a:t>
            </a:r>
            <a:r>
              <a:rPr lang="pl-PL" dirty="0"/>
              <a:t>rolę odgrywały tu środki dystrybuowane w ramach polityki spójności, ze środków funduszy strukturalnych (Europejski Fundusz Społeczny - EFS, Europejski Fundusz Rozwoju Regionalnego EFRR) oraz Funduszu Spójności, na </a:t>
            </a:r>
            <a:r>
              <a:rPr lang="pl-PL" dirty="0" smtClean="0"/>
              <a:t>podstawie Narodowej </a:t>
            </a:r>
            <a:r>
              <a:rPr lang="pl-PL" dirty="0"/>
              <a:t>Strategii Spójności (NSS), określającej priorytety i zakres wykorzystania tych zasobów. </a:t>
            </a:r>
            <a:r>
              <a:rPr lang="pl-PL" dirty="0" smtClean="0"/>
              <a:t>Łączny </a:t>
            </a:r>
            <a:r>
              <a:rPr lang="pl-PL" dirty="0"/>
              <a:t>budżet NSS na lata 2007-2013 wyniósł 85,56 mld </a:t>
            </a:r>
            <a:r>
              <a:rPr lang="pl-PL" dirty="0" smtClean="0"/>
              <a:t>euro.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647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Drugą co do znaczenia pulą środków trafiających do Polski z budżetu Unii Europejskiej w latach 2007-2013 były środki stanowiące mechanizmy wsparcia w ramach Wspólnej Polityki Rolnej oraz Wspólnej Polityki Rybackiej, pochodzące ze środków: Europejskiego Funduszu Rolnego na rzecz Rozwoju Obszarów Wiejskich (EFRROW) i Europejskiego Funduszu Rybackiego (EFF). </a:t>
            </a:r>
            <a:endParaRPr lang="pl-PL" dirty="0" smtClean="0"/>
          </a:p>
          <a:p>
            <a:r>
              <a:rPr lang="pl-PL" dirty="0" smtClean="0"/>
              <a:t>Łączna </a:t>
            </a:r>
            <a:r>
              <a:rPr lang="pl-PL" dirty="0"/>
              <a:t>kwota funduszy UE przewidziana na realizację polityki spójności i działań rozwojowych w ramach Wspólnej Polityki Rolnej i Wspólnej Polityki Rybackiej w Polsce w latach 2007-2013 przekroczyła 81,2 mld euro.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848872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Wprowadzenie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2004 roku </a:t>
            </a:r>
            <a:r>
              <a:rPr lang="pl-PL" dirty="0" smtClean="0"/>
              <a:t>Polska </a:t>
            </a:r>
            <a:r>
              <a:rPr lang="pl-PL" dirty="0"/>
              <a:t>i polskie rolnictwo zostały objęte mechanizmami Wspólnej Polityki Rolnej. </a:t>
            </a:r>
            <a:r>
              <a:rPr lang="pl-PL" dirty="0" smtClean="0"/>
              <a:t>W perspektywie </a:t>
            </a:r>
            <a:r>
              <a:rPr lang="pl-PL" dirty="0"/>
              <a:t>finansowej 2007-2013 Polska </a:t>
            </a:r>
            <a:r>
              <a:rPr lang="pl-PL" dirty="0" smtClean="0"/>
              <a:t>była </a:t>
            </a:r>
            <a:r>
              <a:rPr lang="pl-PL" dirty="0"/>
              <a:t>największym beneficjentem mechanizmów polityki rozwoju obszarów wiejskich. Z łącznej kwoty 96 mld euro, dla Polski przeznaczono prawie jedną siódmą tej </a:t>
            </a:r>
            <a:r>
              <a:rPr lang="pl-PL" dirty="0" smtClean="0"/>
              <a:t>kwoty.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IX Mazowiecki Kongres Rozwoju Obszarów Wiejskich, Zegrze  5-6.10.2015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Podział środków na rozwój obszarów wiejskich w perspektywie 2007-2013 według krajów członkowskich UE (w </a:t>
            </a:r>
            <a:r>
              <a:rPr lang="pl-PL" sz="2400" b="1" dirty="0" smtClean="0"/>
              <a:t>%)</a:t>
            </a:r>
            <a:endParaRPr lang="pl-PL" sz="2400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3351256504"/>
              </p:ext>
            </p:extLst>
          </p:nvPr>
        </p:nvGraphicFramePr>
        <p:xfrm>
          <a:off x="683568" y="1196752"/>
          <a:ext cx="7560840" cy="496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49431" y="609329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en-US" sz="1400" dirty="0" err="1" smtClean="0"/>
              <a:t>opracowanie</a:t>
            </a:r>
            <a:r>
              <a:rPr lang="en-US" sz="1400" dirty="0" smtClean="0"/>
              <a:t> </a:t>
            </a:r>
            <a:r>
              <a:rPr lang="en-US" sz="1400" dirty="0" err="1"/>
              <a:t>własne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podstawie</a:t>
            </a:r>
            <a:r>
              <a:rPr lang="en-US" sz="1400" dirty="0"/>
              <a:t>: </a:t>
            </a:r>
            <a:r>
              <a:rPr lang="en-US" sz="1400" dirty="0" err="1"/>
              <a:t>Komisja</a:t>
            </a:r>
            <a:r>
              <a:rPr lang="en-US" sz="1400" dirty="0"/>
              <a:t> </a:t>
            </a:r>
            <a:r>
              <a:rPr lang="en-US" sz="1400" dirty="0" err="1"/>
              <a:t>Europejska</a:t>
            </a:r>
            <a:r>
              <a:rPr lang="en-US" sz="1400" dirty="0"/>
              <a:t>, 2012: Rural development in the EU. Statistical and Economic Information Report 2012, Brussels.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2821</Words>
  <Application>Microsoft Office PowerPoint</Application>
  <PresentationFormat>Pokaz na ekranie (4:3)</PresentationFormat>
  <Paragraphs>217</Paragraphs>
  <Slides>43</Slides>
  <Notes>27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Wpływ wsparcia unijnego na rozwój ekonomiczny i społeczny obszarów wiejskich Mazowsza. Stan i perspektywy </vt:lpstr>
      <vt:lpstr>Wprowadzenie</vt:lpstr>
      <vt:lpstr>Wprowadzenie</vt:lpstr>
      <vt:lpstr>Wprowadzenie</vt:lpstr>
      <vt:lpstr>Wprowadzenie</vt:lpstr>
      <vt:lpstr>Wprowadzenie</vt:lpstr>
      <vt:lpstr>Wprowadzenie</vt:lpstr>
      <vt:lpstr>Wprowadzenie</vt:lpstr>
      <vt:lpstr>Podział środków na rozwój obszarów wiejskich w perspektywie 2007-2013 według krajów członkowskich UE (w %)</vt:lpstr>
      <vt:lpstr>Struktura transferów z UE związane ze wsparciem rolnictwa i obszarów wiejskich (1.05.2004-31.10.2014)</vt:lpstr>
      <vt:lpstr>Realizacja EFRROW (obejmuje płatności pośrednie i zaliczki) w Polsce na tle innych krajów UE (w mln euro)  wg stanu na 31.12.2013 r</vt:lpstr>
      <vt:lpstr>Wprowadzenie</vt:lpstr>
      <vt:lpstr>Wprowadzenie</vt:lpstr>
      <vt:lpstr>Pomoc udzielona przez ARiMR w ramach programów współfinansowanych z funduszy unijnych w latach 2002-2014 w mld zł, według województw, wg stanu na 31.12.2014 r.  </vt:lpstr>
      <vt:lpstr>Poziom rozwoju gmin Mazowsza</vt:lpstr>
      <vt:lpstr>Poziom rozwoju gmin Mazowsza</vt:lpstr>
      <vt:lpstr>Poziom rozwoju gmin Mazowsza</vt:lpstr>
      <vt:lpstr>Poziom rozwoju gmin Mazowsza</vt:lpstr>
      <vt:lpstr>Poziom rozwoju gmin Mazowsza</vt:lpstr>
      <vt:lpstr>Absorpcja środków PROW na Mazowszu</vt:lpstr>
      <vt:lpstr>Struktura wartości całkowitej projektów realizowanych w województwie mazowieckim w ramach PROW 2007-2013 wg działań (mln zł i %)</vt:lpstr>
      <vt:lpstr>Struktura zaangażowania środków EFFROW w projekty realizowane w województwie mazowieckim w ramach PROW 2007-2013 wg działań (mln zł i %)</vt:lpstr>
      <vt:lpstr>Wartość całkowita oraz wartość całkowita per capita projektów realizowanych w ramach PROW 2007-2013 w gminach województwa mazowieckiego </vt:lpstr>
      <vt:lpstr>Absorpcja środków PROW na Mazowszu</vt:lpstr>
      <vt:lpstr>Wydatki na meliorację</vt:lpstr>
      <vt:lpstr>Usługi podstawowe</vt:lpstr>
      <vt:lpstr>Wydatki w ramach środków z projektu Odnowa Wsi</vt:lpstr>
      <vt:lpstr>Wydatki w ramach środków z projektu Odnowa Wsi</vt:lpstr>
      <vt:lpstr>Wydatki w ramach środków z projektu Leader Małe Projekty</vt:lpstr>
      <vt:lpstr>Efekty projektów w ramach: Podniesienie jakości życia na obszarze objętym LSR</vt:lpstr>
      <vt:lpstr>Efekty projektów w ramach: Rozwijanie aktywności społeczności lokalnej</vt:lpstr>
      <vt:lpstr>Efekty projektów w ramach: Rozwijanie turystyki i rekreacji na obszarze objętym LSR</vt:lpstr>
      <vt:lpstr>Poprawianie, zachowanie lub oznakowanie lokalnego dziedzictwa kulturowego i historycznego</vt:lpstr>
      <vt:lpstr>Wybrane efekty Leader Odnowa Wsi</vt:lpstr>
      <vt:lpstr>Wybrane efekty Leader Odnowa Wsi</vt:lpstr>
      <vt:lpstr>Podsumowanie</vt:lpstr>
      <vt:lpstr>Podsumowanie</vt:lpstr>
      <vt:lpstr>Podsumowanie</vt:lpstr>
      <vt:lpstr>Bibliografia</vt:lpstr>
      <vt:lpstr>Bibliografia</vt:lpstr>
      <vt:lpstr>Obszary wiejskie województwa mazowieckiego</vt:lpstr>
      <vt:lpstr>Obszary wiejskie województwa mazowieckiego</vt:lpstr>
      <vt:lpstr>Obszary wiejskie województwa mazowieckiego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wsparcia unijnego na rozwój ekonomiczny i społeczny obszarów wiejskich Mazowsza. Stan i perspektywy</dc:title>
  <dc:creator>MiR</dc:creator>
  <cp:lastModifiedBy>MiR</cp:lastModifiedBy>
  <cp:revision>89</cp:revision>
  <dcterms:created xsi:type="dcterms:W3CDTF">2015-10-03T11:54:06Z</dcterms:created>
  <dcterms:modified xsi:type="dcterms:W3CDTF">2015-10-04T18:29:35Z</dcterms:modified>
</cp:coreProperties>
</file>