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331" r:id="rId4"/>
    <p:sldId id="328" r:id="rId5"/>
    <p:sldId id="269" r:id="rId6"/>
    <p:sldId id="329" r:id="rId7"/>
    <p:sldId id="270" r:id="rId8"/>
    <p:sldId id="274" r:id="rId9"/>
    <p:sldId id="275" r:id="rId10"/>
    <p:sldId id="277" r:id="rId11"/>
    <p:sldId id="278" r:id="rId12"/>
    <p:sldId id="279" r:id="rId13"/>
    <p:sldId id="282" r:id="rId14"/>
    <p:sldId id="289" r:id="rId15"/>
    <p:sldId id="290" r:id="rId16"/>
    <p:sldId id="291" r:id="rId17"/>
    <p:sldId id="330" r:id="rId18"/>
    <p:sldId id="301" r:id="rId19"/>
    <p:sldId id="302" r:id="rId20"/>
    <p:sldId id="304" r:id="rId21"/>
    <p:sldId id="332" r:id="rId22"/>
    <p:sldId id="318" r:id="rId23"/>
  </p:sldIdLst>
  <p:sldSz cx="9144000" cy="6858000" type="screen4x3"/>
  <p:notesSz cx="6797675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0203C-F1AA-4AF4-B071-3A730ED5761E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12CB-639A-4441-8965-CB2FDADC7B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6939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57A12-D5E9-456F-B1D9-434C73C85F23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6922-8DFA-43A7-B268-E3C56D82C2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873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pic>
        <p:nvPicPr>
          <p:cNvPr id="7" name="Obraz 6" descr="tło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31072"/>
          </a:xfrm>
          <a:prstGeom prst="rect">
            <a:avLst/>
          </a:prstGeom>
        </p:spPr>
      </p:pic>
      <p:pic>
        <p:nvPicPr>
          <p:cNvPr id="1082" name="Picture 5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5867400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187" y="6218513"/>
            <a:ext cx="5759450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973" y="0"/>
            <a:ext cx="914501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488832" cy="5328592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pic>
        <p:nvPicPr>
          <p:cNvPr id="1082" name="Picture 5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5867400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187" y="6218513"/>
            <a:ext cx="5759450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9698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pic>
        <p:nvPicPr>
          <p:cNvPr id="7" name="Obraz 6" descr="tło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31072"/>
          </a:xfrm>
          <a:prstGeom prst="rect">
            <a:avLst/>
          </a:prstGeom>
        </p:spPr>
      </p:pic>
      <p:pic>
        <p:nvPicPr>
          <p:cNvPr id="1082" name="Picture 5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5867400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187" y="6218513"/>
            <a:ext cx="5759450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3190"/>
            <a:ext cx="9145016" cy="616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180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58705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37312"/>
            <a:ext cx="57546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STRATEGIA KOMUNIKACJI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PROW </a:t>
            </a:r>
            <a:r>
              <a:rPr lang="pl-PL" dirty="0"/>
              <a:t>2014-2020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136904" cy="5328592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/>
              <a:t>Rola podmiotów zaangażowanych w realizację Strategii.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Zgodnie z art. 12 ustawy z dnia 20 lutego 2015 r. </a:t>
            </a:r>
            <a:r>
              <a:rPr lang="pl-PL" sz="2400" i="1" dirty="0"/>
              <a:t>o wspieraniu rozwoju obszarów wiejskich </a:t>
            </a:r>
            <a:r>
              <a:rPr lang="pl-PL" sz="2400" i="1" dirty="0" smtClean="0"/>
              <a:t>z </a:t>
            </a:r>
            <a:r>
              <a:rPr lang="pl-PL" sz="2400" i="1" dirty="0"/>
              <a:t>udziałem środków Europejskiego Funduszu Rolnego na rzecz Rozwoju Obszarów Wiejskich </a:t>
            </a:r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 smtClean="0"/>
              <a:t>w </a:t>
            </a:r>
            <a:r>
              <a:rPr lang="pl-PL" sz="2400" i="1" dirty="0"/>
              <a:t>ramach Programu Rozwoju Obszarów Wiejskich na lata </a:t>
            </a:r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 smtClean="0"/>
              <a:t>2014–2020 </a:t>
            </a:r>
            <a:r>
              <a:rPr lang="pl-PL" sz="2400" dirty="0"/>
              <a:t>(Dz. U. poz. 349) </a:t>
            </a:r>
            <a:r>
              <a:rPr lang="pl-PL" sz="2400" b="1" dirty="0"/>
              <a:t>agencja płatnicza, podmioty wdrażające, instytucje pośredniczące </a:t>
            </a:r>
            <a:r>
              <a:rPr lang="pl-PL" sz="2400" dirty="0"/>
              <a:t>oraz </a:t>
            </a:r>
            <a:r>
              <a:rPr lang="pl-PL" sz="2400" b="1" dirty="0"/>
              <a:t>LGD</a:t>
            </a:r>
            <a:r>
              <a:rPr lang="pl-PL" sz="2400" dirty="0"/>
              <a:t> informują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rozpowszechniają informacje o programie, w tym o zasadach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trybie przyznawania </a:t>
            </a:r>
            <a:r>
              <a:rPr lang="pl-PL" sz="2400" dirty="0" smtClean="0"/>
              <a:t>i </a:t>
            </a:r>
            <a:r>
              <a:rPr lang="pl-PL" sz="2400" dirty="0"/>
              <a:t>wypłaty pomocy oraz o obowiązkach beneficjentów wynikających z przyznania tej pomocy, zgodnie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planem </a:t>
            </a:r>
            <a:r>
              <a:rPr lang="pl-PL" sz="2400" dirty="0" smtClean="0"/>
              <a:t>komunikacyjnym.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20163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496" y="476672"/>
            <a:ext cx="9073008" cy="5328592"/>
          </a:xfrm>
        </p:spPr>
        <p:txBody>
          <a:bodyPr>
            <a:normAutofit/>
          </a:bodyPr>
          <a:lstStyle/>
          <a:p>
            <a:pPr algn="ctr"/>
            <a:r>
              <a:rPr lang="pl-PL" sz="2800" b="1" u="sng" dirty="0" smtClean="0"/>
              <a:t>Podmiotami wdrażającymi są:</a:t>
            </a:r>
            <a:br>
              <a:rPr lang="pl-PL" sz="2800" b="1" u="sng" dirty="0" smtClean="0"/>
            </a:br>
            <a:r>
              <a:rPr lang="pl-PL" sz="2800" b="1" u="sng" dirty="0" smtClean="0"/>
              <a:t/>
            </a:r>
            <a:br>
              <a:rPr lang="pl-PL" sz="2800" b="1" u="sng" dirty="0" smtClean="0"/>
            </a:br>
            <a:r>
              <a:rPr lang="pl-PL" sz="2800" dirty="0" smtClean="0">
                <a:solidFill>
                  <a:srgbClr val="000000"/>
                </a:solidFill>
              </a:rPr>
              <a:t>-Agencja </a:t>
            </a:r>
            <a:r>
              <a:rPr lang="pl-PL" sz="2800" dirty="0">
                <a:solidFill>
                  <a:srgbClr val="000000"/>
                </a:solidFill>
              </a:rPr>
              <a:t>Restrukturyzacji </a:t>
            </a:r>
            <a:r>
              <a:rPr lang="pl-PL" sz="2800" dirty="0" smtClean="0">
                <a:solidFill>
                  <a:srgbClr val="000000"/>
                </a:solidFill>
              </a:rPr>
              <a:t>i Modernizacji Rolnictwa,</a:t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800" dirty="0" smtClean="0">
                <a:solidFill>
                  <a:srgbClr val="000000"/>
                </a:solidFill>
              </a:rPr>
              <a:t>-Agencja </a:t>
            </a:r>
            <a:r>
              <a:rPr lang="pl-PL" sz="2800" dirty="0">
                <a:solidFill>
                  <a:srgbClr val="000000"/>
                </a:solidFill>
              </a:rPr>
              <a:t>Rynku </a:t>
            </a:r>
            <a:r>
              <a:rPr lang="pl-PL" sz="2800" dirty="0" smtClean="0">
                <a:solidFill>
                  <a:srgbClr val="000000"/>
                </a:solidFill>
              </a:rPr>
              <a:t>Rolnego, </a:t>
            </a:r>
            <a:br>
              <a:rPr lang="pl-PL" sz="2800" dirty="0" smtClean="0">
                <a:solidFill>
                  <a:srgbClr val="000000"/>
                </a:solidFill>
              </a:rPr>
            </a:br>
            <a:r>
              <a:rPr lang="pl-PL" sz="2800" dirty="0" smtClean="0">
                <a:solidFill>
                  <a:srgbClr val="000000"/>
                </a:solidFill>
              </a:rPr>
              <a:t>- </a:t>
            </a:r>
            <a:r>
              <a:rPr lang="pl-PL" sz="2800" b="1" dirty="0" smtClean="0">
                <a:solidFill>
                  <a:srgbClr val="000000"/>
                </a:solidFill>
              </a:rPr>
              <a:t>samorządy województw</a:t>
            </a:r>
            <a:r>
              <a:rPr lang="pl-PL" sz="2800" dirty="0" smtClean="0">
                <a:solidFill>
                  <a:srgbClr val="000000"/>
                </a:solidFill>
              </a:rPr>
              <a:t>,                                                               - podmiot</a:t>
            </a:r>
            <a:r>
              <a:rPr lang="pl-PL" sz="2800" dirty="0">
                <a:solidFill>
                  <a:srgbClr val="000000"/>
                </a:solidFill>
              </a:rPr>
              <a:t>, który będzie wdrażał działania „Transfer wiedzy i działalność informacyjna” oraz „Usługi doradcze, usługi z zakresu zarządzania gospodarstwem i usługi z zakresu zastępstw</a:t>
            </a:r>
            <a:r>
              <a:rPr lang="pl-PL" sz="2800" dirty="0" smtClean="0">
                <a:solidFill>
                  <a:srgbClr val="000000"/>
                </a:solidFill>
              </a:rPr>
              <a:t>”.</a:t>
            </a:r>
            <a:endParaRPr lang="pl-PL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2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u="sng" dirty="0"/>
              <a:t>Do zadań </a:t>
            </a:r>
            <a:r>
              <a:rPr lang="pl-PL" sz="1800" u="sng" dirty="0" smtClean="0"/>
              <a:t>tych podmiotów </a:t>
            </a:r>
            <a:r>
              <a:rPr lang="pl-PL" sz="1800" u="sng" dirty="0"/>
              <a:t>należy przekazywanie informacji </a:t>
            </a:r>
            <a:r>
              <a:rPr lang="pl-PL" sz="1800" u="sng" dirty="0" smtClean="0"/>
              <a:t>m.in. w </a:t>
            </a:r>
            <a:r>
              <a:rPr lang="pl-PL" sz="1800" u="sng" dirty="0"/>
              <a:t>zakresie</a:t>
            </a:r>
            <a:r>
              <a:rPr lang="pl-PL" sz="1800" u="sng" dirty="0" smtClean="0"/>
              <a:t>:</a:t>
            </a:r>
            <a:br>
              <a:rPr lang="pl-PL" sz="1800" u="sng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a) możliwości uzyskania dofinansowania oraz terminów naboru wniosków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</a:t>
            </a:r>
            <a:r>
              <a:rPr lang="pl-PL" sz="1800" dirty="0" smtClean="0"/>
              <a:t>;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b) udostępnienia instrukcji wypełniania wniosków</a:t>
            </a:r>
            <a:r>
              <a:rPr lang="pl-PL" sz="1800" dirty="0" smtClean="0"/>
              <a:t>;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c) procedur rozpatrywania wniosków o dofinansowanie, w tym warunków i kryteriów wyboru i oceny projektów</a:t>
            </a:r>
            <a:r>
              <a:rPr lang="pl-PL" sz="1800" dirty="0" smtClean="0"/>
              <a:t>;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d) danych teleadresowych do punktów informacyjnych gdzie odbiorcy mogą uzyskać informacje na temat PROW, kryteriów wyboru i oceny operacji</a:t>
            </a:r>
            <a:r>
              <a:rPr lang="pl-PL" sz="1800" dirty="0" smtClean="0"/>
              <a:t>;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e) odpowiedzialności potencjalnych beneficjentów za poinformowanie opinii publicznej </a:t>
            </a:r>
            <a:r>
              <a:rPr lang="pl-PL" sz="1800" dirty="0" smtClean="0"/>
              <a:t>o </a:t>
            </a:r>
            <a:r>
              <a:rPr lang="pl-PL" sz="1800" dirty="0"/>
              <a:t>celu operacji i wsparciu operacji z EFRROW</a:t>
            </a:r>
            <a:r>
              <a:rPr lang="pl-PL" sz="1800" dirty="0" smtClean="0"/>
              <a:t>;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22973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0"/>
            <a:ext cx="8856984" cy="5805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700" b="1" dirty="0" smtClean="0"/>
              <a:t>Grupy docelowe</a:t>
            </a: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>	</a:t>
            </a:r>
            <a:r>
              <a:rPr lang="pl-PL" sz="2700" dirty="0" smtClean="0"/>
              <a:t>							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-Ogół społeczeństwa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- Potencjalni beneficjenci i beneficjenci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- instytucje zaangażowane bezpośrednio we wdrażanie Programu,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- instytucje zaangażowane pośrednio we wdrażanie Program </a:t>
            </a:r>
            <a:br>
              <a:rPr lang="pl-PL" sz="2400" dirty="0" smtClean="0">
                <a:latin typeface="+mn-lt"/>
              </a:rPr>
            </a:br>
            <a:r>
              <a:rPr lang="pl-PL" sz="2400" dirty="0">
                <a:latin typeface="+mn-lt"/>
              </a:rPr>
              <a:t>-</a:t>
            </a:r>
            <a:r>
              <a:rPr lang="pl-PL" sz="2400" dirty="0" smtClean="0">
                <a:latin typeface="+mn-lt"/>
              </a:rPr>
              <a:t>media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9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32859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N</a:t>
            </a:r>
            <a:r>
              <a:rPr lang="pl-PL" sz="2400" dirty="0" smtClean="0"/>
              <a:t>a </a:t>
            </a:r>
            <a:r>
              <a:rPr lang="pl-PL" sz="2400" dirty="0"/>
              <a:t>etapie planowania działań należy </a:t>
            </a:r>
            <a:r>
              <a:rPr lang="pl-PL" sz="2400" dirty="0" smtClean="0"/>
              <a:t>uwzględniać w komunikacji potrzeby osób </a:t>
            </a:r>
            <a:r>
              <a:rPr lang="pl-PL" sz="2400" b="1" u="sng" dirty="0" smtClean="0"/>
              <a:t>z różnymi niepełnosprawnościami.</a:t>
            </a:r>
            <a:br>
              <a:rPr lang="pl-PL" sz="2400" b="1" u="sng" dirty="0" smtClean="0"/>
            </a:b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i="1" dirty="0" smtClean="0"/>
              <a:t>Przykładowe elementy</a:t>
            </a:r>
            <a:r>
              <a:rPr lang="pl-PL" sz="2400" dirty="0" smtClean="0"/>
              <a:t>: 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tłumacz </a:t>
            </a:r>
            <a:r>
              <a:rPr lang="pl-PL" sz="2400" dirty="0"/>
              <a:t>języka </a:t>
            </a:r>
            <a:r>
              <a:rPr lang="pl-PL" sz="2400" dirty="0" smtClean="0"/>
              <a:t>migowego,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napisy na ekranie, </a:t>
            </a:r>
            <a:br>
              <a:rPr lang="pl-PL" sz="2400" dirty="0" smtClean="0"/>
            </a:br>
            <a:r>
              <a:rPr lang="pl-PL" sz="2400" dirty="0" smtClean="0"/>
              <a:t>- komunikaty głosowe.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8206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136904" cy="5328592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Przyjmuje </a:t>
            </a:r>
            <a:r>
              <a:rPr lang="pl-PL" sz="2400" dirty="0"/>
              <a:t>się prowadzenie działań informacyjno-promocyjnych na </a:t>
            </a:r>
            <a:r>
              <a:rPr lang="pl-PL" sz="2400" dirty="0" smtClean="0"/>
              <a:t>dwóch poziomach</a:t>
            </a:r>
            <a:r>
              <a:rPr lang="pl-PL" sz="2400" dirty="0"/>
              <a:t>: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b="1" dirty="0" smtClean="0"/>
              <a:t>horyzontalnym/ogólnym</a:t>
            </a:r>
            <a:r>
              <a:rPr lang="pl-PL" sz="2400" dirty="0"/>
              <a:t>, prowadzonym przez IZ ,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b="1" dirty="0" smtClean="0"/>
              <a:t>szczegółowym</a:t>
            </a:r>
            <a:r>
              <a:rPr lang="pl-PL" sz="2400" dirty="0"/>
              <a:t>, prowadzonym przez podmioty zaangażowane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realizację Strategii.</a:t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obszarze komunikacji występuje działalność LGD, która wynika </a:t>
            </a:r>
            <a:r>
              <a:rPr lang="pl-PL" sz="2400" dirty="0" smtClean="0"/>
              <a:t>z </a:t>
            </a:r>
            <a:r>
              <a:rPr lang="pl-PL" sz="2400" dirty="0"/>
              <a:t>konieczności spełnienia warunku skutecznego zaangażowania społeczności lokalnej </a:t>
            </a:r>
            <a:r>
              <a:rPr lang="pl-PL" sz="2400" dirty="0" smtClean="0"/>
              <a:t>w </a:t>
            </a:r>
            <a:r>
              <a:rPr lang="pl-PL" sz="2400" dirty="0"/>
              <a:t>realizację Lokalnej Strategii Rozwoju. </a:t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Rolę </a:t>
            </a:r>
            <a:r>
              <a:rPr lang="pl-PL" sz="2400" dirty="0"/>
              <a:t>podmiotu przekazującego informację pełnią również podmioty doradcze.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953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324528" cy="6309320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000" b="1" dirty="0" smtClean="0"/>
              <a:t>Wyróżniamy </a:t>
            </a:r>
            <a:r>
              <a:rPr lang="pl-PL" sz="2000" b="1" dirty="0"/>
              <a:t>następujące działania informacyjno-promocyjne</a:t>
            </a:r>
            <a:r>
              <a:rPr lang="pl-PL" sz="2000" b="1" dirty="0" smtClean="0"/>
              <a:t>.</a:t>
            </a:r>
            <a:br>
              <a:rPr lang="pl-PL" sz="2000" b="1" dirty="0" smtClean="0"/>
            </a:br>
            <a:r>
              <a:rPr lang="pl-PL" sz="2000" dirty="0" smtClean="0"/>
              <a:t>1) Upowszechnianie wiedzy </a:t>
            </a:r>
            <a:r>
              <a:rPr lang="pl-PL" sz="2000" dirty="0"/>
              <a:t>ogólnej na temat Programu</a:t>
            </a:r>
            <a:r>
              <a:rPr lang="pl-PL" sz="2000" dirty="0" smtClean="0"/>
              <a:t>.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2) Zapewnienie informacji o Programie podmiotom zaangażowanym w realizację Strategii.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3) Przekazywanie potencjalnym beneficjentom/ beneficjentom Programu szczegółowych informacji dotyczących warunków i zasad udzielania pomocy.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4) Informowanie </a:t>
            </a:r>
            <a:r>
              <a:rPr lang="pl-PL" sz="2000" dirty="0"/>
              <a:t>o Programie, rezultatach jego realizacji oraz o wkładzie </a:t>
            </a:r>
            <a:r>
              <a:rPr lang="pl-PL" sz="2000" dirty="0" smtClean="0"/>
              <a:t>Wspólnoty. </a:t>
            </a:r>
            <a:br>
              <a:rPr lang="pl-PL" sz="2000" dirty="0" smtClean="0"/>
            </a:b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5) Zapewnienie informacji pracownikom punktów informacyjnych PROW 2014 -2020, PIFE oraz podmiotom </a:t>
            </a:r>
            <a:r>
              <a:rPr lang="pl-PL" sz="2000" dirty="0"/>
              <a:t>doradczym i </a:t>
            </a:r>
            <a:r>
              <a:rPr lang="pl-PL" sz="2000" dirty="0" smtClean="0"/>
              <a:t>LGD.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/>
            </a:r>
            <a:br>
              <a:rPr lang="pl-PL" sz="2200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026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7504" y="260648"/>
            <a:ext cx="87849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6) Zapewnienie odpowiedniej wizualizacji Programu – Księga wizualizacji.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7) Zapewnienie  informacji o nowym okresie programowania 2021-2027.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8) Kompleksowy projekt promocji PROW 2014-2020.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920880" cy="5328592"/>
          </a:xfrm>
        </p:spPr>
        <p:txBody>
          <a:bodyPr/>
          <a:lstStyle/>
          <a:p>
            <a:r>
              <a:rPr lang="pl-PL" sz="2800" b="1" dirty="0" smtClean="0"/>
              <a:t>Kanały </a:t>
            </a:r>
            <a:r>
              <a:rPr lang="pl-PL" sz="2800" b="1" dirty="0"/>
              <a:t>komunikacyjne.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1) Punkty </a:t>
            </a:r>
            <a:r>
              <a:rPr lang="pl-PL" sz="2800" dirty="0"/>
              <a:t>informacyjne PROW </a:t>
            </a:r>
            <a:r>
              <a:rPr lang="pl-PL" sz="2800" dirty="0" smtClean="0"/>
              <a:t>2014–2020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2) Internet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3) Telewizja</a:t>
            </a:r>
            <a:r>
              <a:rPr lang="pl-PL" sz="2800" dirty="0"/>
              <a:t>, radio i/lub </a:t>
            </a:r>
            <a:r>
              <a:rPr lang="pl-PL" sz="2800" dirty="0" smtClean="0"/>
              <a:t>prasa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328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76672"/>
            <a:ext cx="9036496" cy="5328592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Narzędzia komunikacji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Dobiera </a:t>
            </a:r>
            <a:r>
              <a:rPr lang="pl-PL" sz="1800" dirty="0"/>
              <a:t>się </a:t>
            </a:r>
            <a:r>
              <a:rPr lang="pl-PL" sz="1800" dirty="0" smtClean="0"/>
              <a:t>je w </a:t>
            </a:r>
            <a:r>
              <a:rPr lang="pl-PL" sz="1800" dirty="0"/>
              <a:t>zależności od rodzaju odbiorców działań komunikacyjnych i poszczególnych grup docelowych.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Wykorzystując narzędzia należy stosować zasady</a:t>
            </a:r>
            <a:r>
              <a:rPr lang="pl-PL" sz="1800" dirty="0" smtClean="0"/>
              <a:t>: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- upraszczanie języka komunikatów, by był zrozumiały, przejrzysty dla przeciętnego odbiorcy</a:t>
            </a:r>
            <a:r>
              <a:rPr lang="pl-PL" sz="1800" dirty="0" smtClean="0"/>
              <a:t>,</a:t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- dbanie o przekazywanie aktualnych informacji </a:t>
            </a:r>
            <a:r>
              <a:rPr lang="pl-PL" sz="1800" dirty="0" smtClean="0"/>
              <a:t>z </a:t>
            </a:r>
            <a:r>
              <a:rPr lang="pl-PL" sz="1800" dirty="0"/>
              <a:t>wyprzedzeniem.</a:t>
            </a:r>
            <a:br>
              <a:rPr lang="pl-PL" sz="1800" dirty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xmlns="" val="13362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0" y="115888"/>
            <a:ext cx="8964488" cy="59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600" b="1" u="sng" dirty="0" smtClean="0">
                <a:solidFill>
                  <a:schemeClr val="tx1"/>
                </a:solidFill>
              </a:rPr>
              <a:t>Podstawy </a:t>
            </a:r>
            <a:r>
              <a:rPr lang="pl-PL" sz="1600" b="1" u="sng" dirty="0">
                <a:solidFill>
                  <a:schemeClr val="tx1"/>
                </a:solidFill>
              </a:rPr>
              <a:t>prawne dla opracowania i realizacji Strategii komunikacji PROW 2014-2020.</a:t>
            </a:r>
          </a:p>
          <a:p>
            <a:pPr algn="l"/>
            <a:endParaRPr lang="pl-PL" sz="16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l-PL" sz="1600" b="1" dirty="0" smtClean="0"/>
              <a:t>Rozporządzenie Parlamentu Europejskiego i Rady (UE) nr 1303/2013 z dnia 17 grudnia 2013 </a:t>
            </a:r>
            <a:r>
              <a:rPr lang="pl-PL" sz="1600" b="1" dirty="0" err="1" smtClean="0"/>
              <a:t>r</a:t>
            </a:r>
            <a:r>
              <a:rPr lang="pl-PL" sz="1600" b="1" dirty="0" smtClean="0"/>
              <a:t>. </a:t>
            </a:r>
            <a:r>
              <a:rPr lang="pl-PL" sz="1600" dirty="0" smtClean="0"/>
              <a:t>ustanawiające wspólne przepisy dotyczące Europejskiego Funduszu Rozwoju Regionalnego, Europejskiego Funduszu Społecznego, Funduszu Spójności, Europejskiego Funduszu Rolnego na rzecz Rozwoju Obszarów Wiejskich oraz Europejskiego Funduszu Morskiego i Rybackiego oraz ustanawiające przepisy ogólne dotyczące Europejskiego Funduszu Rozwoju Regionalnego, Europejskiego Funduszu Społecznego, Funduszu Spójności i Europejskiego Funduszu Morskiego i Rybackiego oraz uchylające rozporządzenie Rady (WE) nr 1083/2006 – </a:t>
            </a:r>
            <a:r>
              <a:rPr lang="pl-PL" sz="1600" b="1" dirty="0" smtClean="0"/>
              <a:t>art. 116</a:t>
            </a:r>
          </a:p>
          <a:p>
            <a:pPr>
              <a:buNone/>
            </a:pPr>
            <a:endParaRPr lang="pl-PL" sz="1600" b="1" dirty="0" smtClean="0"/>
          </a:p>
          <a:p>
            <a:pPr algn="just">
              <a:buFontTx/>
              <a:buChar char="-"/>
            </a:pPr>
            <a:r>
              <a:rPr lang="pl-PL" sz="1600" b="1" dirty="0" smtClean="0">
                <a:solidFill>
                  <a:schemeClr val="tx1"/>
                </a:solidFill>
              </a:rPr>
              <a:t>Rozporządzenie </a:t>
            </a:r>
            <a:r>
              <a:rPr lang="pl-PL" sz="1600" b="1" dirty="0">
                <a:solidFill>
                  <a:schemeClr val="tx1"/>
                </a:solidFill>
              </a:rPr>
              <a:t>Parlamentu Europejskiego i Rady  (UE) nr 1305/2013 z dnia </a:t>
            </a:r>
            <a:r>
              <a:rPr lang="pl-PL" sz="1600" b="1" dirty="0" smtClean="0">
                <a:solidFill>
                  <a:schemeClr val="tx1"/>
                </a:solidFill>
              </a:rPr>
              <a:t>17 </a:t>
            </a:r>
            <a:r>
              <a:rPr lang="pl-PL" sz="1600" b="1" dirty="0">
                <a:solidFill>
                  <a:schemeClr val="tx1"/>
                </a:solidFill>
              </a:rPr>
              <a:t>grudnia 2013 r.</a:t>
            </a:r>
            <a:r>
              <a:rPr lang="pl-PL" sz="1600" dirty="0">
                <a:solidFill>
                  <a:schemeClr val="tx1"/>
                </a:solidFill>
              </a:rPr>
              <a:t> w sprawie wsparcia rozwoju obszarów wiejskich przez Europejski Fundusz Rolny na rzecz Rozwoju Obszarów Wiejskich (EFRROW) </a:t>
            </a:r>
            <a:r>
              <a:rPr lang="pl-PL" sz="1600" dirty="0" smtClean="0">
                <a:solidFill>
                  <a:schemeClr val="tx1"/>
                </a:solidFill>
              </a:rPr>
              <a:t>i </a:t>
            </a:r>
            <a:r>
              <a:rPr lang="pl-PL" sz="1600" dirty="0">
                <a:solidFill>
                  <a:schemeClr val="tx1"/>
                </a:solidFill>
              </a:rPr>
              <a:t>uchylające rozporządzenie Rady (WE) nr 1698/2005, </a:t>
            </a:r>
            <a:r>
              <a:rPr lang="pl-PL" sz="1600" b="1" dirty="0">
                <a:solidFill>
                  <a:schemeClr val="tx1"/>
                </a:solidFill>
              </a:rPr>
              <a:t>Artykuł 66  – Instytucja zarządzająca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- </a:t>
            </a:r>
            <a:r>
              <a:rPr lang="pl-PL" sz="1600" b="1" dirty="0" smtClean="0">
                <a:solidFill>
                  <a:schemeClr val="tx1"/>
                </a:solidFill>
              </a:rPr>
              <a:t>Rozporządzenie </a:t>
            </a:r>
            <a:r>
              <a:rPr lang="pl-PL" sz="1600" b="1" dirty="0">
                <a:solidFill>
                  <a:schemeClr val="tx1"/>
                </a:solidFill>
              </a:rPr>
              <a:t>wykonawcze Komisji (UE) nr 808/2014 z dnia 17 lipca 2014 r. </a:t>
            </a:r>
            <a:r>
              <a:rPr lang="pl-PL" sz="1600" dirty="0">
                <a:solidFill>
                  <a:schemeClr val="tx1"/>
                </a:solidFill>
              </a:rPr>
              <a:t>ustanawiającego zasady stosowania rozporządzenia Parlamentu Europejskiego i Rady (UE) nr 1305/2013 w sprawie wsparcia rozwoju obszarów wiejskich przez Europejski Fundusz Rolny na rzecz Rozwoju Obszarów Wiejskich (EFRROW), </a:t>
            </a:r>
            <a:r>
              <a:rPr lang="pl-PL" sz="1600" b="1" dirty="0">
                <a:solidFill>
                  <a:schemeClr val="tx1"/>
                </a:solidFill>
              </a:rPr>
              <a:t>Artykuł </a:t>
            </a:r>
            <a:r>
              <a:rPr lang="pl-PL" sz="1600" b="1" dirty="0" smtClean="0">
                <a:solidFill>
                  <a:schemeClr val="tx1"/>
                </a:solidFill>
              </a:rPr>
              <a:t>13 - </a:t>
            </a:r>
            <a:r>
              <a:rPr lang="pl-PL" sz="1600" b="1" dirty="0">
                <a:solidFill>
                  <a:schemeClr val="tx1"/>
                </a:solidFill>
              </a:rPr>
              <a:t>Informacja i reklama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  <a:endParaRPr lang="pl-PL" sz="16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- </a:t>
            </a:r>
            <a:r>
              <a:rPr lang="pl-PL" sz="1600" b="1" dirty="0" smtClean="0">
                <a:solidFill>
                  <a:schemeClr val="tx1"/>
                </a:solidFill>
              </a:rPr>
              <a:t>rozdz</a:t>
            </a:r>
            <a:r>
              <a:rPr lang="pl-PL" sz="1600" b="1" dirty="0">
                <a:solidFill>
                  <a:schemeClr val="tx1"/>
                </a:solidFill>
              </a:rPr>
              <a:t>. 5.6 „Informacja i promocja” Umowy partnerstwa,  </a:t>
            </a:r>
          </a:p>
          <a:p>
            <a:pPr algn="just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- </a:t>
            </a:r>
            <a:r>
              <a:rPr lang="pl-PL" sz="1600" b="1" dirty="0" smtClean="0">
                <a:solidFill>
                  <a:schemeClr val="tx1"/>
                </a:solidFill>
              </a:rPr>
              <a:t>Program </a:t>
            </a:r>
            <a:r>
              <a:rPr lang="pl-PL" sz="1600" b="1" dirty="0">
                <a:solidFill>
                  <a:schemeClr val="tx1"/>
                </a:solidFill>
              </a:rPr>
              <a:t>Rozwoju Obszarów Wiejskich na lata 2014-2020 </a:t>
            </a:r>
            <a:r>
              <a:rPr lang="pl-PL" sz="1600" dirty="0">
                <a:solidFill>
                  <a:schemeClr val="tx1"/>
                </a:solidFill>
              </a:rPr>
              <a:t>zatwierdzony decyzją Komisji Europejskiej z dnia 12 grudnia 2014 r., nr 2014PL06RDNP001, rozdział 15.3.</a:t>
            </a:r>
          </a:p>
          <a:p>
            <a:pPr algn="l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xmlns="" val="24057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2000" b="1" u="sng" dirty="0"/>
              <a:t>Przykładowe narzędzia komunikacji </a:t>
            </a:r>
            <a:r>
              <a:rPr lang="pl-PL" sz="2000" b="1" u="sng" dirty="0" smtClean="0"/>
              <a:t/>
            </a:r>
            <a:br>
              <a:rPr lang="pl-PL" sz="2000" b="1" u="sng" dirty="0" smtClean="0"/>
            </a:br>
            <a:r>
              <a:rPr lang="pl-PL" sz="2000" b="1" u="sng" dirty="0"/>
              <a:t/>
            </a:r>
            <a:br>
              <a:rPr lang="pl-PL" sz="2000" b="1" u="sng" dirty="0"/>
            </a:br>
            <a:r>
              <a:rPr lang="pl-PL" sz="2000" b="1" u="sng" dirty="0" smtClean="0"/>
              <a:t/>
            </a:r>
            <a:br>
              <a:rPr lang="pl-PL" sz="2000" b="1" u="sng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•	</a:t>
            </a:r>
            <a:r>
              <a:rPr lang="pl-PL" sz="2000" dirty="0" smtClean="0"/>
              <a:t>spotkania, szkolenia, seminaria, konferencje</a:t>
            </a:r>
            <a:r>
              <a:rPr lang="pl-PL" sz="2000" dirty="0"/>
              <a:t>, warsztaty</a:t>
            </a:r>
            <a:br>
              <a:rPr lang="pl-PL" sz="2000" dirty="0"/>
            </a:br>
            <a:r>
              <a:rPr lang="pl-PL" sz="2000" dirty="0" smtClean="0"/>
              <a:t>•               targi, wystawy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•               kampanie </a:t>
            </a:r>
            <a:r>
              <a:rPr lang="pl-PL" sz="2000" dirty="0"/>
              <a:t>informacyjne w mediach (telewizja, radio, prasa</a:t>
            </a:r>
            <a:r>
              <a:rPr lang="pl-PL" sz="2000" dirty="0" smtClean="0"/>
              <a:t>)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•	strony </a:t>
            </a:r>
            <a:r>
              <a:rPr lang="pl-PL" sz="2000" dirty="0" smtClean="0"/>
              <a:t>internetowe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•	materiały informacyjne w internecie </a:t>
            </a:r>
            <a:br>
              <a:rPr lang="pl-PL" sz="2000" dirty="0"/>
            </a:br>
            <a:r>
              <a:rPr lang="pl-PL" sz="2000" dirty="0"/>
              <a:t>•	punkty </a:t>
            </a:r>
            <a:r>
              <a:rPr lang="pl-PL" sz="2000" dirty="0" smtClean="0"/>
              <a:t>informacyjne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•	konferencje prasowe</a:t>
            </a:r>
            <a:br>
              <a:rPr lang="pl-PL" sz="2000" dirty="0"/>
            </a:br>
            <a:r>
              <a:rPr lang="pl-PL" sz="2000" dirty="0"/>
              <a:t>•	popularne seriale, programy, audycje, teleturnieje</a:t>
            </a:r>
            <a:br>
              <a:rPr lang="pl-PL" sz="2000" dirty="0"/>
            </a:br>
            <a:r>
              <a:rPr lang="pl-PL" sz="2000" dirty="0"/>
              <a:t>•	media społecznościowe </a:t>
            </a:r>
            <a:br>
              <a:rPr lang="pl-PL" sz="2000" dirty="0"/>
            </a:br>
            <a:r>
              <a:rPr lang="pl-PL" sz="2000" dirty="0"/>
              <a:t>•	 audycje/programy edukacyjne emitowane w telewizji, radio</a:t>
            </a:r>
            <a:br>
              <a:rPr lang="pl-PL" sz="2000" dirty="0"/>
            </a:br>
            <a:r>
              <a:rPr lang="pl-PL" sz="2000" dirty="0"/>
              <a:t>•	portal KSOW</a:t>
            </a:r>
            <a:br>
              <a:rPr lang="pl-PL" sz="2000" dirty="0"/>
            </a:br>
            <a:r>
              <a:rPr lang="pl-PL" sz="2000" dirty="0"/>
              <a:t>•	konkursy</a:t>
            </a:r>
            <a:br>
              <a:rPr lang="pl-PL" sz="2000" dirty="0"/>
            </a:br>
            <a:r>
              <a:rPr lang="pl-PL" sz="2000" dirty="0"/>
              <a:t>•	materiały </a:t>
            </a:r>
            <a:r>
              <a:rPr lang="pl-PL" sz="2000" dirty="0" smtClean="0"/>
              <a:t>promocyjne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6682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6904" cy="55446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/>
            </a:r>
            <a:br>
              <a:rPr lang="pl-PL" sz="2000" dirty="0"/>
            </a:br>
            <a:r>
              <a:rPr lang="pl-PL" sz="2400" dirty="0"/>
              <a:t>Komórką organizacyjną w MRiRW odpowiedzialną za koordynację wykonywania zadań IZ oraz wykonywanie zadań IZ jest </a:t>
            </a:r>
            <a:r>
              <a:rPr lang="pl-PL" sz="2400" u="sng" dirty="0"/>
              <a:t>Departament Rozwoju Obszarów Wiejskich</a:t>
            </a:r>
            <a:r>
              <a:rPr lang="pl-PL" sz="2400" dirty="0"/>
              <a:t>, natomiast za opracowanie oraz wdrożenie Strategii komunikacji PROW </a:t>
            </a:r>
            <a:r>
              <a:rPr lang="pl-PL" sz="2400" dirty="0" smtClean="0"/>
              <a:t>2014-2020 i nadzór nad jej realizacją </a:t>
            </a:r>
            <a:r>
              <a:rPr lang="pl-PL" sz="2400" dirty="0"/>
              <a:t>odpowiedzialne jest </a:t>
            </a:r>
            <a:r>
              <a:rPr lang="pl-PL" sz="2400" u="sng" dirty="0"/>
              <a:t>Biuro Pomocy Technicznej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828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Dziękuję za uwagę.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xmlns="" val="22038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53285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u="sng" dirty="0"/>
              <a:t>Strategia komunikacji Programu Rozwoju Obszarów Wiejskich na lata 2014–2020 </a:t>
            </a:r>
            <a:r>
              <a:rPr lang="pl-PL" sz="2400" dirty="0" smtClean="0"/>
              <a:t>zapewnia </a:t>
            </a:r>
            <a:r>
              <a:rPr lang="pl-PL" sz="2400" dirty="0"/>
              <a:t>realizację działań komunikacyjnych PROW 2014-2020, w celu prawidłowego i efektywnego wdrażania PROW </a:t>
            </a:r>
            <a:r>
              <a:rPr lang="pl-PL" sz="2400" dirty="0" smtClean="0"/>
              <a:t>2014-2020, </a:t>
            </a:r>
            <a:r>
              <a:rPr lang="pl-PL" sz="2400" dirty="0"/>
              <a:t>określa </a:t>
            </a:r>
            <a:r>
              <a:rPr lang="pl-PL" sz="2400" dirty="0" smtClean="0"/>
              <a:t>podstawowe  zasady prowadzenia działań informacyjnych i </a:t>
            </a:r>
            <a:r>
              <a:rPr lang="pl-PL" sz="2400" dirty="0"/>
              <a:t>promocyjnych PROW 2014-2020, a w szczególności cele i grupy docelowe, wskazuje instytucje </a:t>
            </a:r>
            <a:r>
              <a:rPr lang="pl-PL" sz="2400" dirty="0" smtClean="0"/>
              <a:t>zaangażowane</a:t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działania informacyjne </a:t>
            </a:r>
            <a:r>
              <a:rPr lang="pl-PL" sz="2400" dirty="0" smtClean="0"/>
              <a:t>i promocyjne.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4414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32859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 smtClean="0"/>
              <a:t>Strategia została przedstawiona Komitetowi Monitorującemu w dniu 25 czerwca. </a:t>
            </a:r>
            <a:br>
              <a:rPr lang="pl-PL" sz="2400" dirty="0" smtClean="0"/>
            </a:br>
            <a:r>
              <a:rPr lang="pl-PL" sz="2400" dirty="0" smtClean="0"/>
              <a:t>Co najmniej raz w roku Instytucja Zarządzająca ma obowiązek informować  Komitet Monitorujący</a:t>
            </a:r>
            <a:r>
              <a:rPr lang="pl-PL" sz="2400" dirty="0"/>
              <a:t> </a:t>
            </a:r>
            <a:r>
              <a:rPr lang="pl-PL" sz="2400" dirty="0" smtClean="0"/>
              <a:t>o postępach w realizacji strategii, analizie wyników i  planowanych działaniach informacyjno-promocyjnych na następny rok.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280920" cy="532859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 smtClean="0"/>
              <a:t>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b="1" u="sng" dirty="0"/>
              <a:t>Celem głównym Strategii komunikacji </a:t>
            </a:r>
            <a:r>
              <a:rPr lang="pl-PL" sz="2400" u="sng" dirty="0"/>
              <a:t>jest zapewnienie pewnej, aktualnej i przejrzystej informacji o PROW 2014-2020 dla ogółu interesariuszy oraz promowanie Programu, jako instrumentu wspierającego rozwój rolnictwa i obszarów wiejskich w Polsce. </a:t>
            </a:r>
            <a:r>
              <a:rPr lang="pl-PL" sz="2400" u="sng" dirty="0" smtClean="0"/>
              <a:t/>
            </a:r>
            <a:br>
              <a:rPr lang="pl-PL" sz="2400" u="sng" dirty="0" smtClean="0"/>
            </a:br>
            <a:r>
              <a:rPr lang="pl-PL" sz="2400" u="sng" dirty="0"/>
              <a:t/>
            </a:r>
            <a:br>
              <a:rPr lang="pl-PL" sz="2400" u="sng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b="1" u="sng" dirty="0" smtClean="0"/>
              <a:t>Celem Strategii, który stanowi uzupełnienie dla ww. celu</a:t>
            </a:r>
            <a:r>
              <a:rPr lang="pl-PL" sz="2400" dirty="0" smtClean="0"/>
              <a:t>, jest budowanie pozytywnego wizerunku wsi jako miejsca zamieszkania.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46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Realnym efektem realizacji głównego celu strategii ma być </a:t>
            </a:r>
            <a:r>
              <a:rPr lang="pl-PL" sz="2400" b="1" dirty="0" smtClean="0"/>
              <a:t>stworzenie korzystnej atmosfery społecznej dla wdrażania PROW 2014-2020 </a:t>
            </a:r>
            <a:r>
              <a:rPr lang="pl-PL" sz="2400" dirty="0" smtClean="0"/>
              <a:t>i </a:t>
            </a:r>
            <a:r>
              <a:rPr lang="pl-PL" sz="2400" b="1" dirty="0" smtClean="0"/>
              <a:t>popularyzacja modeli wielofunkcyjności obszarów wiejskich.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630616" cy="5544616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000" b="1" u="sng" dirty="0"/>
              <a:t>W odniesieniu do celu głównego Strategii można wyodrębnić następujące cele </a:t>
            </a:r>
            <a:r>
              <a:rPr lang="pl-PL" sz="2000" b="1" u="sng" dirty="0" smtClean="0"/>
              <a:t>szczegółowe:</a:t>
            </a:r>
            <a:br>
              <a:rPr lang="pl-PL" sz="2000" b="1" u="sng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>
                <a:latin typeface="+mn-lt"/>
              </a:rPr>
              <a:t>•zwiększenie </a:t>
            </a:r>
            <a:r>
              <a:rPr lang="pl-PL" sz="2000" dirty="0">
                <a:latin typeface="+mn-lt"/>
              </a:rPr>
              <a:t>poziomu wiedzy ogólnej i szczegółowej dotyczącej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PROW </a:t>
            </a:r>
            <a:r>
              <a:rPr lang="pl-PL" sz="2000" dirty="0">
                <a:latin typeface="+mn-lt"/>
              </a:rPr>
              <a:t>2014-2020, </a:t>
            </a:r>
            <a:r>
              <a:rPr lang="pl-PL" sz="2000" dirty="0" smtClean="0">
                <a:latin typeface="+mn-lt"/>
              </a:rPr>
              <a:t>w </a:t>
            </a:r>
            <a:r>
              <a:rPr lang="pl-PL" sz="2000" dirty="0">
                <a:latin typeface="+mn-lt"/>
              </a:rPr>
              <a:t>tym zapewnienie informacji dotyczących warunków i trybu przyznawania pomocy, dla potencjalnych beneficjentów w zakresie praktycznej wiedzy i umiejętności </a:t>
            </a:r>
            <a:r>
              <a:rPr lang="pl-PL" sz="2000" dirty="0" smtClean="0">
                <a:latin typeface="+mn-lt"/>
              </a:rPr>
              <a:t>o </a:t>
            </a:r>
            <a:r>
              <a:rPr lang="pl-PL" sz="2000" dirty="0">
                <a:latin typeface="+mn-lt"/>
              </a:rPr>
              <a:t>sposobie przygotowania wniosków, biznesplanów oraz dla beneficjentów w zakresie przygotowania </a:t>
            </a:r>
            <a:r>
              <a:rPr lang="pl-PL" sz="2000" dirty="0" smtClean="0">
                <a:latin typeface="+mn-lt"/>
              </a:rPr>
              <a:t>wniosków o </a:t>
            </a:r>
            <a:r>
              <a:rPr lang="pl-PL" sz="2000" dirty="0">
                <a:latin typeface="+mn-lt"/>
              </a:rPr>
              <a:t>płatność</a:t>
            </a:r>
            <a:r>
              <a:rPr lang="pl-PL" sz="2000" dirty="0" smtClean="0">
                <a:latin typeface="+mn-lt"/>
              </a:rPr>
              <a:t>,</a:t>
            </a:r>
            <a:br>
              <a:rPr lang="pl-PL" sz="2000" dirty="0" smtClean="0">
                <a:latin typeface="+mn-lt"/>
              </a:rPr>
            </a:br>
            <a:r>
              <a:rPr lang="pl-PL" sz="2000" dirty="0">
                <a:latin typeface="+mn-lt"/>
              </a:rPr>
              <a:t/>
            </a:r>
            <a:br>
              <a:rPr lang="pl-PL" sz="2000" dirty="0">
                <a:latin typeface="+mn-lt"/>
              </a:rPr>
            </a:br>
            <a:r>
              <a:rPr lang="pl-PL" sz="2000" dirty="0" smtClean="0">
                <a:latin typeface="+mn-lt"/>
              </a:rPr>
              <a:t>•uwidocznienie roli Wspólnoty we współfinansowaniu rozwoju obszarów wiejskich,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•zbudowanie i utrzymanie wysokiej rozpoznawalności EFRROW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i PROW 2014-2020 na tle innych programów oraz funduszy europejskich,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•zmiana </a:t>
            </a:r>
            <a:r>
              <a:rPr lang="pl-PL" sz="2000" dirty="0">
                <a:latin typeface="+mn-lt"/>
              </a:rPr>
              <a:t>w świadomości mieszkańców kraju funkcjonowania PROW jako programu głównie lub wyłącznie wspierającego </a:t>
            </a:r>
            <a:r>
              <a:rPr lang="pl-PL" sz="2000" dirty="0" smtClean="0">
                <a:latin typeface="+mn-lt"/>
              </a:rPr>
              <a:t>rolników/rolnictwo,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•poszerzenie </a:t>
            </a:r>
            <a:r>
              <a:rPr lang="pl-PL" sz="2000" dirty="0">
                <a:latin typeface="+mn-lt"/>
              </a:rPr>
              <a:t>grupy zainteresowanych PROW, dotarcie z przekazem do grup nastawionych niechętnie lub krytycznie do FE (w tym PROW), przełamanie negatywnych stereotypów dotyczących życia na </a:t>
            </a:r>
            <a:r>
              <a:rPr lang="pl-PL" sz="2000" dirty="0" smtClean="0">
                <a:latin typeface="+mn-lt"/>
              </a:rPr>
              <a:t>obszarach </a:t>
            </a:r>
            <a:r>
              <a:rPr lang="pl-PL" sz="2000" dirty="0">
                <a:latin typeface="+mn-lt"/>
              </a:rPr>
              <a:t>wiejskich</a:t>
            </a:r>
            <a:r>
              <a:rPr lang="pl-PL" sz="2000" dirty="0" smtClean="0">
                <a:latin typeface="+mn-lt"/>
              </a:rPr>
              <a:t>.</a:t>
            </a:r>
            <a:endParaRPr lang="pl-P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0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/>
              <a:t>Do zadań </a:t>
            </a:r>
            <a:r>
              <a:rPr lang="pl-PL" sz="2000" b="1" dirty="0" smtClean="0"/>
              <a:t>IZ </a:t>
            </a:r>
            <a:r>
              <a:rPr lang="pl-PL" sz="2000" b="1" smtClean="0"/>
              <a:t>(MRiRW)  </a:t>
            </a:r>
            <a:r>
              <a:rPr lang="pl-PL" sz="2000" dirty="0"/>
              <a:t>na poziomie horyzontalnym należy</a:t>
            </a:r>
            <a:r>
              <a:rPr lang="pl-PL" sz="2000" dirty="0" smtClean="0"/>
              <a:t>: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a) zapewnienie </a:t>
            </a:r>
            <a:r>
              <a:rPr lang="pl-PL" sz="2000" dirty="0"/>
              <a:t>informacji i promocji PROW 2014-2020, w tym z wykorzystaniem KSOW oraz informowanie i reklama PROW 2014-2020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b) przygotowanie </a:t>
            </a:r>
            <a:r>
              <a:rPr lang="pl-PL" sz="2000" dirty="0"/>
              <a:t>Strategii komunikacji PROW 2014-2020 oraz nadzór nad jej realizacją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c) monitorowanie</a:t>
            </a:r>
            <a:r>
              <a:rPr lang="pl-PL" sz="2000" dirty="0"/>
              <a:t>, sprawozdawczość  i ewaluacja Strategii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d) nadzór </a:t>
            </a:r>
            <a:r>
              <a:rPr lang="pl-PL" sz="2000" dirty="0"/>
              <a:t>nad realizacją Planu Komunikacyjnego PROW 2014-2020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e) monitorowanie </a:t>
            </a:r>
            <a:r>
              <a:rPr lang="pl-PL" sz="2000" dirty="0"/>
              <a:t>i sprawozdawczość z realizacji Planu Komunikacyjnego PROW 2014-2020;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f) informowanie </a:t>
            </a:r>
            <a:r>
              <a:rPr lang="pl-PL" sz="2000" dirty="0"/>
              <a:t>o przyszłym okresie programowania 2021-2027.</a:t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17865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b="1" dirty="0"/>
              <a:t>IZ </a:t>
            </a:r>
            <a:r>
              <a:rPr lang="pl-PL" sz="2800" b="1" dirty="0" smtClean="0"/>
              <a:t>współpracuje na bieżąco z </a:t>
            </a:r>
            <a:r>
              <a:rPr lang="pl-PL" sz="2800" b="1" dirty="0" err="1" smtClean="0"/>
              <a:t>MIiR</a:t>
            </a:r>
            <a:r>
              <a:rPr lang="pl-PL" sz="2800" b="1" dirty="0" smtClean="0"/>
              <a:t>,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zakresie m. in. działań: System informacji (punkty informacyjne), zapewnienie kompleksowej informacji przez wystandaryzowane portale internetowe, ujednolicenie minimalnych wytycznych względem obowiązków beneficjentów, wymienionych w Umowie </a:t>
            </a:r>
            <a:r>
              <a:rPr lang="pl-PL" sz="2800" dirty="0" smtClean="0"/>
              <a:t>partnerstwa.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9500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409</Words>
  <Application>Microsoft Office PowerPoint</Application>
  <PresentationFormat>Pokaz na ekranie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STRATEGIA KOMUNIKACJI   PROW 2014-2020</vt:lpstr>
      <vt:lpstr>Slajd 2</vt:lpstr>
      <vt:lpstr>Strategia komunikacji Programu Rozwoju Obszarów Wiejskich na lata 2014–2020 zapewnia realizację działań komunikacyjnych PROW 2014-2020, w celu prawidłowego i efektywnego wdrażania PROW 2014-2020, określa podstawowe  zasady prowadzenia działań informacyjnych i promocyjnych PROW 2014-2020, a w szczególności cele i grupy docelowe, wskazuje instytucje zaangażowane w działania informacyjne i promocyjne. </vt:lpstr>
      <vt:lpstr>Strategia została przedstawiona Komitetowi Monitorującemu w dniu 25 czerwca.  Co najmniej raz w roku Instytucja Zarządzająca ma obowiązek informować  Komitet Monitorujący o postępach w realizacji strategii, analizie wyników i  planowanych działaniach informacyjno-promocyjnych na następny rok.</vt:lpstr>
      <vt:lpstr>   Celem głównym Strategii komunikacji jest zapewnienie pewnej, aktualnej i przejrzystej informacji o PROW 2014-2020 dla ogółu interesariuszy oraz promowanie Programu, jako instrumentu wspierającego rozwój rolnictwa i obszarów wiejskich w Polsce.    Celem Strategii, który stanowi uzupełnienie dla ww. celu, jest budowanie pozytywnego wizerunku wsi jako miejsca zamieszkania. </vt:lpstr>
      <vt:lpstr>Realnym efektem realizacji głównego celu strategii ma być stworzenie korzystnej atmosfery społecznej dla wdrażania PROW 2014-2020 i popularyzacja modeli wielofunkcyjności obszarów wiejskich.</vt:lpstr>
      <vt:lpstr>W odniesieniu do celu głównego Strategii można wyodrębnić następujące cele szczegółowe:  •zwiększenie poziomu wiedzy ogólnej i szczegółowej dotyczącej  PROW 2014-2020, w tym zapewnienie informacji dotyczących warunków i trybu przyznawania pomocy, dla potencjalnych beneficjentów w zakresie praktycznej wiedzy i umiejętności o sposobie przygotowania wniosków, biznesplanów oraz dla beneficjentów w zakresie przygotowania wniosków o płatność,  •uwidocznienie roli Wspólnoty we współfinansowaniu rozwoju obszarów wiejskich,  •zbudowanie i utrzymanie wysokiej rozpoznawalności EFRROW  i PROW 2014-2020 na tle innych programów oraz funduszy europejskich,  •zmiana w świadomości mieszkańców kraju funkcjonowania PROW jako programu głównie lub wyłącznie wspierającego rolników/rolnictwo,   •poszerzenie grupy zainteresowanych PROW, dotarcie z przekazem do grup nastawionych niechętnie lub krytycznie do FE (w tym PROW), przełamanie negatywnych stereotypów dotyczących życia na obszarach wiejskich.</vt:lpstr>
      <vt:lpstr>Do zadań IZ (MRiRW)  na poziomie horyzontalnym należy:  a) zapewnienie informacji i promocji PROW 2014-2020, w tym z wykorzystaniem KSOW oraz informowanie i reklama PROW 2014-2020;  b) przygotowanie Strategii komunikacji PROW 2014-2020 oraz nadzór nad jej realizacją;  c) monitorowanie, sprawozdawczość  i ewaluacja Strategii;  d) nadzór nad realizacją Planu Komunikacyjnego PROW 2014-2020;  e) monitorowanie i sprawozdawczość z realizacji Planu Komunikacyjnego PROW 2014-2020;   f) informowanie o przyszłym okresie programowania 2021-2027. </vt:lpstr>
      <vt:lpstr>IZ współpracuje na bieżąco z MIiR, w zakresie m. in. działań: System informacji (punkty informacyjne), zapewnienie kompleksowej informacji przez wystandaryzowane portale internetowe, ujednolicenie minimalnych wytycznych względem obowiązków beneficjentów, wymienionych w Umowie partnerstwa.  </vt:lpstr>
      <vt:lpstr>Rola podmiotów zaangażowanych w realizację Strategii.  Zgodnie z art. 12 ustawy z dnia 20 lutego 2015 r. o wspieraniu rozwoju obszarów wiejskich z udziałem środków Europejskiego Funduszu Rolnego na rzecz Rozwoju Obszarów Wiejskich  w ramach Programu Rozwoju Obszarów Wiejskich na lata  2014–2020 (Dz. U. poz. 349) agencja płatnicza, podmioty wdrażające, instytucje pośredniczące oraz LGD informują  i rozpowszechniają informacje o programie, w tym o zasadach  i trybie przyznawania i wypłaty pomocy oraz o obowiązkach beneficjentów wynikających z przyznania tej pomocy, zgodnie  z planem komunikacyjnym.</vt:lpstr>
      <vt:lpstr>Podmiotami wdrażającymi są:  -Agencja Restrukturyzacji i Modernizacji Rolnictwa, -Agencja Rynku Rolnego,  - samorządy województw,                                                               - podmiot, który będzie wdrażał działania „Transfer wiedzy i działalność informacyjna” oraz „Usługi doradcze, usługi z zakresu zarządzania gospodarstwem i usługi z zakresu zastępstw”.</vt:lpstr>
      <vt:lpstr>Do zadań tych podmiotów należy przekazywanie informacji m.in. w zakresie:  a) możliwości uzyskania dofinansowania oraz terminów naboru wniosków  o dofinansowanie;  b) udostępnienia instrukcji wypełniania wniosków;  c) procedur rozpatrywania wniosków o dofinansowanie, w tym warunków i kryteriów wyboru i oceny projektów;  d) danych teleadresowych do punktów informacyjnych gdzie odbiorcy mogą uzyskać informacje na temat PROW, kryteriów wyboru i oceny operacji;  e) odpowiedzialności potencjalnych beneficjentów za poinformowanie opinii publicznej o celu operacji i wsparciu operacji z EFRROW;   </vt:lpstr>
      <vt:lpstr>Grupy docelowe          -Ogół społeczeństwa - Potencjalni beneficjenci i beneficjenci - instytucje zaangażowane bezpośrednio we wdrażanie Programu, - instytucje zaangażowane pośrednio we wdrażanie Program  -media</vt:lpstr>
      <vt:lpstr>Na etapie planowania działań należy uwzględniać w komunikacji potrzeby osób z różnymi niepełnosprawnościami.   Przykładowe elementy:   - tłumacz języka migowego,  - napisy na ekranie,  - komunikaty głosowe.</vt:lpstr>
      <vt:lpstr>Przyjmuje się prowadzenie działań informacyjno-promocyjnych na dwóch poziomach:   - horyzontalnym/ogólnym, prowadzonym przez IZ ,  - szczegółowym, prowadzonym przez podmioty zaangażowane  w realizację Strategii.  W obszarze komunikacji występuje działalność LGD, która wynika z konieczności spełnienia warunku skutecznego zaangażowania społeczności lokalnej w realizację Lokalnej Strategii Rozwoju.   Rolę podmiotu przekazującego informację pełnią również podmioty doradcze. </vt:lpstr>
      <vt:lpstr>   Wyróżniamy następujące działania informacyjno-promocyjne. 1) Upowszechnianie wiedzy ogólnej na temat Programu.   2) Zapewnienie informacji o Programie podmiotom zaangażowanym w realizację Strategii.   3) Przekazywanie potencjalnym beneficjentom/ beneficjentom Programu szczegółowych informacji dotyczących warunków i zasad udzielania pomocy.   4) Informowanie o Programie, rezultatach jego realizacji oraz o wkładzie Wspólnoty.    5) Zapewnienie informacji pracownikom punktów informacyjnych PROW 2014 -2020, PIFE oraz podmiotom doradczym i LGD.   </vt:lpstr>
      <vt:lpstr>Slajd 17</vt:lpstr>
      <vt:lpstr>Kanały komunikacyjne.  1) Punkty informacyjne PROW 2014–2020   2) Internet  3) Telewizja, radio i/lub prasa </vt:lpstr>
      <vt:lpstr>Narzędzia komunikacji  Dobiera się je w zależności od rodzaju odbiorców działań komunikacyjnych i poszczególnych grup docelowych.   Wykorzystując narzędzia należy stosować zasady:  - upraszczanie języka komunikatów, by był zrozumiały, przejrzysty dla przeciętnego odbiorcy,  - dbanie o przekazywanie aktualnych informacji z wyprzedzeniem. </vt:lpstr>
      <vt:lpstr>Przykładowe narzędzia komunikacji     • spotkania, szkolenia, seminaria, konferencje, warsztaty •               targi, wystawy •               kampanie informacyjne w mediach (telewizja, radio, prasa) • strony internetowe  • materiały informacyjne w internecie  • punkty informacyjne • konferencje prasowe • popularne seriale, programy, audycje, teleturnieje • media społecznościowe  •  audycje/programy edukacyjne emitowane w telewizji, radio • portal KSOW • konkursy • materiały promocyjne </vt:lpstr>
      <vt:lpstr> Komórką organizacyjną w MRiRW odpowiedzialną za koordynację wykonywania zadań IZ oraz wykonywanie zadań IZ jest Departament Rozwoju Obszarów Wiejskich, natomiast za opracowanie oraz wdrożenie Strategii komunikacji PROW 2014-2020 i nadzór nad jej realizacją odpowiedzialne jest Biuro Pomocy Technicznej. </vt:lpstr>
      <vt:lpstr>Dziękuję za uwagę.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Szcześniak Iwona</dc:creator>
  <cp:lastModifiedBy>JAdams</cp:lastModifiedBy>
  <cp:revision>170</cp:revision>
  <dcterms:modified xsi:type="dcterms:W3CDTF">2015-10-05T05:13:36Z</dcterms:modified>
</cp:coreProperties>
</file>