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7" r:id="rId4"/>
    <p:sldId id="306" r:id="rId5"/>
    <p:sldId id="305" r:id="rId6"/>
    <p:sldId id="307" r:id="rId7"/>
    <p:sldId id="308" r:id="rId8"/>
    <p:sldId id="309" r:id="rId9"/>
    <p:sldId id="268" r:id="rId10"/>
    <p:sldId id="281" r:id="rId11"/>
    <p:sldId id="310" r:id="rId12"/>
    <p:sldId id="311" r:id="rId13"/>
    <p:sldId id="312" r:id="rId14"/>
    <p:sldId id="313" r:id="rId15"/>
    <p:sldId id="314" r:id="rId16"/>
    <p:sldId id="316" r:id="rId17"/>
    <p:sldId id="315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291" r:id="rId27"/>
    <p:sldId id="298" r:id="rId28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1" autoAdjust="0"/>
  </p:normalViewPr>
  <p:slideViewPr>
    <p:cSldViewPr>
      <p:cViewPr>
        <p:scale>
          <a:sx n="90" d="100"/>
          <a:sy n="90" d="100"/>
        </p:scale>
        <p:origin x="-51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0724-2666-4F08-9404-2B7F984627E0}" type="datetimeFigureOut">
              <a:rPr lang="pl-PL" smtClean="0"/>
              <a:t>2014-09-02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5126-10C9-48A5-8E64-7F01DD55C5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9969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60337-08B1-4EF5-A637-8F8AC29342CF}" type="datetimeFigureOut">
              <a:rPr lang="pl-PL" smtClean="0"/>
              <a:t>2014-09-02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D2A5F-9688-496A-AAED-7FA5DE7CD0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3784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0771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09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20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22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23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24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707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25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0769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3081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Zajmiemy</a:t>
            </a:r>
            <a:r>
              <a:rPr lang="pl-PL" baseline="0" dirty="0" smtClean="0"/>
              <a:t> się teraz omówieniem najważniejszych inwestycji i wydarzeń z ostatniego pięciolecia.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64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626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D2A5F-9688-496A-AAED-7FA5DE7CD0D4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50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A0499-B4BF-499F-856F-FC5EE95A29F6}" type="datetime1">
              <a:rPr lang="pl-PL" smtClean="0"/>
              <a:t>2014-09-02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2861-0461-4A26-8843-89B79DB6550A}" type="datetime1">
              <a:rPr lang="pl-PL" smtClean="0"/>
              <a:t>2014-09-02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6D10-46F3-40CC-B1F2-D38B063EA34C}" type="datetime1">
              <a:rPr lang="pl-PL" smtClean="0"/>
              <a:t>2014-09-02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9711-19C4-4074-9F51-779EB70DCC1B}" type="datetime1">
              <a:rPr lang="pl-PL" smtClean="0"/>
              <a:t>2014-09-02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929-0F4A-4002-B89D-2B46D61847A1}" type="datetime1">
              <a:rPr lang="pl-PL" smtClean="0"/>
              <a:t>2014-09-02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E28D-B956-4629-A995-8D51B050BA44}" type="datetime1">
              <a:rPr lang="pl-PL" smtClean="0"/>
              <a:t>2014-09-02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8AE06-9EAE-4C76-8B20-F9859DA1C942}" type="datetime1">
              <a:rPr lang="pl-PL" smtClean="0"/>
              <a:t>2014-09-02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A398-BB42-49FE-82DF-68030E200480}" type="datetime1">
              <a:rPr lang="pl-PL" smtClean="0"/>
              <a:t>2014-09-02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DC3E6-EEE5-4E96-AA3F-E8F1577B8ADC}" type="datetime1">
              <a:rPr lang="pl-PL" smtClean="0"/>
              <a:t>2014-09-02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72C1-0C7A-4731-B0A9-63E5BBF28ACF}" type="datetime1">
              <a:rPr lang="pl-PL" smtClean="0"/>
              <a:t>2014-09-02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D5658-A8A3-4276-BA07-6F1CEB4902B0}" type="datetime1">
              <a:rPr lang="pl-PL" smtClean="0"/>
              <a:t>2014-09-02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D35D75-65EC-446A-BE85-C137B41F52C7}" type="datetime1">
              <a:rPr lang="pl-PL" smtClean="0"/>
              <a:t>2014-09-02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105C29E-3211-4F7B-80CC-7329E6BA3335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dirty="0" smtClean="0"/>
              <a:t>Gmina Gozdowo </a:t>
            </a:r>
            <a:br>
              <a:rPr lang="pl-PL" sz="4800" dirty="0" smtClean="0"/>
            </a:br>
            <a:r>
              <a:rPr lang="pl-PL" sz="4800" dirty="0" smtClean="0"/>
              <a:t>pow. sierpecki, woj. mazowieckie</a:t>
            </a:r>
            <a:br>
              <a:rPr lang="pl-PL" sz="4800" dirty="0" smtClean="0"/>
            </a:br>
            <a:endParaRPr lang="pl-PL" sz="4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7508" y="4565733"/>
            <a:ext cx="7854696" cy="175260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+mj-lt"/>
              </a:rPr>
              <a:t>Wykorzystanie funduszy PROW 2007-2013 </a:t>
            </a:r>
          </a:p>
          <a:p>
            <a:pPr algn="ctr"/>
            <a:r>
              <a:rPr lang="pl-PL" sz="3200" dirty="0" smtClean="0">
                <a:latin typeface="+mj-lt"/>
              </a:rPr>
              <a:t>w Gminie Gozdowo</a:t>
            </a:r>
            <a:endParaRPr lang="pl-PL" sz="3200" dirty="0"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132856"/>
            <a:ext cx="1985211" cy="2432877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521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703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Działanie 321.</a:t>
            </a:r>
            <a:br>
              <a:rPr lang="pl-PL" dirty="0" smtClean="0"/>
            </a:br>
            <a:r>
              <a:rPr lang="pl-PL" sz="2700" dirty="0" smtClean="0"/>
              <a:t>Podstawowe usługi dla gospodarki i l ludności wiejskiej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dirty="0" smtClean="0">
                <a:latin typeface="+mj-lt"/>
              </a:rPr>
              <a:t>Budowa kanalizacji sanitarnej grawitacyjnej </a:t>
            </a:r>
            <a:r>
              <a:rPr lang="pl-PL" sz="1800" dirty="0">
                <a:latin typeface="+mj-lt"/>
              </a:rPr>
              <a:t>i </a:t>
            </a:r>
            <a:r>
              <a:rPr lang="pl-PL" sz="1800" dirty="0" smtClean="0">
                <a:latin typeface="+mj-lt"/>
              </a:rPr>
              <a:t>ciśnieniowej </a:t>
            </a:r>
            <a:r>
              <a:rPr lang="pl-PL" sz="1800" dirty="0">
                <a:latin typeface="+mj-lt"/>
              </a:rPr>
              <a:t>wraz z przyłączami w miejscowościach Bonisław, Zbójno i </a:t>
            </a:r>
            <a:r>
              <a:rPr lang="pl-PL" sz="1800" dirty="0" smtClean="0">
                <a:latin typeface="+mj-lt"/>
              </a:rPr>
              <a:t>Lelice. Wartość całego przedsięwzięcia wyniosła </a:t>
            </a:r>
            <a:r>
              <a:rPr lang="pl-PL" sz="1800" dirty="0" smtClean="0">
                <a:latin typeface="+mj-lt"/>
              </a:rPr>
              <a:t>   3 </a:t>
            </a:r>
            <a:r>
              <a:rPr lang="pl-PL" sz="1800" dirty="0" smtClean="0">
                <a:latin typeface="+mj-lt"/>
              </a:rPr>
              <a:t>420 710,62 zł, natomiast pozyskane dofinansowanie w wysokości 75% kosztów kwalifikowanych wyniosło 1 995 840,00 zł.</a:t>
            </a:r>
            <a:endParaRPr lang="pl-PL" sz="1800" dirty="0">
              <a:latin typeface="+mj-lt"/>
            </a:endParaRPr>
          </a:p>
        </p:txBody>
      </p:sp>
      <p:pic>
        <p:nvPicPr>
          <p:cNvPr id="1026" name="Picture 2" descr="E:\MOJE DOKUMENTY\40-LECIE\Michał\2007\chodnik osrodek Gozdowo\chodnik osrodek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9200" y="-6629400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MOJE DOKUMENTY\40-LECIE\Prezentacja\Nowy folder\DSC056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0" b="21585"/>
          <a:stretch/>
        </p:blipFill>
        <p:spPr bwMode="auto">
          <a:xfrm>
            <a:off x="1835696" y="2420888"/>
            <a:ext cx="5400600" cy="2014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MOJE DOKUMENTY\40-LECIE\Prezentacja\Nowy folder\DSC062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569610"/>
            <a:ext cx="3024336" cy="211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MOJE DOKUMENTY\40-LECIE\Prezentacja\Nowy folder\DSC083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569610"/>
            <a:ext cx="3238873" cy="2116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90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703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Działanie 321.</a:t>
            </a:r>
            <a:br>
              <a:rPr lang="pl-PL" dirty="0" smtClean="0"/>
            </a:br>
            <a:r>
              <a:rPr lang="pl-PL" sz="2700" dirty="0" smtClean="0"/>
              <a:t>Podstawowe usługi dla gospodarki i l ludności wiejskiej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703" y="148478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000" dirty="0">
                <a:latin typeface="+mj-lt"/>
              </a:rPr>
              <a:t>W ramach przedsięwzięcia wykonano </a:t>
            </a:r>
            <a:r>
              <a:rPr lang="pl-PL" sz="2000" dirty="0" smtClean="0">
                <a:latin typeface="+mj-lt"/>
              </a:rPr>
              <a:t>sieć kanalizacyjną grawitacyjną i ciśnieniową oraz przyłącza do </a:t>
            </a:r>
            <a:r>
              <a:rPr lang="pl-PL" sz="2000" dirty="0">
                <a:latin typeface="+mj-lt"/>
              </a:rPr>
              <a:t>62 </a:t>
            </a:r>
            <a:r>
              <a:rPr lang="pl-PL" sz="2000" dirty="0" smtClean="0">
                <a:latin typeface="+mj-lt"/>
              </a:rPr>
              <a:t>posesji, o łącznej długości około 11,3km.</a:t>
            </a:r>
          </a:p>
        </p:txBody>
      </p:sp>
      <p:pic>
        <p:nvPicPr>
          <p:cNvPr id="4" name="Picture 2" descr="http://www.gozdowo.eu/pliki/image/Projekty/kan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24622"/>
            <a:ext cx="3744416" cy="281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90486"/>
            <a:ext cx="4022179" cy="284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071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703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Działanie 321.</a:t>
            </a:r>
            <a:br>
              <a:rPr lang="pl-PL" dirty="0" smtClean="0"/>
            </a:br>
            <a:r>
              <a:rPr lang="pl-PL" sz="2700" dirty="0" smtClean="0"/>
              <a:t>Podstawowe usługi dla gospodarki i l ludności wiejskiej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703" y="148478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dirty="0" smtClean="0">
                <a:latin typeface="+mj-lt"/>
              </a:rPr>
              <a:t>Zakup samochodu do wywozu odpadów komunalnych wraz z kontenerami.</a:t>
            </a:r>
          </a:p>
          <a:p>
            <a:pPr marL="0" indent="0" algn="ctr">
              <a:buNone/>
            </a:pPr>
            <a:r>
              <a:rPr lang="pl-PL" sz="1800" dirty="0" smtClean="0">
                <a:latin typeface="+mj-lt"/>
              </a:rPr>
              <a:t>Koszt całkowity 303 010,50zł w tym dofinansowanie w wysokości 184 762,00 zł.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10592"/>
            <a:ext cx="2571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gozdowo.eu/pliki/image/Projekty/daf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62211"/>
            <a:ext cx="25717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gozdowo.eu/pliki/image/Inwestycje/Inwestycje%202013/Samoch%C3%B3d/samocho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39" y="4395787"/>
            <a:ext cx="2962597" cy="21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2986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703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Działanie 321.</a:t>
            </a:r>
            <a:br>
              <a:rPr lang="pl-PL" dirty="0" smtClean="0"/>
            </a:br>
            <a:r>
              <a:rPr lang="pl-PL" sz="2700" dirty="0" smtClean="0"/>
              <a:t>Podstawowe usługi dla gospodarki i l ludności wiejskiej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1800" dirty="0">
                <a:latin typeface="+mj-lt"/>
              </a:rPr>
              <a:t>Remont i rozbudowa oczyszczalni ścieków wraz z remontem i budową kanalizacji sanitarnej w miejscowości </a:t>
            </a:r>
            <a:r>
              <a:rPr lang="pl-PL" sz="1800" dirty="0" smtClean="0">
                <a:latin typeface="+mj-lt"/>
              </a:rPr>
              <a:t>Gozdowo. Wartość zadania  1 703 297,72 zł, </a:t>
            </a:r>
            <a:endParaRPr lang="pl-PL" sz="1800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1800" dirty="0" smtClean="0">
                <a:latin typeface="+mj-lt"/>
              </a:rPr>
              <a:t>kwota </a:t>
            </a:r>
            <a:r>
              <a:rPr lang="pl-PL" sz="1800" dirty="0" smtClean="0">
                <a:latin typeface="+mj-lt"/>
              </a:rPr>
              <a:t>dofinansowania 1 037 819,00 zł.</a:t>
            </a:r>
          </a:p>
          <a:p>
            <a:pPr marL="0" indent="0" algn="ctr">
              <a:buNone/>
            </a:pPr>
            <a:endParaRPr lang="pl-PL" sz="1600" dirty="0" smtClean="0">
              <a:latin typeface="+mj-lt"/>
            </a:endParaRPr>
          </a:p>
        </p:txBody>
      </p:sp>
      <p:pic>
        <p:nvPicPr>
          <p:cNvPr id="3075" name="Picture 3" descr="C:\Documents and Settings\Administrator\Pulpit\DSC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4" y="2132856"/>
            <a:ext cx="3208313" cy="212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istrator\Pulpit\DSC_0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62" y="4362193"/>
            <a:ext cx="3384376" cy="224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gozdowo.eu/pliki/image/Inwestycje/Inwestycje%202013/Gozdowo-Oczyszczalnia/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84" y="4383764"/>
            <a:ext cx="3208313" cy="226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ozdowo.eu/pliki/image/Inwestycje/Inwestycje%202013/Gozdowo-Oczyszczalnia/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62" y="2132856"/>
            <a:ext cx="3384376" cy="2111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50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703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Działanie 321.</a:t>
            </a:r>
            <a:br>
              <a:rPr lang="pl-PL" dirty="0" smtClean="0"/>
            </a:br>
            <a:r>
              <a:rPr lang="pl-PL" sz="2700" dirty="0" smtClean="0"/>
              <a:t>Podstawowe usługi dla gospodarki i l ludności wiejskiej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latin typeface="+mj-lt"/>
              </a:rPr>
              <a:t>W ramach zadania: </a:t>
            </a:r>
            <a:r>
              <a:rPr lang="pl-PL" sz="1600" dirty="0">
                <a:latin typeface="+mj-lt"/>
              </a:rPr>
              <a:t>zmodernizowano oczyszczalnię ścieków, </a:t>
            </a:r>
            <a:r>
              <a:rPr lang="pl-PL" sz="1600" dirty="0" smtClean="0">
                <a:latin typeface="+mj-lt"/>
              </a:rPr>
              <a:t>wykonano remont metodą krakingu głównego </a:t>
            </a:r>
            <a:r>
              <a:rPr lang="pl-PL" sz="1600" dirty="0">
                <a:latin typeface="+mj-lt"/>
              </a:rPr>
              <a:t>kolektora kanalizacji ścieków sanitarnych odprowadzający ścieki z osiedla w </a:t>
            </a:r>
            <a:r>
              <a:rPr lang="pl-PL" sz="1600" dirty="0" smtClean="0">
                <a:latin typeface="+mj-lt"/>
              </a:rPr>
              <a:t>Gozdowie, wybudowano sieć kanalizacji grawitacyjnej i ciśnieniowej wraz z przyłączami o łącznej długości </a:t>
            </a:r>
            <a:r>
              <a:rPr lang="pl-PL" sz="1600" dirty="0" smtClean="0">
                <a:latin typeface="+mj-lt"/>
              </a:rPr>
              <a:t>  ok</a:t>
            </a:r>
            <a:r>
              <a:rPr lang="pl-PL" sz="1600" dirty="0" smtClean="0">
                <a:latin typeface="+mj-lt"/>
              </a:rPr>
              <a:t>. 1 km, zakupiono kontener asenizacyjny do wywozu nieczystości z możliwością udrażniania sieci kanalizacyjnej oraz przyczepę do wywozu osadu z oczyszczalni ścieków. </a:t>
            </a:r>
          </a:p>
        </p:txBody>
      </p:sp>
      <p:pic>
        <p:nvPicPr>
          <p:cNvPr id="4098" name="Picture 2" descr="http://www.gozdowo.eu/pliki/image/Inwestycje/Inwestycje%202013/Gozdowo-Oczyszczalnia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19560"/>
            <a:ext cx="2952328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gozdowo.eu/pliki/image/Inwestycje/Inwestycje%202013/Gozdowo-Oczyszczalnia/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8" y="4819693"/>
            <a:ext cx="2952328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gozdowo.eu/pliki/image/Inwestycje/Inwestycje%202013/Gozdowo-Oczyszczalnia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15176"/>
            <a:ext cx="2952328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gozdowo.eu/pliki/image/Inwestycje/Inwestycje%202013/Gozdowo-Oczyszczalnia/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8" y="2724569"/>
            <a:ext cx="2952328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56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703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Działanie 313, 322, 323.</a:t>
            </a:r>
            <a:br>
              <a:rPr lang="pl-PL" dirty="0" smtClean="0"/>
            </a:br>
            <a:r>
              <a:rPr lang="pl-PL" sz="2700" dirty="0" smtClean="0"/>
              <a:t>Odnowa i rozwój wsi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latin typeface="+mj-lt"/>
              </a:rPr>
              <a:t>Modernizacja przestrzeni publicznej wraz z aktywizacją społeczną w Lelicach poprzez budowę boiska sportowego wielofunkcyjnego przy Szkole Podstawowej i rozbudowę oświetlenia </a:t>
            </a:r>
            <a:r>
              <a:rPr lang="pl-PL" sz="1600" dirty="0" smtClean="0">
                <a:latin typeface="+mj-lt"/>
              </a:rPr>
              <a:t>ulicznego</a:t>
            </a:r>
            <a:r>
              <a:rPr lang="pl-PL" sz="1600" dirty="0">
                <a:latin typeface="+mj-lt"/>
              </a:rPr>
              <a:t>. Całkowita wartość inwestycji wyniosła 392 600,36 zł, natomiast pozyskane dofinansowanie 241 </a:t>
            </a:r>
            <a:r>
              <a:rPr lang="pl-PL" sz="1600" dirty="0" smtClean="0">
                <a:latin typeface="+mj-lt"/>
              </a:rPr>
              <a:t>352,00 </a:t>
            </a:r>
            <a:r>
              <a:rPr lang="pl-PL" sz="1600" dirty="0">
                <a:latin typeface="+mj-lt"/>
              </a:rPr>
              <a:t>zł.</a:t>
            </a:r>
            <a:endParaRPr lang="pl-PL" sz="1600" dirty="0" smtClean="0">
              <a:latin typeface="+mj-lt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15</a:t>
            </a:fld>
            <a:endParaRPr lang="pl-PL"/>
          </a:p>
        </p:txBody>
      </p:sp>
      <p:pic>
        <p:nvPicPr>
          <p:cNvPr id="12" name="Picture 3" descr="E:\MOJE DOKUMENTY\40-LECIE\Prezentacja\Nowy folder\DSC0403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1" b="14643"/>
          <a:stretch/>
        </p:blipFill>
        <p:spPr bwMode="auto">
          <a:xfrm>
            <a:off x="734503" y="4587123"/>
            <a:ext cx="3420809" cy="2096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MOJE DOKUMENTY\40-LECIE\Prezentacja\Nowy folder\DSC040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 bwMode="auto">
          <a:xfrm>
            <a:off x="646196" y="2348880"/>
            <a:ext cx="34563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MOJE DOKUMENTY\40-LECIE\Prezentacja\Nowy folder\DSC0514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42" t="31785" r="13942" b="9102"/>
          <a:stretch/>
        </p:blipFill>
        <p:spPr bwMode="auto">
          <a:xfrm>
            <a:off x="4135059" y="2381693"/>
            <a:ext cx="395403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gozdowo.eu/pliki/image/Projekty/Lelic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55" y="4587123"/>
            <a:ext cx="3384376" cy="209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0050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5703" y="620688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Działania </a:t>
            </a:r>
            <a:r>
              <a:rPr lang="pl-PL" dirty="0"/>
              <a:t>313, 322, 323.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700" dirty="0" smtClean="0"/>
              <a:t>Odnowa i rozwój wsi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latin typeface="+mj-lt"/>
              </a:rPr>
              <a:t>Rozwój obszarów o szczególnym znaczeniu dla zaspokajania potrzeb mieszkańców miejscowości Gozdowo poprzez budowę boiska sportowego </a:t>
            </a:r>
            <a:r>
              <a:rPr lang="pl-PL" sz="1600" dirty="0" smtClean="0">
                <a:latin typeface="+mj-lt"/>
              </a:rPr>
              <a:t>wielofunkcyjnego</a:t>
            </a:r>
            <a:r>
              <a:rPr lang="pl-PL" sz="1600" dirty="0">
                <a:latin typeface="+mj-lt"/>
              </a:rPr>
              <a:t>. Koszt całego przedsięwzięcia </a:t>
            </a:r>
            <a:r>
              <a:rPr lang="pl-PL" sz="1600" dirty="0" smtClean="0">
                <a:latin typeface="+mj-lt"/>
              </a:rPr>
              <a:t>wynosił </a:t>
            </a:r>
            <a:r>
              <a:rPr lang="pl-PL" sz="1600" dirty="0">
                <a:latin typeface="+mj-lt"/>
              </a:rPr>
              <a:t>587 183,76 zł, zaś </a:t>
            </a:r>
            <a:r>
              <a:rPr lang="pl-PL" sz="1600" dirty="0" smtClean="0">
                <a:latin typeface="+mj-lt"/>
              </a:rPr>
              <a:t>dofinansowanie  358 087,00 zł.</a:t>
            </a:r>
          </a:p>
        </p:txBody>
      </p:sp>
      <p:pic>
        <p:nvPicPr>
          <p:cNvPr id="1026" name="Picture 2" descr="E:\MOJE DOKUMENTY\40-LECIE\Michał\2007\chodnik osrodek Gozdowo\chodnik osrodek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9200" y="-6629400"/>
            <a:ext cx="2592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27350"/>
            <a:ext cx="2945973" cy="2161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16</a:t>
            </a:fld>
            <a:endParaRPr lang="pl-PL"/>
          </a:p>
        </p:txBody>
      </p:sp>
      <p:pic>
        <p:nvPicPr>
          <p:cNvPr id="11" name="Picture 2" descr="http://www.gozdowo.eu/pliki/image/2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07134"/>
            <a:ext cx="2729672" cy="2047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http://www.gozdowo.eu/pliki/image/Inwestycje/Boisko%20wielofunkcyjne-Gozdowo/bogoz5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803447" cy="21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http://www.gozdowo.eu/pliki/image/Inwestycje/Boisko%20wielofunkcyjne-Gozdowo/bogoz5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9" y="4581128"/>
            <a:ext cx="2803447" cy="2107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21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 Odnowa i rozwój wsi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8515" y="1071217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latin typeface="+mj-lt"/>
              </a:rPr>
              <a:t>Kształtowanie przestrzeni publicznej wsi Gozdowo, poprzez zagospodarowanie stawu i kablowe oświetlenie uliczne przy ul. </a:t>
            </a:r>
            <a:r>
              <a:rPr lang="pl-PL" sz="1600" dirty="0" smtClean="0">
                <a:latin typeface="+mj-lt"/>
              </a:rPr>
              <a:t>Krystyna </a:t>
            </a:r>
            <a:r>
              <a:rPr lang="pl-PL" sz="1600" dirty="0">
                <a:latin typeface="+mj-lt"/>
              </a:rPr>
              <a:t>Gozdawy oraz przebudowę i rozbudowę sceny koncertowej w parku </a:t>
            </a:r>
            <a:r>
              <a:rPr lang="pl-PL" sz="1600" dirty="0" smtClean="0">
                <a:latin typeface="+mj-lt"/>
              </a:rPr>
              <a:t>zabytkowym</a:t>
            </a:r>
            <a:r>
              <a:rPr lang="pl-PL" sz="1600" dirty="0">
                <a:latin typeface="+mj-lt"/>
              </a:rPr>
              <a:t>. Koszt całego przedsięwzięcia wyniósł </a:t>
            </a:r>
            <a:r>
              <a:rPr lang="pl-PL" sz="1600" dirty="0" smtClean="0">
                <a:latin typeface="+mj-lt"/>
              </a:rPr>
              <a:t>384 943,00 zł</a:t>
            </a:r>
            <a:r>
              <a:rPr lang="pl-PL" sz="1600" dirty="0">
                <a:latin typeface="+mj-lt"/>
              </a:rPr>
              <a:t>, </a:t>
            </a:r>
            <a:endParaRPr lang="pl-PL" sz="1600" dirty="0" smtClean="0">
              <a:latin typeface="+mj-lt"/>
            </a:endParaRPr>
          </a:p>
          <a:p>
            <a:pPr marL="0" indent="0" algn="ctr">
              <a:buNone/>
            </a:pPr>
            <a:r>
              <a:rPr lang="pl-PL" sz="1600" dirty="0" smtClean="0">
                <a:latin typeface="+mj-lt"/>
              </a:rPr>
              <a:t>zaś </a:t>
            </a:r>
            <a:r>
              <a:rPr lang="pl-PL" sz="1600" dirty="0" smtClean="0">
                <a:latin typeface="+mj-lt"/>
              </a:rPr>
              <a:t>dofinansowanie  229 687,00 zł.</a:t>
            </a:r>
          </a:p>
        </p:txBody>
      </p:sp>
      <p:pic>
        <p:nvPicPr>
          <p:cNvPr id="12" name="Picture 2" descr="E:\MOJE DOKUMENTY\40-LECIE\Prezentacja\Nowy folder\DSC05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5" y="2214364"/>
            <a:ext cx="3164836" cy="231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2" y="4567052"/>
            <a:ext cx="3177814" cy="2019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17</a:t>
            </a:fld>
            <a:endParaRPr lang="pl-PL"/>
          </a:p>
        </p:txBody>
      </p:sp>
      <p:pic>
        <p:nvPicPr>
          <p:cNvPr id="10" name="Picture 3" descr="E:\MOJE DOKUMENTY\40-LECIE\Prezentacja\Nowy folder\DSC057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2" y="2185542"/>
            <a:ext cx="3177814" cy="2326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Administrator\Pulpit\_DSC00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6" y="4605157"/>
            <a:ext cx="3164835" cy="200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8698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pl-PL" sz="3200" dirty="0"/>
              <a:t>Oś  4 – Leader – Działanie Odnowa i rozwój wsi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39552" y="395012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prstClr val="white"/>
                </a:solidFill>
                <a:latin typeface="Calibri"/>
              </a:rPr>
              <a:t>Efektem tego działania było powstanie w 2012 </a:t>
            </a:r>
            <a:r>
              <a:rPr lang="pl-PL" dirty="0">
                <a:solidFill>
                  <a:prstClr val="white"/>
                </a:solidFill>
                <a:latin typeface="Calibri"/>
              </a:rPr>
              <a:t>roku </a:t>
            </a:r>
            <a:r>
              <a:rPr lang="pl-PL" dirty="0" smtClean="0">
                <a:solidFill>
                  <a:prstClr val="white"/>
                </a:solidFill>
                <a:latin typeface="Calibri"/>
              </a:rPr>
              <a:t>Stowarzyszenie Wędkarskiego </a:t>
            </a:r>
            <a:r>
              <a:rPr lang="pl-PL" dirty="0">
                <a:solidFill>
                  <a:prstClr val="white"/>
                </a:solidFill>
                <a:latin typeface="Calibri"/>
              </a:rPr>
              <a:t>AMUR Gozdowo, które przyjęło pod opiekę wyremontowany i zarybiony </a:t>
            </a:r>
            <a:r>
              <a:rPr lang="pl-PL" dirty="0" smtClean="0">
                <a:solidFill>
                  <a:prstClr val="white"/>
                </a:solidFill>
                <a:latin typeface="Calibri"/>
              </a:rPr>
              <a:t>staw. </a:t>
            </a:r>
            <a:endParaRPr lang="pl-PL" dirty="0">
              <a:solidFill>
                <a:prstClr val="white"/>
              </a:solidFill>
              <a:latin typeface="Calibri"/>
            </a:endParaRPr>
          </a:p>
          <a:p>
            <a:endParaRPr lang="pl-PL" dirty="0">
              <a:solidFill>
                <a:prstClr val="white"/>
              </a:solidFill>
            </a:endParaRPr>
          </a:p>
        </p:txBody>
      </p:sp>
      <p:pic>
        <p:nvPicPr>
          <p:cNvPr id="3074" name="Picture 2" descr="E:\MOJE DOKUMENTY\40-LECIE\Prezentacja\Nowy folder\P1000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MOJE DOKUMENTY\40-LECIE\Prezentacja\Nowy folder\DSC06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581128"/>
            <a:ext cx="3082729" cy="2049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MOJE DOKUMENTY\40-LECIE\Prezentacja\Nowy folder\lwedka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89518"/>
            <a:ext cx="1686986" cy="2248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MOJE DOKUMENTY\40-LECIE\Prezentacja\Nowy folder\lwedk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997652" cy="224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MOJE DOKUMENTY\40-LECIE\Prezentacja\Nowy folder\lwedka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997652" cy="2249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58563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 Odnowa i rozwój wsi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24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dirty="0">
                <a:latin typeface="+mj-lt"/>
              </a:rPr>
              <a:t>Remont budynku wiejskiego w miejscowości Golejewo. Koszt całego przedsięwzięcia wyniósł </a:t>
            </a:r>
            <a:r>
              <a:rPr lang="pl-PL" sz="1800" dirty="0" smtClean="0">
                <a:latin typeface="+mj-lt"/>
              </a:rPr>
              <a:t>115 355,00 </a:t>
            </a:r>
            <a:r>
              <a:rPr lang="pl-PL" sz="1800" dirty="0" smtClean="0">
                <a:latin typeface="+mj-lt"/>
              </a:rPr>
              <a:t>zł</a:t>
            </a:r>
            <a:r>
              <a:rPr lang="pl-PL" sz="1800" dirty="0">
                <a:latin typeface="+mj-lt"/>
              </a:rPr>
              <a:t>, zaś </a:t>
            </a:r>
            <a:r>
              <a:rPr lang="pl-PL" sz="1800" dirty="0" smtClean="0">
                <a:latin typeface="+mj-lt"/>
              </a:rPr>
              <a:t>dofinansowanie  </a:t>
            </a:r>
            <a:r>
              <a:rPr lang="pl-PL" sz="1800" dirty="0" smtClean="0">
                <a:latin typeface="+mj-lt"/>
              </a:rPr>
              <a:t>49 991,00 </a:t>
            </a:r>
            <a:r>
              <a:rPr lang="pl-PL" sz="1800" dirty="0" smtClean="0">
                <a:latin typeface="+mj-lt"/>
              </a:rPr>
              <a:t>zł.</a:t>
            </a:r>
          </a:p>
        </p:txBody>
      </p:sp>
      <p:pic>
        <p:nvPicPr>
          <p:cNvPr id="9218" name="Picture 2" descr="http://www.gozdowo.eu/pliki/image/Projekty/golejew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44823"/>
            <a:ext cx="3073099" cy="2310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gozdowo.eu/pliki/image/Projekty/golejewo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659" y="1844824"/>
            <a:ext cx="3161049" cy="237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gozdowo.eu/pliki/image/Projekty/golejewo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00" y="4250645"/>
            <a:ext cx="3147708" cy="227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www.gozdowo.eu/pliki/image/Projekty/golejewo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103" y="4221088"/>
            <a:ext cx="3036445" cy="228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1509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Gmina </a:t>
            </a:r>
            <a:r>
              <a:rPr lang="pl-PL" dirty="0" smtClean="0"/>
              <a:t>Gozdowo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3552945" cy="2952328"/>
          </a:xfrm>
        </p:spPr>
      </p:pic>
      <p:sp>
        <p:nvSpPr>
          <p:cNvPr id="5" name="pole tekstowe 4"/>
          <p:cNvSpPr txBox="1"/>
          <p:nvPr/>
        </p:nvSpPr>
        <p:spPr>
          <a:xfrm>
            <a:off x="755576" y="2132856"/>
            <a:ext cx="38884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+mj-lt"/>
              </a:rPr>
              <a:t>Gmina Gozdowo </a:t>
            </a:r>
            <a:r>
              <a:rPr lang="pl-PL" sz="2400" dirty="0" smtClean="0">
                <a:latin typeface="+mj-lt"/>
              </a:rPr>
              <a:t>jest gminą wiejską, położoną </a:t>
            </a:r>
            <a:r>
              <a:rPr lang="pl-PL" sz="2400" dirty="0">
                <a:latin typeface="+mj-lt"/>
              </a:rPr>
              <a:t>w województwie mazowieckim, w powiecie sierpeckim. W latach 1975-1998 gmina położona była w województwie płockim. </a:t>
            </a:r>
            <a:endParaRPr lang="pl-PL" sz="2400" dirty="0" smtClean="0">
              <a:latin typeface="+mj-lt"/>
            </a:endParaRPr>
          </a:p>
          <a:p>
            <a:pPr algn="ctr"/>
            <a:r>
              <a:rPr lang="pl-PL" sz="2400" dirty="0" smtClean="0">
                <a:latin typeface="+mj-lt"/>
              </a:rPr>
              <a:t>Miejscowość </a:t>
            </a:r>
            <a:r>
              <a:rPr lang="pl-PL" sz="2400" dirty="0">
                <a:latin typeface="+mj-lt"/>
              </a:rPr>
              <a:t>Gozdowo leży w odległości 15 km od </a:t>
            </a:r>
            <a:r>
              <a:rPr lang="pl-PL" sz="2400" dirty="0" smtClean="0">
                <a:latin typeface="+mj-lt"/>
              </a:rPr>
              <a:t>Sierpca, </a:t>
            </a:r>
            <a:r>
              <a:rPr lang="pl-PL" sz="2400" dirty="0">
                <a:latin typeface="+mj-lt"/>
              </a:rPr>
              <a:t>25 km od </a:t>
            </a:r>
            <a:r>
              <a:rPr lang="pl-PL" sz="2400" dirty="0" smtClean="0">
                <a:latin typeface="+mj-lt"/>
              </a:rPr>
              <a:t>Płocka, </a:t>
            </a:r>
          </a:p>
          <a:p>
            <a:pPr algn="ctr"/>
            <a:r>
              <a:rPr lang="pl-PL" sz="2400" dirty="0" smtClean="0">
                <a:latin typeface="+mj-lt"/>
              </a:rPr>
              <a:t>130 km od Warszawy </a:t>
            </a:r>
            <a:endParaRPr lang="pl-PL" sz="2400" dirty="0">
              <a:latin typeface="+mj-lt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2085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Działanie: Małe Projekty.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800" dirty="0">
                <a:latin typeface="+mj-lt"/>
              </a:rPr>
              <a:t>Organizacja i promocja „V </a:t>
            </a:r>
            <a:r>
              <a:rPr lang="pl-PL" sz="1800" dirty="0" err="1">
                <a:latin typeface="+mj-lt"/>
              </a:rPr>
              <a:t>Międzypowiatowego</a:t>
            </a:r>
            <a:r>
              <a:rPr lang="pl-PL" sz="1800" dirty="0">
                <a:latin typeface="+mj-lt"/>
              </a:rPr>
              <a:t> Przeglądu Orkiestr Ochotniczych Straży Pożarnych, Gozdowo </a:t>
            </a:r>
            <a:r>
              <a:rPr lang="pl-PL" sz="1800" dirty="0" smtClean="0">
                <a:latin typeface="+mj-lt"/>
              </a:rPr>
              <a:t>2010</a:t>
            </a:r>
            <a:r>
              <a:rPr lang="pl-PL" sz="1800" dirty="0">
                <a:latin typeface="+mj-lt"/>
              </a:rPr>
              <a:t>”. Swoje umiejętności i najciekawsze repertuary zaprezentowało 12 </a:t>
            </a:r>
            <a:r>
              <a:rPr lang="pl-PL" sz="1800" dirty="0" smtClean="0">
                <a:latin typeface="+mj-lt"/>
              </a:rPr>
              <a:t>orkiestr </a:t>
            </a:r>
            <a:r>
              <a:rPr lang="pl-PL" sz="1800" dirty="0">
                <a:latin typeface="+mj-lt"/>
              </a:rPr>
              <a:t>z powiatów: gostynińskiego, płockiego i sierpeckiego. </a:t>
            </a:r>
            <a:r>
              <a:rPr lang="pl-PL" sz="1800" dirty="0" smtClean="0">
                <a:latin typeface="+mj-lt"/>
              </a:rPr>
              <a:t>Środki publiczne ogółem  </a:t>
            </a:r>
            <a:r>
              <a:rPr lang="pl-PL" sz="1800" dirty="0" smtClean="0">
                <a:latin typeface="+mj-lt"/>
              </a:rPr>
              <a:t> </a:t>
            </a:r>
            <a:r>
              <a:rPr lang="pl-PL" sz="1800" dirty="0" smtClean="0">
                <a:latin typeface="+mj-lt"/>
              </a:rPr>
              <a:t>46 649,96zł, dofinansowanie 18 131,00zł.</a:t>
            </a:r>
          </a:p>
        </p:txBody>
      </p:sp>
      <p:pic>
        <p:nvPicPr>
          <p:cNvPr id="10241" name="Picture 1" descr="http://www.gozdowo.eu/pliki/image/Projekty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13" y="2348880"/>
            <a:ext cx="3124065" cy="208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ozdowo.eu/pliki/image/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509119"/>
            <a:ext cx="3160457" cy="210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http://www.gozdowo.eu/pliki/image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60" y="4509119"/>
            <a:ext cx="3141516" cy="2106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http://www.gozdowo.eu/pliki/image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61" y="2380793"/>
            <a:ext cx="3141516" cy="208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6526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Działanie: Małe Projekty.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24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latin typeface="+mj-lt"/>
              </a:rPr>
              <a:t>Rewitalizacja więzi społecznych, wzbogacenie oferty turystycznej oraz ochrona dziedzictwa kulturowego wsi Ostrowy poprzez przebudowę przestrzeni publicznej</a:t>
            </a:r>
            <a:r>
              <a:rPr lang="pl-PL" sz="1600" dirty="0" smtClean="0">
                <a:latin typeface="+mj-lt"/>
              </a:rPr>
              <a:t>. W ramach zadania wykonano nowe ogrodzenie boiska z bramami wjazdowymi, zamontowano ławki, nowe bramki piłkarskie i wykonano palenisko.</a:t>
            </a:r>
          </a:p>
          <a:p>
            <a:pPr marL="0" indent="0" algn="ctr">
              <a:buNone/>
            </a:pPr>
            <a:r>
              <a:rPr lang="pl-PL" sz="1600" dirty="0" smtClean="0">
                <a:latin typeface="+mj-lt"/>
              </a:rPr>
              <a:t> Koszt całkowity 51207,13 zł, dofinansowanie 24490,00 zł.</a:t>
            </a:r>
          </a:p>
        </p:txBody>
      </p:sp>
      <p:pic>
        <p:nvPicPr>
          <p:cNvPr id="11266" name="Picture 2" descr="http://www.gozdowo.eu/pliki/image/DSC009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709415"/>
            <a:ext cx="3830279" cy="2872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gozdowo.eu/pliki/image/DSC00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9311"/>
            <a:ext cx="3816425" cy="286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21</a:t>
            </a:fld>
            <a:endParaRPr lang="pl-P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11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Działanie: Małe Projekty.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24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latin typeface="+mj-lt"/>
              </a:rPr>
              <a:t>Modernizacja świetlicy wiejskiej w Rempinie poprzez docieplenie ścian zewnętrznych i wyposażenie. </a:t>
            </a:r>
            <a:r>
              <a:rPr lang="pl-PL" sz="1600" dirty="0" smtClean="0">
                <a:latin typeface="+mj-lt"/>
              </a:rPr>
              <a:t>W ramach zadania została wykonana termomodernizacja budynku, wymieniono </a:t>
            </a:r>
            <a:r>
              <a:rPr lang="pl-PL" sz="1600" dirty="0" err="1" smtClean="0">
                <a:latin typeface="+mj-lt"/>
              </a:rPr>
              <a:t>stolarke</a:t>
            </a:r>
            <a:r>
              <a:rPr lang="pl-PL" sz="1600" dirty="0" smtClean="0">
                <a:latin typeface="+mj-lt"/>
              </a:rPr>
              <a:t> drzwiową i okienną, a budynek wyposażono w </a:t>
            </a:r>
            <a:r>
              <a:rPr lang="pl-PL" sz="1600" dirty="0" err="1" smtClean="0">
                <a:latin typeface="+mj-lt"/>
              </a:rPr>
              <a:t>słół</a:t>
            </a:r>
            <a:r>
              <a:rPr lang="pl-PL" sz="1600" dirty="0" smtClean="0">
                <a:latin typeface="+mj-lt"/>
              </a:rPr>
              <a:t> do </a:t>
            </a:r>
            <a:r>
              <a:rPr lang="pl-PL" sz="1600" dirty="0" err="1" smtClean="0">
                <a:latin typeface="+mj-lt"/>
              </a:rPr>
              <a:t>bilarda</a:t>
            </a:r>
            <a:r>
              <a:rPr lang="pl-PL" sz="1600" dirty="0" smtClean="0">
                <a:latin typeface="+mj-lt"/>
              </a:rPr>
              <a:t>, </a:t>
            </a:r>
            <a:r>
              <a:rPr lang="pl-PL" sz="1600" dirty="0" err="1" smtClean="0">
                <a:latin typeface="+mj-lt"/>
              </a:rPr>
              <a:t>piłkarzyki</a:t>
            </a:r>
            <a:r>
              <a:rPr lang="pl-PL" sz="1600" dirty="0" smtClean="0">
                <a:latin typeface="+mj-lt"/>
              </a:rPr>
              <a:t>, krzesła, stoły oraz dwa zestawy komputerowe. Wartość zadania 50 430,00zł, dofinansowanie 24 490,00zł.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429446"/>
            <a:ext cx="2766069" cy="207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429446"/>
            <a:ext cx="2766069" cy="2079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4597159"/>
            <a:ext cx="2830659" cy="212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97158"/>
            <a:ext cx="2736304" cy="2128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763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Działanie: Małe Projekty.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24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latin typeface="+mj-lt"/>
              </a:rPr>
              <a:t>Zagospodarowanie terenu przy boisku do piłki nożnej w miejscowości Gozdowo. </a:t>
            </a:r>
            <a:r>
              <a:rPr lang="pl-PL" sz="1600" dirty="0" smtClean="0">
                <a:latin typeface="+mj-lt"/>
              </a:rPr>
              <a:t>Przy </a:t>
            </a:r>
            <a:r>
              <a:rPr lang="pl-PL" sz="1600" dirty="0">
                <a:latin typeface="+mj-lt"/>
              </a:rPr>
              <a:t>boisku zamontowane zostały dwa </a:t>
            </a:r>
            <a:r>
              <a:rPr lang="pl-PL" sz="1600" dirty="0" err="1">
                <a:latin typeface="+mj-lt"/>
              </a:rPr>
              <a:t>piłkochwyty</a:t>
            </a:r>
            <a:r>
              <a:rPr lang="pl-PL" sz="1600" dirty="0">
                <a:latin typeface="+mj-lt"/>
              </a:rPr>
              <a:t> oraz dwie wiaty stadionowe, wokół boiska zamontowane zostały ławki. Natomiast w bezpiecznej odległości powstał otoczony ławkami </a:t>
            </a:r>
            <a:r>
              <a:rPr lang="pl-PL" sz="1600" dirty="0" err="1">
                <a:latin typeface="+mj-lt"/>
              </a:rPr>
              <a:t>grillownik</a:t>
            </a:r>
            <a:r>
              <a:rPr lang="pl-PL" sz="1600" dirty="0">
                <a:latin typeface="+mj-lt"/>
              </a:rPr>
              <a:t> w postaci kręgu paleniskowego, wykonany z kamienia </a:t>
            </a:r>
            <a:r>
              <a:rPr lang="pl-PL" sz="1600" dirty="0" smtClean="0">
                <a:latin typeface="+mj-lt"/>
              </a:rPr>
              <a:t>polnego. Środki publiczne ogółem 51 789,33zł, dofinansowanie 24 490,00zł.</a:t>
            </a:r>
          </a:p>
        </p:txBody>
      </p:sp>
      <p:pic>
        <p:nvPicPr>
          <p:cNvPr id="13314" name="Picture 2" descr="http://www.gozdowo.eu/pliki/image/malbo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461469"/>
            <a:ext cx="2952329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gozdowo.eu/pliki/image/malb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38028"/>
            <a:ext cx="2952328" cy="19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gozdowo.eu/pliki/image/malbo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64953"/>
            <a:ext cx="2952328" cy="200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gozdowo.eu/pliki/image/Inwestycje/Ma%C5%82e%20boisko-Gozdowo/gboz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64953"/>
            <a:ext cx="2952328" cy="200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9722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Działanie: Małe Projekty.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24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>
                <a:latin typeface="+mj-lt"/>
              </a:rPr>
              <a:t>Kultywowanie tradycji regionalnych poprzez zakup strojów ludowych dla Zespołu Pieśni I Tańca Ziemi Gozdowskiej. W ramach realizacji operacji zaplanowano zakup 8 łowickich strojów ludowych dla członków zespołu (4 damskich i 4 męskich), które są integralną częścią prowadzonej działalności artystycznej</a:t>
            </a:r>
            <a:r>
              <a:rPr lang="pl-PL" sz="1600" dirty="0" smtClean="0">
                <a:latin typeface="+mj-lt"/>
              </a:rPr>
              <a:t>.  Środki publiczne ogółem </a:t>
            </a:r>
            <a:r>
              <a:rPr lang="pl-PL" sz="1600" dirty="0" smtClean="0">
                <a:latin typeface="+mj-lt"/>
              </a:rPr>
              <a:t>13 680,00zł</a:t>
            </a:r>
            <a:r>
              <a:rPr lang="pl-PL" sz="1600" dirty="0" smtClean="0">
                <a:latin typeface="+mj-lt"/>
              </a:rPr>
              <a:t>, dofinansowanie </a:t>
            </a:r>
            <a:r>
              <a:rPr lang="pl-PL" sz="1600" dirty="0" smtClean="0">
                <a:latin typeface="+mj-lt"/>
              </a:rPr>
              <a:t>9 286,00zł</a:t>
            </a:r>
            <a:r>
              <a:rPr lang="pl-PL" sz="1600" dirty="0" smtClean="0">
                <a:latin typeface="+mj-lt"/>
              </a:rPr>
              <a:t>.</a:t>
            </a:r>
          </a:p>
        </p:txBody>
      </p:sp>
      <p:pic>
        <p:nvPicPr>
          <p:cNvPr id="15363" name="Picture 3" descr="C:\Documents and Settings\Administrator\Pulpit\DSC_0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1"/>
            <a:ext cx="6264696" cy="4149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1203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/>
              <a:t/>
            </a:r>
            <a:br>
              <a:rPr lang="pl-PL" sz="5400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3600" dirty="0" smtClean="0"/>
              <a:t>Oś  4 – Leader – Działanie: Małe Projekty.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34244"/>
            <a:ext cx="822960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1600" dirty="0" smtClean="0">
                <a:latin typeface="+mj-lt"/>
              </a:rPr>
              <a:t>Zakup mundurów reprezentacyjnych dla członków Młodzieżowej Orkiestry Dętej OSP w Gozdowie.  Wartość zamówienia 32 772,12zł , kwota</a:t>
            </a:r>
            <a:r>
              <a:rPr lang="pl-PL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1600" dirty="0" smtClean="0">
                <a:latin typeface="+mj-lt"/>
              </a:rPr>
              <a:t>dofinansowania 22 940,00 zł.</a:t>
            </a:r>
          </a:p>
        </p:txBody>
      </p:sp>
      <p:pic>
        <p:nvPicPr>
          <p:cNvPr id="1027" name="Picture 3" descr="C:\Documents and Settings\Administrator\Pulpit\1069311_513793672023592_213039971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3885082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istrator\Pulpit\1006241_513793808690245_43675522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4165197" cy="2779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7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4330824" cy="3903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W latach 2007 – 20013 Gmina Gozdowo zrealizowała 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13 projektów współfinansowanych ze Środków PROW, 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za łączną </a:t>
            </a: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kwotę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7 153 629,50zł, 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przy </a:t>
            </a: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dofinansowaniu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pl-PL" sz="2800" dirty="0" smtClean="0">
                <a:solidFill>
                  <a:srgbClr val="FFFF00"/>
                </a:solidFill>
                <a:latin typeface="+mj-lt"/>
              </a:rPr>
              <a:t>4 221 365,00zł.</a:t>
            </a:r>
            <a:endParaRPr lang="pl-PL" sz="2800" dirty="0">
              <a:solidFill>
                <a:srgbClr val="FFFF00"/>
              </a:solidFill>
              <a:latin typeface="+mj-lt"/>
            </a:endParaRP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26</a:t>
            </a:fld>
            <a:endParaRPr lang="pl-PL"/>
          </a:p>
        </p:txBody>
      </p:sp>
      <p:pic>
        <p:nvPicPr>
          <p:cNvPr id="1026" name="Picture 2" descr="http://www.sporol.warmia.mazury.pl/images_menus_big/463/46024cbd82d92/pr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5"/>
            <a:ext cx="3517070" cy="22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633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" y="548680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>Gmina Gozdowo ZAPRASZA!</a:t>
            </a:r>
            <a:endParaRPr lang="pl-PL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83567" y="5866019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u="sng" dirty="0" smtClean="0">
                <a:latin typeface="+mj-lt"/>
              </a:rPr>
              <a:t>www.gozdowo.eu</a:t>
            </a:r>
            <a:endParaRPr lang="pl-PL" sz="3600" u="sng" dirty="0">
              <a:latin typeface="+mj-lt"/>
            </a:endParaRPr>
          </a:p>
        </p:txBody>
      </p:sp>
      <p:pic>
        <p:nvPicPr>
          <p:cNvPr id="14338" name="Picture 2" descr="C:\Documents and Settings\Administrator\Pulpit\Schowek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95" y="1340767"/>
            <a:ext cx="6558017" cy="446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691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6720"/>
          </a:xfrm>
        </p:spPr>
        <p:txBody>
          <a:bodyPr/>
          <a:lstStyle/>
          <a:p>
            <a:pPr algn="ctr"/>
            <a:r>
              <a:rPr lang="pl-PL" dirty="0" smtClean="0"/>
              <a:t>Gmina Gozdowo 2007-2013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414346"/>
              </p:ext>
            </p:extLst>
          </p:nvPr>
        </p:nvGraphicFramePr>
        <p:xfrm>
          <a:off x="457200" y="1935163"/>
          <a:ext cx="82296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2007</a:t>
                      </a:r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2013</a:t>
                      </a:r>
                      <a:endParaRPr lang="pl-PL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Powierzchnia</a:t>
                      </a:r>
                      <a:endParaRPr lang="pl-PL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126,7 km2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latin typeface="+mj-lt"/>
                        </a:rPr>
                        <a:t>Liczba Sołectw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31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Liczba miejscowości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42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Budżet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13,73 mln zł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18,36mln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Mieszkańcy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6074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6052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Liczba uczniów szkół podstawowych,</a:t>
                      </a:r>
                      <a:r>
                        <a:rPr lang="pl-PL" baseline="0" dirty="0" smtClean="0">
                          <a:latin typeface="+mj-lt"/>
                        </a:rPr>
                        <a:t> gimnazjum i przedszkola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871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726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latin typeface="+mj-lt"/>
                        </a:rPr>
                        <a:t>Liczba gospodarstw rolnych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+mj-lt"/>
                        </a:rPr>
                        <a:t>922</a:t>
                      </a:r>
                      <a:endParaRPr lang="pl-PL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77407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0792" y="476672"/>
            <a:ext cx="8229600" cy="996720"/>
          </a:xfrm>
        </p:spPr>
        <p:txBody>
          <a:bodyPr/>
          <a:lstStyle/>
          <a:p>
            <a:pPr algn="ctr"/>
            <a:r>
              <a:rPr lang="pl-PL" dirty="0" smtClean="0"/>
              <a:t>Gmina Gozdowo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1700808"/>
            <a:ext cx="3888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prstClr val="white"/>
                </a:solidFill>
                <a:latin typeface="Calibri"/>
              </a:rPr>
              <a:t>Gmina Gozdowo wykazuje niski stopień uprzemysłowienia i słabą </a:t>
            </a:r>
            <a:r>
              <a:rPr lang="pl-PL" sz="2000" dirty="0" smtClean="0">
                <a:solidFill>
                  <a:prstClr val="white"/>
                </a:solidFill>
                <a:latin typeface="Calibri"/>
              </a:rPr>
              <a:t>lesistość, </a:t>
            </a:r>
            <a:r>
              <a:rPr lang="pl-PL" sz="2000" dirty="0">
                <a:solidFill>
                  <a:prstClr val="white"/>
                </a:solidFill>
                <a:latin typeface="Calibri"/>
              </a:rPr>
              <a:t>co wynika z typowo rolniczego charakteru gminy. Sektor rolniczy opiera się wyłącznie na gospodarstwach indywidualnych</a:t>
            </a:r>
            <a:r>
              <a:rPr lang="pl-PL" sz="2000" dirty="0" smtClean="0">
                <a:solidFill>
                  <a:prstClr val="white"/>
                </a:solidFill>
                <a:latin typeface="Calibri"/>
              </a:rPr>
              <a:t>, </a:t>
            </a:r>
            <a:r>
              <a:rPr lang="pl-PL" sz="2000" dirty="0">
                <a:solidFill>
                  <a:prstClr val="white"/>
                </a:solidFill>
                <a:latin typeface="Calibri"/>
              </a:rPr>
              <a:t>o średniej powierzchni wynoszącej 13,2 ha. Ogólna powierzchnia użytków rolnych </a:t>
            </a:r>
            <a:r>
              <a:rPr lang="pl-PL" sz="2000" dirty="0" smtClean="0">
                <a:solidFill>
                  <a:prstClr val="white"/>
                </a:solidFill>
                <a:latin typeface="Calibri"/>
              </a:rPr>
              <a:t>zajmuje </a:t>
            </a:r>
            <a:r>
              <a:rPr lang="pl-PL" sz="2000" dirty="0">
                <a:solidFill>
                  <a:prstClr val="white"/>
                </a:solidFill>
                <a:latin typeface="Calibri"/>
              </a:rPr>
              <a:t>od 57% do 94% w poszczególnych wsiach. Produkcja zwierzęca ukierunkowana jest na </a:t>
            </a:r>
            <a:r>
              <a:rPr lang="pl-PL" sz="2000" dirty="0" smtClean="0">
                <a:solidFill>
                  <a:prstClr val="white"/>
                </a:solidFill>
                <a:latin typeface="Calibri"/>
              </a:rPr>
              <a:t>hodowlę </a:t>
            </a:r>
            <a:r>
              <a:rPr lang="pl-PL" sz="2000" dirty="0">
                <a:solidFill>
                  <a:prstClr val="white"/>
                </a:solidFill>
                <a:latin typeface="Calibri"/>
              </a:rPr>
              <a:t>bydła oraz trzody chlewnej. </a:t>
            </a:r>
          </a:p>
        </p:txBody>
      </p:sp>
      <p:pic>
        <p:nvPicPr>
          <p:cNvPr id="1027" name="Picture 3" descr="E:\MOJE DOKUMENTY\Moje obrazy\DSC02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97913"/>
            <a:ext cx="2704348" cy="202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istrator\Pulpit\DSC04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88" y="2133997"/>
            <a:ext cx="2736304" cy="2052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970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gozdowo.eu/pliki/image/oswiata/szkoly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016" y="4216398"/>
            <a:ext cx="3168352" cy="2213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46856" y="476672"/>
            <a:ext cx="8229600" cy="996720"/>
          </a:xfrm>
        </p:spPr>
        <p:txBody>
          <a:bodyPr/>
          <a:lstStyle/>
          <a:p>
            <a:pPr algn="ctr"/>
            <a:r>
              <a:rPr lang="pl-PL" dirty="0" smtClean="0"/>
              <a:t>Gmina Gozdowo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12568" y="1405805"/>
            <a:ext cx="33477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latin typeface="+mj-lt"/>
              </a:rPr>
              <a:t>Na terenie Gminy Gozdowo znajdują się trzy szkoły podstawowe w miejscowościach Gozdowo, Lelice, Ostrowy oraz jedno Gimnazjum Publiczne w Gozdowie z filią w Lelicach.  </a:t>
            </a:r>
            <a:endParaRPr lang="pl-PL" sz="2200" dirty="0">
              <a:latin typeface="+mj-lt"/>
            </a:endParaRPr>
          </a:p>
        </p:txBody>
      </p:sp>
      <p:pic>
        <p:nvPicPr>
          <p:cNvPr id="1031" name="Picture 7" descr="http://www.gozdowo.eu/pliki/image/oswiata/szkola2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20647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gozdowo.eu/pliki/image/oswiata/szkoly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61338"/>
            <a:ext cx="3240360" cy="226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11628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96720"/>
          </a:xfrm>
        </p:spPr>
        <p:txBody>
          <a:bodyPr/>
          <a:lstStyle/>
          <a:p>
            <a:pPr algn="ctr"/>
            <a:r>
              <a:rPr lang="pl-PL" dirty="0" smtClean="0"/>
              <a:t>Gmina Gozdowo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66258" y="1437108"/>
            <a:ext cx="334776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prstClr val="white"/>
                </a:solidFill>
                <a:latin typeface="Calibri"/>
              </a:rPr>
              <a:t>W 2010 roku do użytkowania został oddany budynek Publicznego Przedszkola w Gozdowie. </a:t>
            </a:r>
          </a:p>
          <a:p>
            <a:pPr algn="ctr"/>
            <a:r>
              <a:rPr lang="pl-PL" sz="2200" dirty="0" smtClean="0">
                <a:solidFill>
                  <a:prstClr val="white"/>
                </a:solidFill>
                <a:latin typeface="Calibri"/>
              </a:rPr>
              <a:t>W  roku 2013 utworzony został Klub Dziecięcy Kubusiowy Raj w Lelicach.  </a:t>
            </a:r>
            <a:endParaRPr lang="pl-PL" sz="2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1" y="4056731"/>
            <a:ext cx="3211098" cy="2204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ttp://www.gozdowo.eu/pliki/szkoly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04" y="4056731"/>
            <a:ext cx="2939298" cy="220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://www.gozdowo.eu/pliki/dscn59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04" y="1686867"/>
            <a:ext cx="2949939" cy="221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22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6720"/>
          </a:xfrm>
        </p:spPr>
        <p:txBody>
          <a:bodyPr/>
          <a:lstStyle/>
          <a:p>
            <a:pPr algn="ctr"/>
            <a:r>
              <a:rPr lang="pl-PL" dirty="0" smtClean="0"/>
              <a:t>Gmina Gozdowo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932040" y="1772816"/>
            <a:ext cx="334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prstClr val="white"/>
                </a:solidFill>
                <a:latin typeface="Calibri"/>
              </a:rPr>
              <a:t>Od 2007roku funkcjonuje Gminny Zakład Gospodarki Komunalnej w Gozdowie, zaś w 2008roku powołana została Straż Gminna.</a:t>
            </a:r>
            <a:endParaRPr lang="pl-PL" sz="24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2" descr="E:\MOJE DOKUMENTY\40-LECIE\Prezentacja\Nowy folder\DSC07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538551"/>
            <a:ext cx="3472713" cy="242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ozdowo.eu/pliki/DSC00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149080"/>
            <a:ext cx="3104597" cy="232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Administrator\Pulpit\DSC_01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3472713" cy="2300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2557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996720"/>
          </a:xfrm>
        </p:spPr>
        <p:txBody>
          <a:bodyPr/>
          <a:lstStyle/>
          <a:p>
            <a:pPr algn="ctr"/>
            <a:r>
              <a:rPr lang="pl-PL" dirty="0" smtClean="0"/>
              <a:t>Gmina Gozdowo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83568" y="1618118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prstClr val="white"/>
                </a:solidFill>
                <a:latin typeface="Calibri"/>
              </a:rPr>
              <a:t>Gmina Gozdowo posiada bogaty dorobek historyczny, </a:t>
            </a:r>
            <a:endParaRPr lang="pl-PL" sz="2200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pl-PL" sz="2200" dirty="0" smtClean="0">
                <a:solidFill>
                  <a:prstClr val="white"/>
                </a:solidFill>
                <a:latin typeface="Calibri"/>
              </a:rPr>
              <a:t>o </a:t>
            </a:r>
            <a:r>
              <a:rPr lang="pl-PL" sz="2200" dirty="0" smtClean="0">
                <a:solidFill>
                  <a:prstClr val="white"/>
                </a:solidFill>
                <a:latin typeface="Calibri"/>
              </a:rPr>
              <a:t>czym świadczą liczne stanowiska archeologiczne, szacowane na XIII wiek, </a:t>
            </a:r>
            <a:endParaRPr lang="pl-PL" sz="2200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pl-PL" sz="2200" dirty="0" smtClean="0">
                <a:solidFill>
                  <a:prstClr val="white"/>
                </a:solidFill>
                <a:latin typeface="Calibri"/>
              </a:rPr>
              <a:t>oraz </a:t>
            </a:r>
            <a:r>
              <a:rPr lang="pl-PL" sz="2200" dirty="0" smtClean="0">
                <a:solidFill>
                  <a:prstClr val="white"/>
                </a:solidFill>
                <a:latin typeface="Calibri"/>
              </a:rPr>
              <a:t>obiekty architektury i zabytkowe parki.</a:t>
            </a:r>
            <a:endParaRPr lang="pl-PL" sz="2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46" name="Picture 2" descr="http://www.gozdowo.eu/pliki/image/Info%20gmina/zabytki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1645099"/>
            <a:ext cx="2851257" cy="2215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69" y="4080332"/>
            <a:ext cx="3450621" cy="233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:\MOJE DOKUMENTY\Moje obrazy\park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8484"/>
            <a:ext cx="3093910" cy="2377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41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2025" y="836712"/>
            <a:ext cx="8229600" cy="207910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WYKORZYSTANIE ŚRODKÓW</a:t>
            </a:r>
            <a:br>
              <a:rPr lang="pl-PL" dirty="0" smtClean="0"/>
            </a:br>
            <a:r>
              <a:rPr lang="pl-PL" dirty="0" smtClean="0"/>
              <a:t> PROW 2007-2013</a:t>
            </a:r>
            <a:br>
              <a:rPr lang="pl-PL" dirty="0" smtClean="0"/>
            </a:br>
            <a:r>
              <a:rPr lang="pl-PL" dirty="0" smtClean="0"/>
              <a:t>W GMINIE GOZDOWO</a:t>
            </a:r>
            <a:endParaRPr lang="pl-PL" dirty="0"/>
          </a:p>
        </p:txBody>
      </p:sp>
      <p:pic>
        <p:nvPicPr>
          <p:cNvPr id="2054" name="Picture 6" descr="http://laskarzew.pl/upload/prow4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7874546" cy="197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e-sochaczew.pl/foto_news/logotypclaim_czerony_pl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51" y="5301208"/>
            <a:ext cx="40477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C29E-3211-4F7B-80CC-7329E6BA333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121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2789</TotalTime>
  <Words>1000</Words>
  <Application>Microsoft Office PowerPoint</Application>
  <PresentationFormat>Pokaz na ekranie (4:3)</PresentationFormat>
  <Paragraphs>136</Paragraphs>
  <Slides>27</Slides>
  <Notes>22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Przepływ</vt:lpstr>
      <vt:lpstr>Gmina Gozdowo  pow. sierpecki, woj. mazowieckie </vt:lpstr>
      <vt:lpstr>Gmina Gozdowo</vt:lpstr>
      <vt:lpstr>Gmina Gozdowo 2007-2013</vt:lpstr>
      <vt:lpstr>Gmina Gozdowo</vt:lpstr>
      <vt:lpstr>Gmina Gozdowo</vt:lpstr>
      <vt:lpstr>Gmina Gozdowo</vt:lpstr>
      <vt:lpstr>Gmina Gozdowo</vt:lpstr>
      <vt:lpstr>Gmina Gozdowo</vt:lpstr>
      <vt:lpstr>WYKORZYSTANIE ŚRODKÓW  PROW 2007-2013 W GMINIE GOZDOWO</vt:lpstr>
      <vt:lpstr>Działanie 321. Podstawowe usługi dla gospodarki i l ludności wiejskiej</vt:lpstr>
      <vt:lpstr>Działanie 321. Podstawowe usługi dla gospodarki i l ludności wiejskiej</vt:lpstr>
      <vt:lpstr>Działanie 321. Podstawowe usługi dla gospodarki i l ludności wiejskiej</vt:lpstr>
      <vt:lpstr>Działanie 321. Podstawowe usługi dla gospodarki i l ludności wiejskiej</vt:lpstr>
      <vt:lpstr>Działanie 321. Podstawowe usługi dla gospodarki i l ludności wiejskiej</vt:lpstr>
      <vt:lpstr>Działanie 313, 322, 323. Odnowa i rozwój wsi</vt:lpstr>
      <vt:lpstr>Działania 313, 322, 323. Odnowa i rozwój wsi</vt:lpstr>
      <vt:lpstr>  Oś  4 – Leader – Działanie Odnowa i rozwój wsi</vt:lpstr>
      <vt:lpstr>Oś  4 – Leader – Działanie Odnowa i rozwój wsi</vt:lpstr>
      <vt:lpstr>  Oś  4 – Leader – Działanie Odnowa i rozwój wsi</vt:lpstr>
      <vt:lpstr>  Oś  4 – Leader – Działanie: Małe Projekty.</vt:lpstr>
      <vt:lpstr>  Oś  4 – Leader – Działanie: Małe Projekty.</vt:lpstr>
      <vt:lpstr>  Oś  4 – Leader – Działanie: Małe Projekty.</vt:lpstr>
      <vt:lpstr>  Oś  4 – Leader – Działanie: Małe Projekty.</vt:lpstr>
      <vt:lpstr>  Oś  4 – Leader – Działanie: Małe Projekty.</vt:lpstr>
      <vt:lpstr>  Oś  4 – Leader – Działanie: Małe Projekty.</vt:lpstr>
      <vt:lpstr>Podsumowanie</vt:lpstr>
      <vt:lpstr>Gmina Gozdowo ZAPRASZA!</vt:lpstr>
    </vt:vector>
  </TitlesOfParts>
  <Company>GUS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Gmina Gozdowo 1973-2013 </dc:title>
  <dc:creator>Urząd Gminy Gozdowo - MS</dc:creator>
  <cp:lastModifiedBy>Urząd Gminy Gozdowo - MS</cp:lastModifiedBy>
  <cp:revision>154</cp:revision>
  <cp:lastPrinted>2014-08-27T08:11:20Z</cp:lastPrinted>
  <dcterms:created xsi:type="dcterms:W3CDTF">2013-01-22T08:40:03Z</dcterms:created>
  <dcterms:modified xsi:type="dcterms:W3CDTF">2014-09-02T09:33:47Z</dcterms:modified>
</cp:coreProperties>
</file>